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82" r:id="rId5"/>
    <p:sldId id="275" r:id="rId6"/>
    <p:sldId id="260" r:id="rId7"/>
    <p:sldId id="262" r:id="rId8"/>
    <p:sldId id="258" r:id="rId9"/>
    <p:sldId id="283" r:id="rId10"/>
    <p:sldId id="285" r:id="rId11"/>
    <p:sldId id="263" r:id="rId12"/>
    <p:sldId id="264" r:id="rId13"/>
    <p:sldId id="265" r:id="rId14"/>
    <p:sldId id="266" r:id="rId15"/>
    <p:sldId id="267" r:id="rId16"/>
    <p:sldId id="268" r:id="rId17"/>
    <p:sldId id="272" r:id="rId18"/>
    <p:sldId id="280" r:id="rId19"/>
    <p:sldId id="269" r:id="rId20"/>
    <p:sldId id="270" r:id="rId21"/>
    <p:sldId id="281" r:id="rId22"/>
    <p:sldId id="276" r:id="rId23"/>
    <p:sldId id="284" r:id="rId24"/>
    <p:sldId id="273" r:id="rId25"/>
    <p:sldId id="274"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56C29-BBE4-49C7-BC78-B63D71396CA0}"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278832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56C29-BBE4-49C7-BC78-B63D71396CA0}"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273387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56C29-BBE4-49C7-BC78-B63D71396CA0}"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124861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56C29-BBE4-49C7-BC78-B63D71396CA0}"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330693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56C29-BBE4-49C7-BC78-B63D71396CA0}" type="datetimeFigureOut">
              <a:rPr lang="en-US" smtClean="0"/>
              <a:pPr/>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345199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56C29-BBE4-49C7-BC78-B63D71396CA0}"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284672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56C29-BBE4-49C7-BC78-B63D71396CA0}" type="datetimeFigureOut">
              <a:rPr lang="en-US" smtClean="0"/>
              <a:pPr/>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18121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56C29-BBE4-49C7-BC78-B63D71396CA0}" type="datetimeFigureOut">
              <a:rPr lang="en-US" smtClean="0"/>
              <a:pPr/>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294901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56C29-BBE4-49C7-BC78-B63D71396CA0}" type="datetimeFigureOut">
              <a:rPr lang="en-US" smtClean="0"/>
              <a:pPr/>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26082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56C29-BBE4-49C7-BC78-B63D71396CA0}"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5161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56C29-BBE4-49C7-BC78-B63D71396CA0}" type="datetimeFigureOut">
              <a:rPr lang="en-US" smtClean="0"/>
              <a:pPr/>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9ED9-9273-44C1-8181-3F05EC440E16}" type="slidenum">
              <a:rPr lang="en-US" smtClean="0"/>
              <a:pPr/>
              <a:t>‹#›</a:t>
            </a:fld>
            <a:endParaRPr lang="en-US"/>
          </a:p>
        </p:txBody>
      </p:sp>
    </p:spTree>
    <p:extLst>
      <p:ext uri="{BB962C8B-B14F-4D97-AF65-F5344CB8AC3E}">
        <p14:creationId xmlns:p14="http://schemas.microsoft.com/office/powerpoint/2010/main" val="19663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56C29-BBE4-49C7-BC78-B63D71396CA0}" type="datetimeFigureOut">
              <a:rPr lang="en-US" smtClean="0"/>
              <a:pPr/>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9ED9-9273-44C1-8181-3F05EC440E16}" type="slidenum">
              <a:rPr lang="en-US" smtClean="0"/>
              <a:pPr/>
              <a:t>‹#›</a:t>
            </a:fld>
            <a:endParaRPr lang="en-US"/>
          </a:p>
        </p:txBody>
      </p:sp>
    </p:spTree>
    <p:extLst>
      <p:ext uri="{BB962C8B-B14F-4D97-AF65-F5344CB8AC3E}">
        <p14:creationId xmlns:p14="http://schemas.microsoft.com/office/powerpoint/2010/main" val="13748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5.gif"/><Relationship Id="rId7" Type="http://schemas.openxmlformats.org/officeDocument/2006/relationships/image" Target="../media/image11.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6.gif"/><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inds.nih.gov/disorders/hydrocephalus/detail_hydrocephalu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0327"/>
            <a:ext cx="11555897" cy="2415969"/>
          </a:xfrm>
        </p:spPr>
        <p:txBody>
          <a:bodyPr>
            <a:normAutofit fontScale="90000"/>
          </a:bodyPr>
          <a:lstStyle/>
          <a:p>
            <a:r>
              <a:rPr lang="en-US" b="1" dirty="0" smtClean="0"/>
              <a:t>Possible </a:t>
            </a:r>
            <a:r>
              <a:rPr lang="en-US" b="1" dirty="0"/>
              <a:t>implications of a </a:t>
            </a:r>
            <a:r>
              <a:rPr lang="en-US" b="1" dirty="0" smtClean="0"/>
              <a:t>V/P shunt </a:t>
            </a:r>
            <a:r>
              <a:rPr lang="en-US" b="1" dirty="0"/>
              <a:t>surgery on a </a:t>
            </a:r>
            <a:r>
              <a:rPr lang="en-US" b="1" dirty="0" smtClean="0"/>
              <a:t>congenitally-blind </a:t>
            </a:r>
            <a:r>
              <a:rPr lang="en-US" b="1" dirty="0"/>
              <a:t>child’s </a:t>
            </a:r>
            <a:r>
              <a:rPr lang="en-US" b="1" dirty="0" smtClean="0"/>
              <a:t>academic and spatial-perceptual </a:t>
            </a:r>
            <a:r>
              <a:rPr lang="en-US" b="1" dirty="0"/>
              <a:t>skills </a:t>
            </a:r>
            <a:endParaRPr lang="en-US" dirty="0"/>
          </a:p>
        </p:txBody>
      </p:sp>
      <p:sp>
        <p:nvSpPr>
          <p:cNvPr id="3" name="Subtitle 2"/>
          <p:cNvSpPr>
            <a:spLocks noGrp="1"/>
          </p:cNvSpPr>
          <p:nvPr>
            <p:ph type="subTitle" idx="1"/>
          </p:nvPr>
        </p:nvSpPr>
        <p:spPr>
          <a:xfrm>
            <a:off x="795131" y="3575534"/>
            <a:ext cx="10760766" cy="837440"/>
          </a:xfrm>
        </p:spPr>
        <p:txBody>
          <a:bodyPr>
            <a:noAutofit/>
          </a:bodyPr>
          <a:lstStyle/>
          <a:p>
            <a:r>
              <a:rPr lang="en-US" sz="5400" dirty="0" smtClean="0"/>
              <a:t>A case-report</a:t>
            </a:r>
          </a:p>
          <a:p>
            <a:endParaRPr lang="en-US" sz="3600" dirty="0" smtClean="0"/>
          </a:p>
          <a:p>
            <a:r>
              <a:rPr lang="en-US" sz="4000" b="1" dirty="0" err="1" smtClean="0"/>
              <a:t>Waleed</a:t>
            </a:r>
            <a:r>
              <a:rPr lang="en-US" sz="4000" b="1" dirty="0" smtClean="0"/>
              <a:t> </a:t>
            </a:r>
            <a:r>
              <a:rPr lang="en-US" sz="4000" b="1" dirty="0" err="1" smtClean="0"/>
              <a:t>Jarjoura</a:t>
            </a:r>
            <a:r>
              <a:rPr lang="en-US" sz="4000" b="1" dirty="0" smtClean="0"/>
              <a:t>, Ph.D., Occupational Therapist</a:t>
            </a:r>
          </a:p>
          <a:p>
            <a:r>
              <a:rPr lang="en-US" sz="3200" b="1" dirty="0" smtClean="0"/>
              <a:t>Head, OT Department, The Arab-American University, </a:t>
            </a:r>
            <a:r>
              <a:rPr lang="en-US" sz="4000" b="1" dirty="0" smtClean="0"/>
              <a:t>Palestine</a:t>
            </a:r>
            <a:r>
              <a:rPr lang="en-US" sz="3200" dirty="0" smtClean="0"/>
              <a:t> </a:t>
            </a:r>
          </a:p>
          <a:p>
            <a:endParaRPr lang="en-US" sz="3600" dirty="0"/>
          </a:p>
        </p:txBody>
      </p:sp>
    </p:spTree>
    <p:extLst>
      <p:ext uri="{BB962C8B-B14F-4D97-AF65-F5344CB8AC3E}">
        <p14:creationId xmlns:p14="http://schemas.microsoft.com/office/powerpoint/2010/main" val="161987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A case-report</a:t>
            </a:r>
            <a:endParaRPr lang="en-US" sz="6600" b="1" dirty="0"/>
          </a:p>
        </p:txBody>
      </p:sp>
      <p:sp>
        <p:nvSpPr>
          <p:cNvPr id="3" name="Content Placeholder 2"/>
          <p:cNvSpPr>
            <a:spLocks noGrp="1"/>
          </p:cNvSpPr>
          <p:nvPr>
            <p:ph idx="1"/>
          </p:nvPr>
        </p:nvSpPr>
        <p:spPr>
          <a:xfrm>
            <a:off x="384313" y="1825625"/>
            <a:ext cx="11688417" cy="4351338"/>
          </a:xfrm>
        </p:spPr>
        <p:txBody>
          <a:bodyPr>
            <a:normAutofit/>
          </a:bodyPr>
          <a:lstStyle/>
          <a:p>
            <a:r>
              <a:rPr lang="en-US" sz="4000" dirty="0"/>
              <a:t>Jarjoura, W. (2018). Possible implications of a shunt surgery on a blind child’s </a:t>
            </a:r>
            <a:r>
              <a:rPr lang="en-US" sz="4000" dirty="0" smtClean="0"/>
              <a:t>academic </a:t>
            </a:r>
            <a:r>
              <a:rPr lang="en-US" sz="4000" dirty="0"/>
              <a:t>and spatial orientation skills- A case report. </a:t>
            </a:r>
            <a:endParaRPr lang="en-US" sz="4000" dirty="0" smtClean="0"/>
          </a:p>
          <a:p>
            <a:r>
              <a:rPr lang="en-US" sz="4000" i="1" dirty="0" smtClean="0"/>
              <a:t>Ophthalmology </a:t>
            </a:r>
            <a:r>
              <a:rPr lang="en-US" sz="4000" i="1" dirty="0"/>
              <a:t>and Vision Science</a:t>
            </a:r>
            <a:r>
              <a:rPr lang="en-US" sz="4000" dirty="0"/>
              <a:t>, 1(5), 171-178.  </a:t>
            </a:r>
          </a:p>
          <a:p>
            <a:endParaRPr lang="en-US" sz="4000" dirty="0"/>
          </a:p>
        </p:txBody>
      </p:sp>
    </p:spTree>
    <p:extLst>
      <p:ext uri="{BB962C8B-B14F-4D97-AF65-F5344CB8AC3E}">
        <p14:creationId xmlns:p14="http://schemas.microsoft.com/office/powerpoint/2010/main" val="143774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39"/>
            <a:ext cx="3283226" cy="761310"/>
          </a:xfrm>
        </p:spPr>
        <p:txBody>
          <a:bodyPr/>
          <a:lstStyle/>
          <a:p>
            <a:r>
              <a:rPr lang="en-US" b="1" dirty="0" smtClean="0"/>
              <a:t>A case-report</a:t>
            </a:r>
            <a:endParaRPr lang="en-US" b="1" dirty="0"/>
          </a:p>
        </p:txBody>
      </p:sp>
      <p:sp>
        <p:nvSpPr>
          <p:cNvPr id="3" name="Content Placeholder 2"/>
          <p:cNvSpPr>
            <a:spLocks noGrp="1"/>
          </p:cNvSpPr>
          <p:nvPr>
            <p:ph idx="1"/>
          </p:nvPr>
        </p:nvSpPr>
        <p:spPr>
          <a:xfrm>
            <a:off x="623469" y="1309122"/>
            <a:ext cx="10969487" cy="5246431"/>
          </a:xfrm>
        </p:spPr>
        <p:txBody>
          <a:bodyPr>
            <a:noAutofit/>
          </a:bodyPr>
          <a:lstStyle/>
          <a:p>
            <a:pPr algn="just"/>
            <a:r>
              <a:rPr lang="en-US" b="1" dirty="0"/>
              <a:t>AR</a:t>
            </a:r>
            <a:r>
              <a:rPr lang="en-US" dirty="0"/>
              <a:t> was born on 2-1-2004 </a:t>
            </a:r>
            <a:r>
              <a:rPr lang="en-US" dirty="0" smtClean="0"/>
              <a:t>as a premature infant (27 Weeks, 941 Grams)</a:t>
            </a:r>
          </a:p>
          <a:p>
            <a:pPr algn="just"/>
            <a:r>
              <a:rPr lang="en-US" b="1" dirty="0" smtClean="0"/>
              <a:t>APGAR</a:t>
            </a:r>
            <a:r>
              <a:rPr lang="en-US" dirty="0"/>
              <a:t> </a:t>
            </a:r>
            <a:r>
              <a:rPr lang="en-US" dirty="0" smtClean="0"/>
              <a:t>score </a:t>
            </a:r>
            <a:r>
              <a:rPr lang="en-US" dirty="0"/>
              <a:t>1/4. </a:t>
            </a:r>
            <a:endParaRPr lang="en-US" dirty="0" smtClean="0"/>
          </a:p>
          <a:p>
            <a:pPr algn="just"/>
            <a:r>
              <a:rPr lang="en-US" b="1" dirty="0" smtClean="0"/>
              <a:t>Placental </a:t>
            </a:r>
            <a:r>
              <a:rPr lang="en-US" b="1" dirty="0"/>
              <a:t>H</a:t>
            </a:r>
            <a:r>
              <a:rPr lang="en-US" b="1" dirty="0" smtClean="0"/>
              <a:t>emorrhage </a:t>
            </a:r>
            <a:r>
              <a:rPr lang="en-US" b="1" dirty="0"/>
              <a:t>and </a:t>
            </a:r>
            <a:r>
              <a:rPr lang="en-US" b="1" dirty="0" smtClean="0"/>
              <a:t>Respiratory </a:t>
            </a:r>
            <a:r>
              <a:rPr lang="en-US" b="1" dirty="0"/>
              <a:t>D</a:t>
            </a:r>
            <a:r>
              <a:rPr lang="en-US" b="1" dirty="0" smtClean="0"/>
              <a:t>istress </a:t>
            </a:r>
            <a:r>
              <a:rPr lang="en-US" b="1" dirty="0"/>
              <a:t>S</a:t>
            </a:r>
            <a:r>
              <a:rPr lang="en-US" b="1" dirty="0" smtClean="0"/>
              <a:t>yndrome </a:t>
            </a:r>
            <a:r>
              <a:rPr lang="en-US" b="1" dirty="0"/>
              <a:t>of the </a:t>
            </a:r>
            <a:r>
              <a:rPr lang="en-US" b="1" dirty="0" smtClean="0"/>
              <a:t>Newborn</a:t>
            </a:r>
            <a:r>
              <a:rPr lang="en-US" dirty="0" smtClean="0"/>
              <a:t> </a:t>
            </a:r>
            <a:r>
              <a:rPr lang="en-US" dirty="0"/>
              <a:t>affected AR’s health </a:t>
            </a:r>
            <a:r>
              <a:rPr lang="en-US" dirty="0" smtClean="0"/>
              <a:t>condition. </a:t>
            </a:r>
          </a:p>
          <a:p>
            <a:pPr algn="just"/>
            <a:r>
              <a:rPr lang="en-US" dirty="0" smtClean="0"/>
              <a:t>He had convulsions and was immediately diagnosed </a:t>
            </a:r>
            <a:r>
              <a:rPr lang="en-US" dirty="0"/>
              <a:t>with </a:t>
            </a:r>
            <a:r>
              <a:rPr lang="en-US" dirty="0" smtClean="0"/>
              <a:t>Optic </a:t>
            </a:r>
            <a:r>
              <a:rPr lang="en-US" dirty="0"/>
              <a:t>nerve atrophy</a:t>
            </a:r>
            <a:r>
              <a:rPr lang="en-US" dirty="0" smtClean="0"/>
              <a:t>, Glaucoma and increased intra-cranial pressure, due to:</a:t>
            </a:r>
          </a:p>
          <a:p>
            <a:pPr marL="0" indent="0" algn="just">
              <a:buNone/>
            </a:pPr>
            <a:r>
              <a:rPr lang="en-US" dirty="0" smtClean="0"/>
              <a:t>  1</a:t>
            </a:r>
            <a:r>
              <a:rPr lang="en-US" b="1" dirty="0" smtClean="0"/>
              <a:t>. Intraventricular Hemorrhage of the Newborn- Grade III  </a:t>
            </a:r>
            <a:r>
              <a:rPr lang="en-US" b="1" dirty="0" smtClean="0">
                <a:solidFill>
                  <a:srgbClr val="FF0000"/>
                </a:solidFill>
              </a:rPr>
              <a:t>Rt.</a:t>
            </a:r>
          </a:p>
          <a:p>
            <a:pPr marL="0" indent="0" algn="just">
              <a:buNone/>
            </a:pPr>
            <a:r>
              <a:rPr lang="en-US" b="1" dirty="0" smtClean="0"/>
              <a:t>  2. Intraventricular Hemorrhage of the Newborn- Grade IV  </a:t>
            </a:r>
            <a:r>
              <a:rPr lang="en-US" b="1" dirty="0" smtClean="0">
                <a:solidFill>
                  <a:srgbClr val="FF0000"/>
                </a:solidFill>
              </a:rPr>
              <a:t>Lt.</a:t>
            </a:r>
            <a:endParaRPr lang="en-US" b="1" dirty="0">
              <a:solidFill>
                <a:srgbClr val="FF0000"/>
              </a:solidFill>
            </a:endParaRPr>
          </a:p>
          <a:p>
            <a:pPr marL="0" indent="0" algn="just">
              <a:buNone/>
            </a:pPr>
            <a:r>
              <a:rPr lang="en-US" dirty="0" smtClean="0"/>
              <a:t>………. which required a </a:t>
            </a:r>
            <a:r>
              <a:rPr lang="en-US" dirty="0"/>
              <a:t>surgical intervention </a:t>
            </a:r>
            <a:r>
              <a:rPr lang="en-US" dirty="0" smtClean="0"/>
              <a:t>- V/P shunt </a:t>
            </a:r>
            <a:r>
              <a:rPr lang="en-US" dirty="0"/>
              <a:t>implantation through the </a:t>
            </a:r>
            <a:r>
              <a:rPr lang="en-US" b="1" dirty="0" smtClean="0"/>
              <a:t>Right posterior-inferior </a:t>
            </a:r>
            <a:r>
              <a:rPr lang="en-US" b="1" dirty="0" err="1" smtClean="0"/>
              <a:t>parieto</a:t>
            </a:r>
            <a:r>
              <a:rPr lang="en-US" b="1" dirty="0" smtClean="0"/>
              <a:t>-temporal</a:t>
            </a:r>
            <a:r>
              <a:rPr lang="en-US" dirty="0" smtClean="0"/>
              <a:t> </a:t>
            </a:r>
            <a:r>
              <a:rPr lang="en-US" dirty="0"/>
              <a:t>cortices </a:t>
            </a:r>
            <a:r>
              <a:rPr lang="en-US" dirty="0" smtClean="0"/>
              <a:t>into the </a:t>
            </a:r>
            <a:r>
              <a:rPr lang="en-US" dirty="0"/>
              <a:t>right lateral </a:t>
            </a:r>
            <a:r>
              <a:rPr lang="en-US" dirty="0" smtClean="0"/>
              <a:t>ventricle.</a:t>
            </a:r>
            <a:endParaRPr lang="en-US" dirty="0"/>
          </a:p>
        </p:txBody>
      </p:sp>
    </p:spTree>
    <p:extLst>
      <p:ext uri="{BB962C8B-B14F-4D97-AF65-F5344CB8AC3E}">
        <p14:creationId xmlns:p14="http://schemas.microsoft.com/office/powerpoint/2010/main" val="161198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descr="C:\Users\Arabic\Documents\Anatomy files\brainsenses_files\cranial nerves\Desktop\WP_20150211_002 1.jpg"/>
          <p:cNvPicPr>
            <a:picLocks noGrp="1"/>
          </p:cNvPicPr>
          <p:nvPr>
            <p:ph idx="1"/>
          </p:nvPr>
        </p:nvPicPr>
        <p:blipFill rotWithShape="1">
          <a:blip r:embed="rId2" cstate="print">
            <a:extLst>
              <a:ext uri="{28A0092B-C50C-407E-A947-70E740481C1C}">
                <a14:useLocalDpi xmlns:a14="http://schemas.microsoft.com/office/drawing/2010/main" val="0"/>
              </a:ext>
            </a:extLst>
          </a:blip>
          <a:srcRect b="43345"/>
          <a:stretch/>
        </p:blipFill>
        <p:spPr bwMode="auto">
          <a:xfrm>
            <a:off x="609600" y="1219200"/>
            <a:ext cx="3896139" cy="4585253"/>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4796" b="16418"/>
          <a:stretch/>
        </p:blipFill>
        <p:spPr>
          <a:xfrm>
            <a:off x="5950226" y="652738"/>
            <a:ext cx="4452731" cy="5718176"/>
          </a:xfrm>
          <a:prstGeom prst="rect">
            <a:avLst/>
          </a:prstGeom>
        </p:spPr>
      </p:pic>
    </p:spTree>
    <p:extLst>
      <p:ext uri="{BB962C8B-B14F-4D97-AF65-F5344CB8AC3E}">
        <p14:creationId xmlns:p14="http://schemas.microsoft.com/office/powerpoint/2010/main" val="364899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4" y="156355"/>
            <a:ext cx="10515600" cy="946840"/>
          </a:xfrm>
        </p:spPr>
        <p:txBody>
          <a:bodyPr>
            <a:normAutofit/>
          </a:bodyPr>
          <a:lstStyle/>
          <a:p>
            <a:pPr algn="ctr"/>
            <a:r>
              <a:rPr lang="en-US" sz="4800" b="1" dirty="0" smtClean="0"/>
              <a:t> A revision of the V-P shunt surgery</a:t>
            </a:r>
            <a:endParaRPr lang="en-US" sz="4800" b="1" dirty="0"/>
          </a:p>
        </p:txBody>
      </p:sp>
      <p:sp>
        <p:nvSpPr>
          <p:cNvPr id="3" name="Content Placeholder 2"/>
          <p:cNvSpPr>
            <a:spLocks noGrp="1"/>
          </p:cNvSpPr>
          <p:nvPr>
            <p:ph idx="1"/>
          </p:nvPr>
        </p:nvSpPr>
        <p:spPr>
          <a:xfrm>
            <a:off x="463826" y="1566908"/>
            <a:ext cx="11436626" cy="4966414"/>
          </a:xfrm>
        </p:spPr>
        <p:txBody>
          <a:bodyPr>
            <a:normAutofit/>
          </a:bodyPr>
          <a:lstStyle/>
          <a:p>
            <a:pPr algn="just"/>
            <a:r>
              <a:rPr lang="en-US" sz="3600" dirty="0"/>
              <a:t>At age 6 </a:t>
            </a:r>
            <a:r>
              <a:rPr lang="en-US" sz="3600" dirty="0" smtClean="0"/>
              <a:t>years-old (birth date: 20-6-2010) </a:t>
            </a:r>
            <a:r>
              <a:rPr lang="en-US" sz="3600" b="1" dirty="0"/>
              <a:t>AR </a:t>
            </a:r>
            <a:r>
              <a:rPr lang="en-US" sz="3600" dirty="0"/>
              <a:t>underwent another V-P shunt </a:t>
            </a:r>
            <a:r>
              <a:rPr lang="en-US" sz="3600" dirty="0" smtClean="0"/>
              <a:t>surgery; a </a:t>
            </a:r>
            <a:r>
              <a:rPr lang="en-US" sz="3600" dirty="0"/>
              <a:t>revision of the previous shunt that has been </a:t>
            </a:r>
            <a:r>
              <a:rPr lang="en-US" sz="3600" b="1" dirty="0"/>
              <a:t>infected</a:t>
            </a:r>
            <a:r>
              <a:rPr lang="en-US" sz="3600" dirty="0"/>
              <a:t> </a:t>
            </a:r>
            <a:r>
              <a:rPr lang="en-US" sz="3600" b="1" dirty="0" smtClean="0"/>
              <a:t>(by </a:t>
            </a:r>
            <a:r>
              <a:rPr lang="en-US" sz="3600" b="1" dirty="0" err="1" smtClean="0"/>
              <a:t>Entero</a:t>
            </a:r>
            <a:r>
              <a:rPr lang="en-US" sz="3600" b="1" dirty="0" smtClean="0"/>
              <a:t>-Bacteria) and blocked (obstructive Hydrocephalus).</a:t>
            </a:r>
          </a:p>
          <a:p>
            <a:pPr algn="just"/>
            <a:r>
              <a:rPr lang="en-US" sz="3600" dirty="0" smtClean="0"/>
              <a:t>The first V/P </a:t>
            </a:r>
            <a:r>
              <a:rPr lang="en-US" sz="3600" dirty="0"/>
              <a:t>shunt was not removed due </a:t>
            </a:r>
            <a:r>
              <a:rPr lang="en-US" sz="3600" dirty="0" smtClean="0"/>
              <a:t>to the adherence of the catheter in the brain tissue. Thus, the </a:t>
            </a:r>
            <a:r>
              <a:rPr lang="en-US" sz="3600" b="1" dirty="0" smtClean="0"/>
              <a:t>second </a:t>
            </a:r>
            <a:r>
              <a:rPr lang="en-US" sz="3600" b="1" dirty="0"/>
              <a:t>V-P shunt </a:t>
            </a:r>
            <a:r>
              <a:rPr lang="en-US" sz="3600" b="1" dirty="0" smtClean="0"/>
              <a:t>was inserted in </a:t>
            </a:r>
            <a:r>
              <a:rPr lang="en-US" sz="3600" b="1" dirty="0"/>
              <a:t>an adjacent cortical area. </a:t>
            </a:r>
          </a:p>
        </p:txBody>
      </p:sp>
    </p:spTree>
    <p:extLst>
      <p:ext uri="{BB962C8B-B14F-4D97-AF65-F5344CB8AC3E}">
        <p14:creationId xmlns:p14="http://schemas.microsoft.com/office/powerpoint/2010/main" val="44969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780"/>
            <a:ext cx="10515600" cy="1256940"/>
          </a:xfrm>
        </p:spPr>
        <p:txBody>
          <a:bodyPr>
            <a:normAutofit/>
          </a:bodyPr>
          <a:lstStyle/>
          <a:p>
            <a:pPr algn="ctr"/>
            <a:r>
              <a:rPr lang="en-US" sz="4000" b="1" dirty="0" smtClean="0"/>
              <a:t>  Enrollment in special education school for the   </a:t>
            </a:r>
            <a:br>
              <a:rPr lang="en-US" sz="4000" b="1" dirty="0" smtClean="0"/>
            </a:br>
            <a:r>
              <a:rPr lang="en-US" sz="4000" b="1" dirty="0"/>
              <a:t> </a:t>
            </a:r>
            <a:r>
              <a:rPr lang="en-US" sz="4000" b="1" dirty="0" smtClean="0"/>
              <a:t> blind/visually-impaired in Nazareth</a:t>
            </a:r>
            <a:endParaRPr lang="en-US" sz="4000" b="1" dirty="0"/>
          </a:p>
        </p:txBody>
      </p:sp>
      <p:sp>
        <p:nvSpPr>
          <p:cNvPr id="3" name="Content Placeholder 2"/>
          <p:cNvSpPr>
            <a:spLocks noGrp="1"/>
          </p:cNvSpPr>
          <p:nvPr>
            <p:ph idx="1"/>
          </p:nvPr>
        </p:nvSpPr>
        <p:spPr>
          <a:xfrm>
            <a:off x="838200" y="2071308"/>
            <a:ext cx="10515600" cy="4351338"/>
          </a:xfrm>
        </p:spPr>
        <p:txBody>
          <a:bodyPr>
            <a:normAutofit/>
          </a:bodyPr>
          <a:lstStyle/>
          <a:p>
            <a:pPr algn="just"/>
            <a:r>
              <a:rPr lang="en-US" sz="3600" dirty="0" smtClean="0"/>
              <a:t>2.5 months post surgery, </a:t>
            </a:r>
            <a:r>
              <a:rPr lang="en-US" sz="3600" b="1" dirty="0" smtClean="0"/>
              <a:t>AR</a:t>
            </a:r>
            <a:r>
              <a:rPr lang="en-US" sz="3600" dirty="0" smtClean="0"/>
              <a:t> entered 1</a:t>
            </a:r>
            <a:r>
              <a:rPr lang="en-US" sz="3600" baseline="30000" dirty="0" smtClean="0"/>
              <a:t>st</a:t>
            </a:r>
            <a:r>
              <a:rPr lang="en-US" sz="3600" dirty="0" smtClean="0"/>
              <a:t> grade on       (1-September-2010) </a:t>
            </a:r>
            <a:r>
              <a:rPr lang="en-US" sz="3600" dirty="0"/>
              <a:t>at </a:t>
            </a:r>
            <a:r>
              <a:rPr lang="en-US" sz="3600" dirty="0" smtClean="0"/>
              <a:t>a special </a:t>
            </a:r>
            <a:r>
              <a:rPr lang="en-US" sz="3600" dirty="0"/>
              <a:t>education school </a:t>
            </a:r>
            <a:r>
              <a:rPr lang="en-US" sz="3600" dirty="0" smtClean="0"/>
              <a:t>and was taught basic </a:t>
            </a:r>
            <a:r>
              <a:rPr lang="en-US" sz="3600" dirty="0"/>
              <a:t>literacy skills in </a:t>
            </a:r>
            <a:r>
              <a:rPr lang="en-US" sz="3600" dirty="0" smtClean="0"/>
              <a:t>tactile Braille (in </a:t>
            </a:r>
            <a:r>
              <a:rPr lang="en-US" sz="3600" dirty="0"/>
              <a:t>his mother-tongue </a:t>
            </a:r>
            <a:r>
              <a:rPr lang="en-US" sz="3600" dirty="0" smtClean="0"/>
              <a:t>Arabic), basic Math skills and the adapted school curriculum.  </a:t>
            </a:r>
          </a:p>
          <a:p>
            <a:pPr algn="just"/>
            <a:r>
              <a:rPr lang="en-US" sz="3600" dirty="0" smtClean="0"/>
              <a:t>In addition, he was enrolled in therapeutic programs: PT, OT, Speech Therapy and Music therapy. AR had O&amp;M training every week. </a:t>
            </a:r>
            <a:endParaRPr lang="en-US" sz="3600" dirty="0"/>
          </a:p>
        </p:txBody>
      </p:sp>
    </p:spTree>
    <p:extLst>
      <p:ext uri="{BB962C8B-B14F-4D97-AF65-F5344CB8AC3E}">
        <p14:creationId xmlns:p14="http://schemas.microsoft.com/office/powerpoint/2010/main" val="380781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857"/>
            <a:ext cx="10515600" cy="787813"/>
          </a:xfrm>
        </p:spPr>
        <p:txBody>
          <a:bodyPr>
            <a:normAutofit/>
          </a:bodyPr>
          <a:lstStyle/>
          <a:p>
            <a:pPr algn="ctr"/>
            <a:r>
              <a:rPr lang="en-US" b="1" dirty="0" smtClean="0">
                <a:latin typeface="Aharoni" panose="02010803020104030203" pitchFamily="2" charset="-79"/>
                <a:cs typeface="Aharoni" panose="02010803020104030203" pitchFamily="2" charset="-79"/>
              </a:rPr>
              <a:t>Braille Learning/Reading problems</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03384" y="1160282"/>
            <a:ext cx="10515600" cy="5409333"/>
          </a:xfrm>
        </p:spPr>
        <p:txBody>
          <a:bodyPr>
            <a:normAutofit fontScale="92500"/>
          </a:bodyPr>
          <a:lstStyle/>
          <a:p>
            <a:pPr algn="just"/>
            <a:r>
              <a:rPr lang="en-US" dirty="0"/>
              <a:t>Although </a:t>
            </a:r>
            <a:r>
              <a:rPr lang="en-US" b="1" dirty="0" smtClean="0"/>
              <a:t>standardized, well-established methods of Braille teaching </a:t>
            </a:r>
            <a:r>
              <a:rPr lang="en-US" dirty="0" smtClean="0"/>
              <a:t>were </a:t>
            </a:r>
            <a:r>
              <a:rPr lang="en-US" dirty="0"/>
              <a:t>applied </a:t>
            </a:r>
            <a:r>
              <a:rPr lang="en-US" dirty="0" smtClean="0"/>
              <a:t>for </a:t>
            </a:r>
            <a:r>
              <a:rPr lang="en-US" dirty="0"/>
              <a:t>three years, AR </a:t>
            </a:r>
            <a:r>
              <a:rPr lang="en-US" dirty="0" smtClean="0"/>
              <a:t>didn’t </a:t>
            </a:r>
            <a:r>
              <a:rPr lang="en-US" dirty="0"/>
              <a:t>succeed to </a:t>
            </a:r>
            <a:r>
              <a:rPr lang="en-US" dirty="0" smtClean="0"/>
              <a:t>tactually </a:t>
            </a:r>
            <a:r>
              <a:rPr lang="en-US" dirty="0"/>
              <a:t>discriminate </a:t>
            </a:r>
            <a:r>
              <a:rPr lang="en-US" dirty="0" smtClean="0"/>
              <a:t>any of the embossed Braille </a:t>
            </a:r>
            <a:r>
              <a:rPr lang="en-US" dirty="0"/>
              <a:t>cells </a:t>
            </a:r>
            <a:r>
              <a:rPr lang="en-US" b="1" dirty="0"/>
              <a:t>as compared to the </a:t>
            </a:r>
            <a:r>
              <a:rPr lang="en-US" b="1" dirty="0" smtClean="0"/>
              <a:t>basic 6-dot Braille cell, and He could not discriminate between the single dots that constitute each template! </a:t>
            </a:r>
          </a:p>
          <a:p>
            <a:pPr marL="0" indent="0">
              <a:buNone/>
            </a:pPr>
            <a:endParaRPr lang="en-US" dirty="0" smtClean="0"/>
          </a:p>
          <a:p>
            <a:pPr marL="0" indent="0">
              <a:buNone/>
            </a:pPr>
            <a:r>
              <a:rPr lang="en-US" dirty="0" smtClean="0"/>
              <a:t>  </a:t>
            </a:r>
          </a:p>
          <a:p>
            <a:pPr marL="0" indent="0">
              <a:buNone/>
            </a:pPr>
            <a:endParaRPr lang="en-US" dirty="0"/>
          </a:p>
          <a:p>
            <a:pPr marL="0" indent="0">
              <a:buNone/>
            </a:pPr>
            <a:endParaRPr lang="en-US" dirty="0"/>
          </a:p>
          <a:p>
            <a:pPr algn="just"/>
            <a:r>
              <a:rPr lang="en-US" b="1" dirty="0" smtClean="0"/>
              <a:t>As a results, AR</a:t>
            </a:r>
            <a:r>
              <a:rPr lang="en-US" dirty="0" smtClean="0"/>
              <a:t> </a:t>
            </a:r>
            <a:r>
              <a:rPr lang="en-US" dirty="0"/>
              <a:t>could not establish the initial association between each tactual Braille template and its congruent phonological representation in Arabic Alphabet in order to develop phonetic spelling and basic reading </a:t>
            </a:r>
            <a:r>
              <a:rPr lang="en-US" dirty="0" smtClean="0"/>
              <a:t>skills</a:t>
            </a:r>
            <a:r>
              <a:rPr lang="en-US" dirty="0"/>
              <a:t> </a:t>
            </a:r>
            <a:r>
              <a:rPr lang="en-US" dirty="0" smtClean="0"/>
              <a:t>(not due to auditory-memory difficulties!)</a:t>
            </a:r>
            <a:endParaRPr lang="en-US" b="1" dirty="0">
              <a:solidFill>
                <a:schemeClr val="accent5">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5492" y="3112285"/>
            <a:ext cx="714375" cy="13906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820" y="3112285"/>
            <a:ext cx="695325" cy="13906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278" y="3112285"/>
            <a:ext cx="714375" cy="13906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977" y="3112285"/>
            <a:ext cx="714375" cy="14287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255" y="3112285"/>
            <a:ext cx="714375" cy="139065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3184" y="3112285"/>
            <a:ext cx="714375" cy="139065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9518" y="3131335"/>
            <a:ext cx="714375" cy="1352550"/>
          </a:xfrm>
          <a:prstGeom prst="rect">
            <a:avLst/>
          </a:prstGeom>
        </p:spPr>
      </p:pic>
    </p:spTree>
    <p:extLst>
      <p:ext uri="{BB962C8B-B14F-4D97-AF65-F5344CB8AC3E}">
        <p14:creationId xmlns:p14="http://schemas.microsoft.com/office/powerpoint/2010/main" val="338781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613"/>
            <a:ext cx="10515600" cy="602284"/>
          </a:xfrm>
        </p:spPr>
        <p:txBody>
          <a:bodyPr>
            <a:normAutofit fontScale="90000"/>
          </a:bodyPr>
          <a:lstStyle/>
          <a:p>
            <a:pPr algn="ctr"/>
            <a:r>
              <a:rPr lang="en-US" b="1" dirty="0" smtClean="0">
                <a:latin typeface="Aharoni" panose="02010803020104030203" pitchFamily="2" charset="-79"/>
                <a:cs typeface="Aharoni" panose="02010803020104030203" pitchFamily="2" charset="-79"/>
              </a:rPr>
              <a:t>Other difficulties</a:t>
            </a:r>
            <a:r>
              <a:rPr lang="en-US" b="1" dirty="0">
                <a:latin typeface="Aharoni" panose="02010803020104030203" pitchFamily="2" charset="-79"/>
                <a:cs typeface="Aharoni" panose="02010803020104030203" pitchFamily="2" charset="-79"/>
              </a:rPr>
              <a:t> </a:t>
            </a:r>
            <a:r>
              <a:rPr lang="en-US" b="1" dirty="0" smtClean="0">
                <a:latin typeface="Aharoni" panose="02010803020104030203" pitchFamily="2" charset="-79"/>
                <a:cs typeface="Aharoni" panose="02010803020104030203" pitchFamily="2" charset="-79"/>
              </a:rPr>
              <a:t>in Literacy skills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136512"/>
            <a:ext cx="10515600" cy="5721488"/>
          </a:xfrm>
        </p:spPr>
        <p:txBody>
          <a:bodyPr>
            <a:noAutofit/>
          </a:bodyPr>
          <a:lstStyle/>
          <a:p>
            <a:pPr algn="just"/>
            <a:r>
              <a:rPr lang="en-US" sz="3600" b="1" dirty="0" smtClean="0"/>
              <a:t>Braille printing skills (parallel to writing…)</a:t>
            </a:r>
          </a:p>
          <a:p>
            <a:pPr marL="0" indent="0" algn="just">
              <a:buNone/>
            </a:pPr>
            <a:r>
              <a:rPr lang="en-US" sz="3200" b="1" dirty="0" smtClean="0"/>
              <a:t>Braille </a:t>
            </a:r>
            <a:r>
              <a:rPr lang="en-US" sz="3200" b="1" dirty="0"/>
              <a:t>printing </a:t>
            </a:r>
            <a:r>
              <a:rPr lang="en-US" sz="3200" dirty="0"/>
              <a:t>tasks were initiated in order to facilitate copying and printing skills but intensive repetitions of bilateral manual usage of the Perkins-Brailler did not result in efficient and purposeful </a:t>
            </a:r>
            <a:r>
              <a:rPr lang="en-US" sz="3200" dirty="0" smtClean="0"/>
              <a:t>outcomes, due to the </a:t>
            </a:r>
            <a:r>
              <a:rPr lang="en-US" sz="3200" dirty="0"/>
              <a:t>lack of a precise timing of </a:t>
            </a:r>
            <a:r>
              <a:rPr lang="en-US" sz="3200" dirty="0" smtClean="0"/>
              <a:t>bilateral performance and </a:t>
            </a:r>
            <a:r>
              <a:rPr lang="en-US" sz="3200" dirty="0"/>
              <a:t>the lack of precise </a:t>
            </a:r>
            <a:endParaRPr lang="en-US" sz="3200" dirty="0" smtClean="0"/>
          </a:p>
          <a:p>
            <a:pPr marL="0" indent="0" algn="just">
              <a:buNone/>
            </a:pPr>
            <a:r>
              <a:rPr lang="en-US" sz="3200" dirty="0" smtClean="0"/>
              <a:t>and sufficient motor sequencing.</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543" y="4187210"/>
            <a:ext cx="4465541" cy="2614518"/>
          </a:xfrm>
          <a:prstGeom prst="rect">
            <a:avLst/>
          </a:prstGeom>
        </p:spPr>
      </p:pic>
    </p:spTree>
    <p:extLst>
      <p:ext uri="{BB962C8B-B14F-4D97-AF65-F5344CB8AC3E}">
        <p14:creationId xmlns:p14="http://schemas.microsoft.com/office/powerpoint/2010/main" val="381800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67" y="436099"/>
            <a:ext cx="10515600" cy="872195"/>
          </a:xfrm>
        </p:spPr>
        <p:txBody>
          <a:bodyPr>
            <a:normAutofit/>
          </a:bodyPr>
          <a:lstStyle/>
          <a:p>
            <a:pPr algn="ctr"/>
            <a:r>
              <a:rPr lang="en-US" b="1" dirty="0" smtClean="0"/>
              <a:t>  </a:t>
            </a:r>
            <a:r>
              <a:rPr lang="en-US" b="1" dirty="0" smtClean="0">
                <a:latin typeface="Aharoni" panose="02010803020104030203" pitchFamily="2" charset="-79"/>
                <a:cs typeface="Aharoni" panose="02010803020104030203" pitchFamily="2" charset="-79"/>
              </a:rPr>
              <a:t>Acquired, pure Acalculia?! </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722828"/>
            <a:ext cx="10515600" cy="4903066"/>
          </a:xfrm>
        </p:spPr>
        <p:txBody>
          <a:bodyPr>
            <a:noAutofit/>
          </a:bodyPr>
          <a:lstStyle/>
          <a:p>
            <a:pPr algn="just"/>
            <a:r>
              <a:rPr lang="en-US" sz="3200" dirty="0"/>
              <a:t>Finger </a:t>
            </a:r>
            <a:r>
              <a:rPr lang="en-US" sz="3200" dirty="0" smtClean="0"/>
              <a:t>counting </a:t>
            </a:r>
            <a:r>
              <a:rPr lang="en-US" sz="3200" dirty="0"/>
              <a:t>was intensively exercised and repeated through the first years at school by different educators, through various teaching strategies focusing on fingers' naming, sequence and counting in one hand and in both </a:t>
            </a:r>
            <a:r>
              <a:rPr lang="en-US" sz="3200" dirty="0" smtClean="0"/>
              <a:t>hands. </a:t>
            </a:r>
          </a:p>
          <a:p>
            <a:pPr algn="just"/>
            <a:r>
              <a:rPr lang="en-US" sz="3200" dirty="0" smtClean="0"/>
              <a:t>Currently</a:t>
            </a:r>
            <a:r>
              <a:rPr lang="en-US" sz="3200" dirty="0"/>
              <a:t>, </a:t>
            </a:r>
            <a:r>
              <a:rPr lang="en-US" sz="3200" b="1" dirty="0"/>
              <a:t>at the age of </a:t>
            </a:r>
            <a:r>
              <a:rPr lang="en-US" sz="3200" b="1" dirty="0" smtClean="0"/>
              <a:t>14</a:t>
            </a:r>
            <a:r>
              <a:rPr lang="en-US" sz="3200" dirty="0" smtClean="0"/>
              <a:t>, </a:t>
            </a:r>
            <a:r>
              <a:rPr lang="en-US" sz="3200" b="1" dirty="0"/>
              <a:t>AR</a:t>
            </a:r>
            <a:r>
              <a:rPr lang="en-US" sz="3200" dirty="0"/>
              <a:t> still does not succeed </a:t>
            </a:r>
            <a:r>
              <a:rPr lang="en-US" sz="3200" dirty="0" smtClean="0"/>
              <a:t>to count </a:t>
            </a:r>
            <a:r>
              <a:rPr lang="en-US" sz="3200" dirty="0"/>
              <a:t>his fingers in the accurate sequence nor </a:t>
            </a:r>
            <a:r>
              <a:rPr lang="en-US" sz="3200" dirty="0" smtClean="0"/>
              <a:t>in showing </a:t>
            </a:r>
            <a:r>
              <a:rPr lang="en-US" sz="3200" dirty="0"/>
              <a:t>the number of fingers </a:t>
            </a:r>
            <a:r>
              <a:rPr lang="en-US" sz="3200" dirty="0" smtClean="0"/>
              <a:t>equivalent </a:t>
            </a:r>
            <a:r>
              <a:rPr lang="en-US" sz="3200" dirty="0"/>
              <a:t>to a number previously mentioned verbally or to the number of familiar items and objects</a:t>
            </a:r>
            <a:r>
              <a:rPr lang="en-US" sz="3200" dirty="0" smtClean="0"/>
              <a:t>.</a:t>
            </a:r>
          </a:p>
        </p:txBody>
      </p:sp>
    </p:spTree>
    <p:extLst>
      <p:ext uri="{BB962C8B-B14F-4D97-AF65-F5344CB8AC3E}">
        <p14:creationId xmlns:p14="http://schemas.microsoft.com/office/powerpoint/2010/main" val="410674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67" y="436099"/>
            <a:ext cx="10515600" cy="872195"/>
          </a:xfrm>
        </p:spPr>
        <p:txBody>
          <a:bodyPr>
            <a:normAutofit/>
          </a:bodyPr>
          <a:lstStyle/>
          <a:p>
            <a:pPr algn="ctr"/>
            <a:r>
              <a:rPr lang="en-US" b="1" dirty="0" smtClean="0"/>
              <a:t>  </a:t>
            </a:r>
            <a:r>
              <a:rPr lang="en-US" b="1" dirty="0" smtClean="0">
                <a:latin typeface="Aharoni" panose="02010803020104030203" pitchFamily="2" charset="-79"/>
                <a:cs typeface="Aharoni" panose="02010803020104030203" pitchFamily="2" charset="-79"/>
              </a:rPr>
              <a:t>Acquired, pure Acalculia?! </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722828"/>
            <a:ext cx="10515600" cy="4903066"/>
          </a:xfrm>
        </p:spPr>
        <p:txBody>
          <a:bodyPr>
            <a:noAutofit/>
          </a:bodyPr>
          <a:lstStyle/>
          <a:p>
            <a:pPr algn="just"/>
            <a:r>
              <a:rPr lang="en-US" sz="3200" dirty="0" smtClean="0"/>
              <a:t>AR also has an incapability to compare amounts, measures and numbers nor to calculate simple additions, subtractions and multiplications                                                                               </a:t>
            </a:r>
          </a:p>
          <a:p>
            <a:pPr algn="just"/>
            <a:r>
              <a:rPr lang="en-US" sz="3200" dirty="0" smtClean="0"/>
              <a:t>It seems that </a:t>
            </a:r>
            <a:r>
              <a:rPr lang="en-US" sz="3200" b="1" dirty="0" smtClean="0"/>
              <a:t>AR</a:t>
            </a:r>
            <a:r>
              <a:rPr lang="en-US" sz="3200" dirty="0" smtClean="0"/>
              <a:t> has the characteristics and signs of </a:t>
            </a:r>
            <a:r>
              <a:rPr lang="en-US" sz="3200" b="1" dirty="0" err="1" smtClean="0">
                <a:solidFill>
                  <a:srgbClr val="C00000"/>
                </a:solidFill>
              </a:rPr>
              <a:t>Acalculia</a:t>
            </a:r>
            <a:r>
              <a:rPr lang="en-US" sz="3200" b="1" dirty="0" smtClean="0">
                <a:solidFill>
                  <a:srgbClr val="C00000"/>
                </a:solidFill>
              </a:rPr>
              <a:t> of the spatial type. </a:t>
            </a:r>
          </a:p>
          <a:p>
            <a:pPr algn="just"/>
            <a:r>
              <a:rPr lang="en-US" sz="3200" dirty="0" smtClean="0"/>
              <a:t>The </a:t>
            </a:r>
            <a:r>
              <a:rPr lang="en-US" sz="3200" b="1" dirty="0" smtClean="0"/>
              <a:t>Right posterior-parietal cortical areas </a:t>
            </a:r>
            <a:r>
              <a:rPr lang="en-US" sz="3200" dirty="0" smtClean="0"/>
              <a:t>and the sub-cortical regions are associative areas that serve the spatial functions and the spatially-based procedural knowledge but also arithmetical procedures and numerical abilities (</a:t>
            </a:r>
            <a:r>
              <a:rPr lang="en-US" sz="3200" b="1" dirty="0" err="1" smtClean="0"/>
              <a:t>Nieder</a:t>
            </a:r>
            <a:r>
              <a:rPr lang="en-US" sz="3200" b="1" dirty="0" smtClean="0"/>
              <a:t> &amp; </a:t>
            </a:r>
            <a:r>
              <a:rPr lang="en-US" sz="3200" b="1" dirty="0" err="1" smtClean="0"/>
              <a:t>Dehaene</a:t>
            </a:r>
            <a:r>
              <a:rPr lang="en-US" sz="3200" b="1" dirty="0" smtClean="0"/>
              <a:t>, 2009; </a:t>
            </a:r>
            <a:r>
              <a:rPr lang="en-US" sz="3200" b="1" dirty="0" err="1" smtClean="0"/>
              <a:t>Denburg</a:t>
            </a:r>
            <a:r>
              <a:rPr lang="en-US" sz="3200" b="1" dirty="0" smtClean="0"/>
              <a:t> &amp; </a:t>
            </a:r>
            <a:r>
              <a:rPr lang="en-US" sz="3200" b="1" dirty="0" err="1" smtClean="0"/>
              <a:t>Tranel</a:t>
            </a:r>
            <a:r>
              <a:rPr lang="en-US" sz="3200" b="1" dirty="0" smtClean="0"/>
              <a:t>, 2012</a:t>
            </a:r>
            <a:r>
              <a:rPr lang="en-US" sz="3200" dirty="0" smtClean="0"/>
              <a:t>).</a:t>
            </a:r>
            <a:endParaRPr lang="en-US" sz="3200" dirty="0"/>
          </a:p>
        </p:txBody>
      </p:sp>
    </p:spTree>
    <p:extLst>
      <p:ext uri="{BB962C8B-B14F-4D97-AF65-F5344CB8AC3E}">
        <p14:creationId xmlns:p14="http://schemas.microsoft.com/office/powerpoint/2010/main" val="410674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595"/>
            <a:ext cx="10515600" cy="867327"/>
          </a:xfrm>
        </p:spPr>
        <p:txBody>
          <a:bodyPr/>
          <a:lstStyle/>
          <a:p>
            <a:pPr algn="ctr"/>
            <a:r>
              <a:rPr lang="en-US" b="1" dirty="0" smtClean="0">
                <a:latin typeface="Aharoni" panose="02010803020104030203" pitchFamily="2" charset="-79"/>
                <a:cs typeface="Aharoni" panose="02010803020104030203" pitchFamily="2" charset="-79"/>
              </a:rPr>
              <a:t> Orientation and Mobility training</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649884"/>
            <a:ext cx="10515600" cy="4351338"/>
          </a:xfrm>
        </p:spPr>
        <p:txBody>
          <a:bodyPr>
            <a:normAutofit lnSpcReduction="10000"/>
          </a:bodyPr>
          <a:lstStyle/>
          <a:p>
            <a:pPr algn="just"/>
            <a:r>
              <a:rPr lang="en-US" sz="3600" b="1" dirty="0"/>
              <a:t>AR</a:t>
            </a:r>
            <a:r>
              <a:rPr lang="en-US" sz="3600" dirty="0"/>
              <a:t> was trained for three years by a qualified Orientation and Mobility (O&amp;M) trainer both </a:t>
            </a:r>
            <a:r>
              <a:rPr lang="en-US" sz="3600" dirty="0" smtClean="0"/>
              <a:t>at </a:t>
            </a:r>
            <a:r>
              <a:rPr lang="en-US" sz="3600" dirty="0"/>
              <a:t>the school and in AR's </a:t>
            </a:r>
            <a:r>
              <a:rPr lang="en-US" sz="3600" dirty="0" smtClean="0"/>
              <a:t>local, familiar </a:t>
            </a:r>
            <a:r>
              <a:rPr lang="en-US" sz="3600" dirty="0"/>
              <a:t>environment. </a:t>
            </a:r>
            <a:endParaRPr lang="en-US" sz="3600" dirty="0" smtClean="0"/>
          </a:p>
          <a:p>
            <a:pPr algn="just"/>
            <a:r>
              <a:rPr lang="en-US" sz="3600" dirty="0" smtClean="0"/>
              <a:t>Although training </a:t>
            </a:r>
            <a:r>
              <a:rPr lang="en-US" sz="3600" dirty="0"/>
              <a:t>and </a:t>
            </a:r>
            <a:r>
              <a:rPr lang="en-US" sz="3600" dirty="0" smtClean="0"/>
              <a:t>repetitions (to generate procedural knowledge) and instructions</a:t>
            </a:r>
            <a:r>
              <a:rPr lang="en-US" sz="3600" dirty="0"/>
              <a:t>, guidance and </a:t>
            </a:r>
            <a:r>
              <a:rPr lang="en-US" sz="3600" dirty="0" smtClean="0"/>
              <a:t>directions (to generate declarative knowledge) </a:t>
            </a:r>
            <a:r>
              <a:rPr lang="en-US" sz="3600" dirty="0"/>
              <a:t>were applied repeatedly and intensively, AR still need individual accompanying </a:t>
            </a:r>
            <a:r>
              <a:rPr lang="en-US" sz="3600" dirty="0" smtClean="0"/>
              <a:t>even inside </a:t>
            </a:r>
            <a:r>
              <a:rPr lang="en-US" sz="3600" dirty="0"/>
              <a:t>the </a:t>
            </a:r>
            <a:r>
              <a:rPr lang="en-US" sz="3600" dirty="0" smtClean="0"/>
              <a:t>“familiar” school </a:t>
            </a:r>
            <a:r>
              <a:rPr lang="en-US" sz="3600" dirty="0"/>
              <a:t>and at </a:t>
            </a:r>
            <a:r>
              <a:rPr lang="en-US" sz="3600" dirty="0" smtClean="0"/>
              <a:t>home.</a:t>
            </a:r>
            <a:endParaRPr lang="en-US" sz="3600" dirty="0"/>
          </a:p>
        </p:txBody>
      </p:sp>
    </p:spTree>
    <p:extLst>
      <p:ext uri="{BB962C8B-B14F-4D97-AF65-F5344CB8AC3E}">
        <p14:creationId xmlns:p14="http://schemas.microsoft.com/office/powerpoint/2010/main" val="281916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3757" y="512763"/>
            <a:ext cx="8693426" cy="1104002"/>
          </a:xfrm>
        </p:spPr>
        <p:txBody>
          <a:bodyPr/>
          <a:lstStyle/>
          <a:p>
            <a:r>
              <a:rPr lang="en-US" b="1" dirty="0"/>
              <a:t>Scientific background</a:t>
            </a:r>
            <a:endParaRPr lang="en-US" dirty="0"/>
          </a:p>
        </p:txBody>
      </p:sp>
      <p:pic>
        <p:nvPicPr>
          <p:cNvPr id="3" name="Picture 2"/>
          <p:cNvPicPr>
            <a:picLocks noChangeAspect="1"/>
          </p:cNvPicPr>
          <p:nvPr/>
        </p:nvPicPr>
        <p:blipFill rotWithShape="1">
          <a:blip r:embed="rId2"/>
          <a:srcRect l="10327" t="17376" r="6631" b="15346"/>
          <a:stretch/>
        </p:blipFill>
        <p:spPr>
          <a:xfrm>
            <a:off x="848140" y="2067340"/>
            <a:ext cx="10124660" cy="4611756"/>
          </a:xfrm>
          <a:prstGeom prst="rect">
            <a:avLst/>
          </a:prstGeom>
        </p:spPr>
      </p:pic>
    </p:spTree>
    <p:extLst>
      <p:ext uri="{BB962C8B-B14F-4D97-AF65-F5344CB8AC3E}">
        <p14:creationId xmlns:p14="http://schemas.microsoft.com/office/powerpoint/2010/main" val="56765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82" y="347596"/>
            <a:ext cx="10515600" cy="801066"/>
          </a:xfrm>
        </p:spPr>
        <p:txBody>
          <a:bodyPr/>
          <a:lstStyle/>
          <a:p>
            <a:pPr algn="ctr"/>
            <a:r>
              <a:rPr lang="en-US" b="1" dirty="0" smtClean="0">
                <a:latin typeface="Aharoni" panose="02010803020104030203" pitchFamily="2" charset="-79"/>
                <a:cs typeface="Aharoni" panose="02010803020104030203" pitchFamily="2" charset="-79"/>
              </a:rPr>
              <a:t>Basic Activities of Daily-Living (BADL)</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8242" y="1464327"/>
            <a:ext cx="10956235" cy="5393673"/>
          </a:xfrm>
        </p:spPr>
        <p:txBody>
          <a:bodyPr>
            <a:noAutofit/>
          </a:bodyPr>
          <a:lstStyle/>
          <a:p>
            <a:pPr algn="just"/>
            <a:r>
              <a:rPr lang="en-US" sz="3600" b="1" dirty="0" smtClean="0"/>
              <a:t>AR</a:t>
            </a:r>
            <a:r>
              <a:rPr lang="en-US" sz="3600" dirty="0" smtClean="0"/>
              <a:t> is still fully-dependent in the various basic ADL activities, especially these demanding spatial perception, spatial orientation and sequencing regarding basic own-body’s schema, Left-Right discrimination…                   </a:t>
            </a:r>
            <a:r>
              <a:rPr lang="en-US" sz="3600" b="1" dirty="0" smtClean="0"/>
              <a:t>(e.g., </a:t>
            </a:r>
            <a:r>
              <a:rPr lang="en-US" sz="3600" dirty="0" smtClean="0"/>
              <a:t>Buttoning</a:t>
            </a:r>
            <a:r>
              <a:rPr lang="en-US" sz="3600" dirty="0"/>
              <a:t>, Shoe-lace tying… </a:t>
            </a:r>
            <a:r>
              <a:rPr lang="en-US" sz="3600" b="1" dirty="0" smtClean="0"/>
              <a:t>) </a:t>
            </a:r>
          </a:p>
        </p:txBody>
      </p:sp>
    </p:spTree>
    <p:extLst>
      <p:ext uri="{BB962C8B-B14F-4D97-AF65-F5344CB8AC3E}">
        <p14:creationId xmlns:p14="http://schemas.microsoft.com/office/powerpoint/2010/main" val="168803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a:t>
            </a:r>
            <a:r>
              <a:rPr lang="en-US" sz="5400" b="1" dirty="0" err="1" smtClean="0"/>
              <a:t>Gerstmann</a:t>
            </a:r>
            <a:r>
              <a:rPr lang="en-US" sz="5400" b="1" dirty="0" smtClean="0"/>
              <a:t> syndrome” in the blind!</a:t>
            </a:r>
            <a:endParaRPr lang="en-US" sz="5400" b="1" dirty="0"/>
          </a:p>
        </p:txBody>
      </p:sp>
      <p:sp>
        <p:nvSpPr>
          <p:cNvPr id="3" name="Content Placeholder 2"/>
          <p:cNvSpPr>
            <a:spLocks noGrp="1"/>
          </p:cNvSpPr>
          <p:nvPr>
            <p:ph idx="1"/>
          </p:nvPr>
        </p:nvSpPr>
        <p:spPr/>
        <p:txBody>
          <a:bodyPr/>
          <a:lstStyle/>
          <a:p>
            <a:pPr algn="just"/>
            <a:r>
              <a:rPr lang="en-US" sz="3600" b="1" dirty="0" smtClean="0"/>
              <a:t>The previously described </a:t>
            </a:r>
            <a:r>
              <a:rPr lang="en-US" sz="3600" b="1" dirty="0"/>
              <a:t>symptoms, together with the dyscalculia and the profound typing/writing disability suggest a </a:t>
            </a:r>
            <a:r>
              <a:rPr lang="en-US" sz="4000" b="1" dirty="0" err="1">
                <a:solidFill>
                  <a:srgbClr val="C00000"/>
                </a:solidFill>
              </a:rPr>
              <a:t>Gerstmann</a:t>
            </a:r>
            <a:r>
              <a:rPr lang="en-US" sz="4000" b="1" dirty="0">
                <a:solidFill>
                  <a:srgbClr val="C00000"/>
                </a:solidFill>
              </a:rPr>
              <a:t> syndrome</a:t>
            </a:r>
            <a:r>
              <a:rPr lang="en-US" sz="3600" b="1" dirty="0"/>
              <a:t> </a:t>
            </a:r>
            <a:r>
              <a:rPr lang="en-US" sz="3600" b="1" dirty="0" smtClean="0">
                <a:solidFill>
                  <a:srgbClr val="C00000"/>
                </a:solidFill>
              </a:rPr>
              <a:t>in a blind individual</a:t>
            </a:r>
            <a:r>
              <a:rPr lang="en-US" sz="3600" b="1" dirty="0" smtClean="0"/>
              <a:t> – usually, due to a </a:t>
            </a:r>
            <a:r>
              <a:rPr lang="en-US" sz="3600" b="1" dirty="0"/>
              <a:t>lesion of the </a:t>
            </a:r>
            <a:r>
              <a:rPr lang="en-US" sz="3600" b="1" dirty="0">
                <a:solidFill>
                  <a:srgbClr val="C00000"/>
                </a:solidFill>
              </a:rPr>
              <a:t>Left parietal </a:t>
            </a:r>
            <a:r>
              <a:rPr lang="en-US" sz="3600" b="1" dirty="0" smtClean="0">
                <a:solidFill>
                  <a:srgbClr val="C00000"/>
                </a:solidFill>
              </a:rPr>
              <a:t>cortex</a:t>
            </a:r>
            <a:r>
              <a:rPr lang="en-US" sz="3600" b="1" dirty="0" smtClean="0"/>
              <a:t> - in </a:t>
            </a:r>
            <a:r>
              <a:rPr lang="en-US" sz="3600" b="1" dirty="0"/>
              <a:t>line with the perinatal intraventricular bleeding </a:t>
            </a:r>
            <a:r>
              <a:rPr lang="en-US" sz="3600" b="1" dirty="0" smtClean="0"/>
              <a:t>pattern - </a:t>
            </a:r>
            <a:r>
              <a:rPr lang="en-US" sz="3200" b="1" dirty="0" smtClean="0"/>
              <a:t>Thus </a:t>
            </a:r>
            <a:r>
              <a:rPr lang="en-US" sz="3200" b="1" dirty="0"/>
              <a:t>a bilateral parietal cortex injury is indicated in AR </a:t>
            </a:r>
            <a:r>
              <a:rPr lang="en-US" sz="3200" b="1" dirty="0" smtClean="0"/>
              <a:t>based on the complications of the second V/P shunt revision surgery.</a:t>
            </a:r>
            <a:endParaRPr lang="en-US" sz="3200" dirty="0"/>
          </a:p>
          <a:p>
            <a:endParaRPr lang="en-US" dirty="0"/>
          </a:p>
        </p:txBody>
      </p:sp>
    </p:spTree>
    <p:extLst>
      <p:ext uri="{BB962C8B-B14F-4D97-AF65-F5344CB8AC3E}">
        <p14:creationId xmlns:p14="http://schemas.microsoft.com/office/powerpoint/2010/main" val="91717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649"/>
            <a:ext cx="10515600" cy="1325563"/>
          </a:xfrm>
        </p:spPr>
        <p:txBody>
          <a:bodyPr>
            <a:noAutofit/>
          </a:bodyPr>
          <a:lstStyle/>
          <a:p>
            <a:r>
              <a:rPr lang="en-US" b="1" dirty="0" smtClean="0">
                <a:latin typeface="+mn-lt"/>
              </a:rPr>
              <a:t>A </a:t>
            </a:r>
            <a:r>
              <a:rPr lang="en-US" b="1" dirty="0" smtClean="0">
                <a:solidFill>
                  <a:srgbClr val="C00000"/>
                </a:solidFill>
                <a:latin typeface="+mn-lt"/>
              </a:rPr>
              <a:t>third</a:t>
            </a:r>
            <a:r>
              <a:rPr lang="en-US" b="1" dirty="0" smtClean="0">
                <a:latin typeface="+mn-lt"/>
              </a:rPr>
              <a:t> V-P shunt surgery in the near future !</a:t>
            </a:r>
            <a:endParaRPr lang="en-US" b="1" dirty="0">
              <a:latin typeface="+mn-lt"/>
            </a:endParaRPr>
          </a:p>
        </p:txBody>
      </p:sp>
      <p:sp>
        <p:nvSpPr>
          <p:cNvPr id="3" name="Content Placeholder 2"/>
          <p:cNvSpPr>
            <a:spLocks noGrp="1"/>
          </p:cNvSpPr>
          <p:nvPr>
            <p:ph idx="1"/>
          </p:nvPr>
        </p:nvSpPr>
        <p:spPr>
          <a:xfrm>
            <a:off x="583096" y="1825625"/>
            <a:ext cx="10770704" cy="4351338"/>
          </a:xfrm>
        </p:spPr>
        <p:txBody>
          <a:bodyPr>
            <a:normAutofit/>
          </a:bodyPr>
          <a:lstStyle/>
          <a:p>
            <a:r>
              <a:rPr lang="en-US" sz="3600" b="1" dirty="0" smtClean="0"/>
              <a:t>AR</a:t>
            </a:r>
            <a:r>
              <a:rPr lang="en-US" sz="3600" dirty="0" smtClean="0"/>
              <a:t> is currently being evaluated prior to a planned third V-P shunt surgery due to a significant increase in the adolescent AR’s height that requires a replacement of the catheter.</a:t>
            </a:r>
          </a:p>
          <a:p>
            <a:r>
              <a:rPr lang="en-US" sz="3600" dirty="0" smtClean="0"/>
              <a:t> A dilemma in decision-making</a:t>
            </a:r>
            <a:r>
              <a:rPr lang="en-US" sz="3600" dirty="0"/>
              <a:t>, </a:t>
            </a:r>
            <a:r>
              <a:rPr lang="en-US" sz="3600" dirty="0" smtClean="0"/>
              <a:t>medical risks, and functional challenges will be expected “just around the corner”.  </a:t>
            </a:r>
          </a:p>
          <a:p>
            <a:pPr marL="0" indent="0">
              <a:buNone/>
            </a:pPr>
            <a:r>
              <a:rPr lang="en-US" sz="3600" dirty="0" smtClean="0"/>
              <a:t>  </a:t>
            </a:r>
            <a:endParaRPr lang="en-US" sz="3600" dirty="0"/>
          </a:p>
        </p:txBody>
      </p:sp>
    </p:spTree>
    <p:extLst>
      <p:ext uri="{BB962C8B-B14F-4D97-AF65-F5344CB8AC3E}">
        <p14:creationId xmlns:p14="http://schemas.microsoft.com/office/powerpoint/2010/main" val="340321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365126"/>
            <a:ext cx="10614992" cy="589032"/>
          </a:xfrm>
        </p:spPr>
        <p:txBody>
          <a:bodyPr>
            <a:noAutofit/>
          </a:bodyPr>
          <a:lstStyle/>
          <a:p>
            <a:r>
              <a:rPr lang="en-US" b="1" dirty="0" smtClean="0"/>
              <a:t>Comparable case-report at the same school</a:t>
            </a:r>
            <a:endParaRPr lang="en-US" b="1" dirty="0"/>
          </a:p>
        </p:txBody>
      </p:sp>
      <p:sp>
        <p:nvSpPr>
          <p:cNvPr id="3" name="Content Placeholder 2"/>
          <p:cNvSpPr>
            <a:spLocks noGrp="1"/>
          </p:cNvSpPr>
          <p:nvPr>
            <p:ph idx="1"/>
          </p:nvPr>
        </p:nvSpPr>
        <p:spPr>
          <a:xfrm>
            <a:off x="92766" y="1364974"/>
            <a:ext cx="11887200" cy="5340626"/>
          </a:xfrm>
        </p:spPr>
        <p:txBody>
          <a:bodyPr/>
          <a:lstStyle/>
          <a:p>
            <a:r>
              <a:rPr lang="en-US" dirty="0" smtClean="0"/>
              <a:t>R.B., 16-years-old sighted female, with </a:t>
            </a:r>
            <a:r>
              <a:rPr lang="en-US" dirty="0"/>
              <a:t>S</a:t>
            </a:r>
            <a:r>
              <a:rPr lang="en-US" dirty="0" smtClean="0"/>
              <a:t>pina Bifida, Hydrocephalus, Her 1</a:t>
            </a:r>
            <a:r>
              <a:rPr lang="en-US" baseline="30000" dirty="0" smtClean="0"/>
              <a:t>st</a:t>
            </a:r>
            <a:r>
              <a:rPr lang="en-US" dirty="0" smtClean="0"/>
              <a:t> shunt surgery was at age 2-Months in the </a:t>
            </a:r>
            <a:r>
              <a:rPr lang="en-US" b="1" dirty="0" smtClean="0">
                <a:solidFill>
                  <a:srgbClr val="C00000"/>
                </a:solidFill>
              </a:rPr>
              <a:t>left, posterior entry site.</a:t>
            </a:r>
            <a:r>
              <a:rPr lang="en-US" b="1" dirty="0" smtClean="0"/>
              <a:t> </a:t>
            </a:r>
          </a:p>
          <a:p>
            <a:r>
              <a:rPr lang="en-US" dirty="0" smtClean="0"/>
              <a:t>Intracranial pressure ate age 8 years-old (second grade, regular school), caused significant bilateral deterioration in vision, thus leading to </a:t>
            </a:r>
            <a:r>
              <a:rPr lang="en-US" b="1" dirty="0" smtClean="0">
                <a:solidFill>
                  <a:srgbClr val="C00000"/>
                </a:solidFill>
              </a:rPr>
              <a:t>a second revision shunt surgery in the left, posterior entry-site, adjacent to the first one. </a:t>
            </a:r>
          </a:p>
          <a:p>
            <a:r>
              <a:rPr lang="en-US" dirty="0" smtClean="0"/>
              <a:t>No cognitive nor perceptual dysfunctions were diagnosed so far, Learning in tactile braille, age-equivalent intellectual level, Typical literacy skills in all domains of education, intact communication and social competencies. </a:t>
            </a:r>
          </a:p>
          <a:p>
            <a:r>
              <a:rPr lang="en-US" b="1" dirty="0" smtClean="0">
                <a:solidFill>
                  <a:srgbClr val="C00000"/>
                </a:solidFill>
              </a:rPr>
              <a:t>Even when both shunt entry-sites penetrate through the VWFA in the left hemisphere, it seems that there are no impacts on tactile braille reading</a:t>
            </a:r>
            <a:r>
              <a:rPr lang="en-US" dirty="0" smtClean="0"/>
              <a:t> that is dependent on the spatial-perceptual processing in the </a:t>
            </a:r>
            <a:r>
              <a:rPr lang="en-US" dirty="0" err="1" smtClean="0"/>
              <a:t>Parieto</a:t>
            </a:r>
            <a:r>
              <a:rPr lang="en-US" dirty="0" smtClean="0"/>
              <a:t>-Temporal Cortex in the posterior-inferior area in the right hemisphere! </a:t>
            </a:r>
            <a:endParaRPr lang="en-US" dirty="0"/>
          </a:p>
        </p:txBody>
      </p:sp>
    </p:spTree>
    <p:extLst>
      <p:ext uri="{BB962C8B-B14F-4D97-AF65-F5344CB8AC3E}">
        <p14:creationId xmlns:p14="http://schemas.microsoft.com/office/powerpoint/2010/main" val="3312549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18" y="0"/>
            <a:ext cx="10515600" cy="668545"/>
          </a:xfrm>
        </p:spPr>
        <p:txBody>
          <a:bodyPr>
            <a:normAutofit fontScale="90000"/>
          </a:bodyPr>
          <a:lstStyle/>
          <a:p>
            <a:r>
              <a:rPr lang="en-US" b="1" dirty="0" smtClean="0">
                <a:solidFill>
                  <a:srgbClr val="C00000"/>
                </a:solidFill>
              </a:rPr>
              <a:t>Discussion</a:t>
            </a:r>
            <a:r>
              <a:rPr lang="en-US" b="1" dirty="0" smtClean="0"/>
              <a:t> </a:t>
            </a:r>
            <a:endParaRPr lang="en-US" b="1" dirty="0"/>
          </a:p>
        </p:txBody>
      </p:sp>
      <p:sp>
        <p:nvSpPr>
          <p:cNvPr id="3" name="Content Placeholder 2"/>
          <p:cNvSpPr>
            <a:spLocks noGrp="1"/>
          </p:cNvSpPr>
          <p:nvPr>
            <p:ph idx="1"/>
          </p:nvPr>
        </p:nvSpPr>
        <p:spPr>
          <a:xfrm>
            <a:off x="112644" y="848139"/>
            <a:ext cx="11960086" cy="6009861"/>
          </a:xfrm>
        </p:spPr>
        <p:txBody>
          <a:bodyPr>
            <a:normAutofit fontScale="92500" lnSpcReduction="10000"/>
          </a:bodyPr>
          <a:lstStyle/>
          <a:p>
            <a:r>
              <a:rPr lang="en-US" dirty="0" smtClean="0"/>
              <a:t>Although surgeries, such as V/P shunt are crucial and necessary, </a:t>
            </a:r>
            <a:r>
              <a:rPr lang="en-US" b="1" dirty="0" smtClean="0"/>
              <a:t>they may have comprehensive implications on the blind child’s acquired skills and competencies</a:t>
            </a:r>
            <a:r>
              <a:rPr lang="en-US" dirty="0" smtClean="0"/>
              <a:t> in early childhood or, and on the </a:t>
            </a:r>
            <a:r>
              <a:rPr lang="en-US" b="1" dirty="0"/>
              <a:t>acquisition </a:t>
            </a:r>
            <a:r>
              <a:rPr lang="en-US" b="1" dirty="0" smtClean="0"/>
              <a:t>of formal </a:t>
            </a:r>
            <a:r>
              <a:rPr lang="en-US" b="1" dirty="0"/>
              <a:t>Literacy </a:t>
            </a:r>
            <a:r>
              <a:rPr lang="en-US" dirty="0" smtClean="0"/>
              <a:t>later-in-life.</a:t>
            </a:r>
          </a:p>
          <a:p>
            <a:r>
              <a:rPr lang="en-US" b="1" dirty="0"/>
              <a:t>P</a:t>
            </a:r>
            <a:r>
              <a:rPr lang="en-US" b="1" dirty="0" smtClean="0"/>
              <a:t>renatal </a:t>
            </a:r>
            <a:r>
              <a:rPr lang="en-US" b="1" dirty="0"/>
              <a:t>complications </a:t>
            </a:r>
            <a:r>
              <a:rPr lang="en-US" dirty="0"/>
              <a:t>(e.g., </a:t>
            </a:r>
            <a:r>
              <a:rPr lang="en-US" b="1" dirty="0"/>
              <a:t>Hemorrhage</a:t>
            </a:r>
            <a:r>
              <a:rPr lang="en-US" dirty="0" smtClean="0"/>
              <a:t>) may lead to comprehensive dysfunctions, but correctional VP-shunt surgeries in the posterior entry-site in the right cortex may be the cause for </a:t>
            </a:r>
            <a:r>
              <a:rPr lang="en-US" b="1" dirty="0" smtClean="0"/>
              <a:t>specific spatial-related dysfunctions in blind children</a:t>
            </a:r>
            <a:r>
              <a:rPr lang="en-US" dirty="0"/>
              <a:t> </a:t>
            </a:r>
            <a:r>
              <a:rPr lang="en-US" dirty="0" smtClean="0"/>
              <a:t>tat can not compensate for it by sight and visual perceptual skills.</a:t>
            </a:r>
          </a:p>
          <a:p>
            <a:r>
              <a:rPr lang="en-US" dirty="0" smtClean="0"/>
              <a:t>Special education teachers and therapists help the child to regain/restore some skills or to compensate for the lost ones. But in the case of </a:t>
            </a:r>
            <a:r>
              <a:rPr lang="en-US" b="1" dirty="0" smtClean="0"/>
              <a:t>AR</a:t>
            </a:r>
            <a:r>
              <a:rPr lang="en-US" dirty="0" smtClean="0"/>
              <a:t>, the lost skills and profoundly impaired competencies were not restorable and could not be significantly compensated</a:t>
            </a:r>
            <a:r>
              <a:rPr lang="en-US" dirty="0"/>
              <a:t> </a:t>
            </a:r>
            <a:r>
              <a:rPr lang="en-US" dirty="0" smtClean="0"/>
              <a:t>for, </a:t>
            </a:r>
            <a:r>
              <a:rPr lang="en-US" b="1" dirty="0" smtClean="0">
                <a:solidFill>
                  <a:srgbClr val="C00000"/>
                </a:solidFill>
              </a:rPr>
              <a:t>leading to devastating dysfunctions</a:t>
            </a:r>
            <a:r>
              <a:rPr lang="en-US" dirty="0" smtClean="0"/>
              <a:t>. </a:t>
            </a:r>
          </a:p>
          <a:p>
            <a:r>
              <a:rPr lang="en-US" dirty="0" smtClean="0"/>
              <a:t>The various difficulties of </a:t>
            </a:r>
            <a:r>
              <a:rPr lang="en-US" b="1" dirty="0" smtClean="0"/>
              <a:t>AR</a:t>
            </a:r>
            <a:r>
              <a:rPr lang="en-US" dirty="0" smtClean="0"/>
              <a:t> </a:t>
            </a:r>
            <a:r>
              <a:rPr lang="en-US" b="1" dirty="0" smtClean="0">
                <a:solidFill>
                  <a:srgbClr val="C00000"/>
                </a:solidFill>
              </a:rPr>
              <a:t>will prevent</a:t>
            </a:r>
            <a:r>
              <a:rPr lang="en-US" dirty="0" smtClean="0"/>
              <a:t> his enrollment in an </a:t>
            </a:r>
            <a:r>
              <a:rPr lang="en-US" b="1" dirty="0" smtClean="0"/>
              <a:t>inclusion mainstream school</a:t>
            </a:r>
            <a:r>
              <a:rPr lang="en-US" dirty="0"/>
              <a:t>.</a:t>
            </a:r>
            <a:r>
              <a:rPr lang="en-US" dirty="0" smtClean="0"/>
              <a:t> </a:t>
            </a:r>
          </a:p>
          <a:p>
            <a:r>
              <a:rPr lang="en-US" dirty="0" smtClean="0"/>
              <a:t>Moreover, </a:t>
            </a:r>
            <a:r>
              <a:rPr lang="en-US" b="1" dirty="0" smtClean="0"/>
              <a:t>AR will not proceed to a regular high-school nor to a college in contrary to other blind individuals who gained Literacy, meaningful occupations and Academic professions in order to become qualified professionals in education for the new generation of the blind children as an optional, adaptive life-role. </a:t>
            </a:r>
            <a:endParaRPr lang="en-US" b="1" dirty="0"/>
          </a:p>
        </p:txBody>
      </p:sp>
    </p:spTree>
    <p:extLst>
      <p:ext uri="{BB962C8B-B14F-4D97-AF65-F5344CB8AC3E}">
        <p14:creationId xmlns:p14="http://schemas.microsoft.com/office/powerpoint/2010/main" val="2384955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334"/>
            <a:ext cx="10515600" cy="668545"/>
          </a:xfrm>
        </p:spPr>
        <p:txBody>
          <a:bodyPr>
            <a:normAutofit fontScale="90000"/>
          </a:bodyPr>
          <a:lstStyle/>
          <a:p>
            <a:r>
              <a:rPr lang="en-US" sz="4900" b="1" dirty="0" smtClean="0"/>
              <a:t>Conclusions</a:t>
            </a:r>
            <a:r>
              <a:rPr lang="en-US" b="1" dirty="0" smtClean="0"/>
              <a:t> </a:t>
            </a:r>
            <a:endParaRPr lang="en-US" b="1" dirty="0"/>
          </a:p>
        </p:txBody>
      </p:sp>
      <p:sp>
        <p:nvSpPr>
          <p:cNvPr id="3" name="Content Placeholder 2"/>
          <p:cNvSpPr>
            <a:spLocks noGrp="1"/>
          </p:cNvSpPr>
          <p:nvPr>
            <p:ph idx="1"/>
          </p:nvPr>
        </p:nvSpPr>
        <p:spPr>
          <a:xfrm>
            <a:off x="145774" y="781879"/>
            <a:ext cx="11913704" cy="6188764"/>
          </a:xfrm>
        </p:spPr>
        <p:txBody>
          <a:bodyPr>
            <a:normAutofit/>
          </a:bodyPr>
          <a:lstStyle/>
          <a:p>
            <a:r>
              <a:rPr lang="en-US" b="1" dirty="0" smtClean="0"/>
              <a:t>The question of Life-Saving procedures vs. Quality-of-life and self-esteem, constitutes the heart of the Dilemma in the case of AR, and other similar cases. </a:t>
            </a:r>
          </a:p>
          <a:p>
            <a:r>
              <a:rPr lang="en-US" dirty="0" smtClean="0"/>
              <a:t>V/P shunt surgeries are inevitable, but I believe that the scientific, medical and technological advancements will find new protocols for such surgeries, and other surgical procedures, that decrease the risks for functional disabilities and neurological lesions which cause </a:t>
            </a:r>
            <a:r>
              <a:rPr lang="en-US" b="1" dirty="0" smtClean="0"/>
              <a:t>Alexia/Acalculia/Agraphia and other spatial-related perceptual disorders in infants and very young individuals with blindness. </a:t>
            </a:r>
          </a:p>
          <a:p>
            <a:r>
              <a:rPr lang="en-US" dirty="0" smtClean="0"/>
              <a:t>When dealing with </a:t>
            </a:r>
            <a:r>
              <a:rPr lang="en-US" b="1" dirty="0" smtClean="0">
                <a:solidFill>
                  <a:srgbClr val="C00000"/>
                </a:solidFill>
              </a:rPr>
              <a:t>blind infants and children</a:t>
            </a:r>
            <a:r>
              <a:rPr lang="en-US" dirty="0" smtClean="0"/>
              <a:t>, neurosurgeon should reconsider cortical areas that are critical for spatial perception and spatial-cognition in the </a:t>
            </a:r>
            <a:r>
              <a:rPr lang="en-US" b="1" dirty="0" smtClean="0">
                <a:solidFill>
                  <a:srgbClr val="C00000"/>
                </a:solidFill>
              </a:rPr>
              <a:t>Right, Ventral Visual Area and </a:t>
            </a:r>
            <a:r>
              <a:rPr lang="en-US" b="1" dirty="0">
                <a:solidFill>
                  <a:srgbClr val="C00000"/>
                </a:solidFill>
              </a:rPr>
              <a:t>P</a:t>
            </a:r>
            <a:r>
              <a:rPr lang="en-US" b="1" dirty="0" smtClean="0">
                <a:solidFill>
                  <a:srgbClr val="C00000"/>
                </a:solidFill>
              </a:rPr>
              <a:t>arietal </a:t>
            </a:r>
            <a:r>
              <a:rPr lang="en-US" b="1" dirty="0">
                <a:solidFill>
                  <a:srgbClr val="C00000"/>
                </a:solidFill>
              </a:rPr>
              <a:t>C</a:t>
            </a:r>
            <a:r>
              <a:rPr lang="en-US" b="1" dirty="0" smtClean="0">
                <a:solidFill>
                  <a:srgbClr val="C00000"/>
                </a:solidFill>
              </a:rPr>
              <a:t>ortex </a:t>
            </a:r>
            <a:r>
              <a:rPr lang="en-US" dirty="0" smtClean="0"/>
              <a:t>and, therefore, try to avoid it and consider other neural pathways for V/P shunt</a:t>
            </a:r>
            <a:r>
              <a:rPr lang="en-US" dirty="0"/>
              <a:t> </a:t>
            </a:r>
            <a:r>
              <a:rPr lang="en-US" dirty="0" smtClean="0"/>
              <a:t>with lesser functional implications (e.g., </a:t>
            </a:r>
            <a:r>
              <a:rPr lang="en-US" b="1" dirty="0" smtClean="0">
                <a:solidFill>
                  <a:srgbClr val="C00000"/>
                </a:solidFill>
              </a:rPr>
              <a:t>The Left</a:t>
            </a:r>
            <a:r>
              <a:rPr lang="en-US" b="1" dirty="0" smtClean="0"/>
              <a:t> </a:t>
            </a:r>
            <a:r>
              <a:rPr lang="en-US" b="1" dirty="0" smtClean="0">
                <a:solidFill>
                  <a:srgbClr val="C00000"/>
                </a:solidFill>
              </a:rPr>
              <a:t>Ventral-Visual Area and VWFA in the blind infants/children</a:t>
            </a:r>
            <a:r>
              <a:rPr lang="en-US" dirty="0" smtClean="0"/>
              <a:t>).     </a:t>
            </a:r>
          </a:p>
        </p:txBody>
      </p:sp>
    </p:spTree>
    <p:extLst>
      <p:ext uri="{BB962C8B-B14F-4D97-AF65-F5344CB8AC3E}">
        <p14:creationId xmlns:p14="http://schemas.microsoft.com/office/powerpoint/2010/main" val="313415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2" y="791955"/>
            <a:ext cx="11211339" cy="4351338"/>
          </a:xfrm>
        </p:spPr>
        <p:txBody>
          <a:bodyPr>
            <a:normAutofit/>
          </a:bodyPr>
          <a:lstStyle/>
          <a:p>
            <a:r>
              <a:rPr lang="en-US" sz="3600" dirty="0"/>
              <a:t>Although the case of </a:t>
            </a:r>
            <a:r>
              <a:rPr lang="en-US" sz="3600" b="1" dirty="0"/>
              <a:t>AR</a:t>
            </a:r>
            <a:r>
              <a:rPr lang="en-US" sz="3600" dirty="0"/>
              <a:t> is relatively rare and seems to be an individual case and does not represent the majority of children with prematurity, </a:t>
            </a:r>
            <a:r>
              <a:rPr lang="en-US" sz="3600" dirty="0" smtClean="0"/>
              <a:t>but… </a:t>
            </a:r>
          </a:p>
          <a:p>
            <a:pPr marL="0" indent="0">
              <a:buNone/>
            </a:pPr>
            <a:r>
              <a:rPr lang="en-US" sz="3600" b="1" dirty="0" smtClean="0">
                <a:solidFill>
                  <a:srgbClr val="C00000"/>
                </a:solidFill>
              </a:rPr>
              <a:t>I </a:t>
            </a:r>
            <a:r>
              <a:rPr lang="en-US" sz="3600" b="1" dirty="0">
                <a:solidFill>
                  <a:srgbClr val="C00000"/>
                </a:solidFill>
              </a:rPr>
              <a:t>believe that each child is a unique person who has </a:t>
            </a:r>
            <a:r>
              <a:rPr lang="en-US" sz="3600" b="1" dirty="0" smtClean="0">
                <a:solidFill>
                  <a:srgbClr val="C00000"/>
                </a:solidFill>
              </a:rPr>
              <a:t>The right </a:t>
            </a:r>
            <a:r>
              <a:rPr lang="en-US" sz="3600" b="1" dirty="0">
                <a:solidFill>
                  <a:srgbClr val="C00000"/>
                </a:solidFill>
              </a:rPr>
              <a:t>to </a:t>
            </a:r>
            <a:r>
              <a:rPr lang="en-US" sz="3600" b="1" dirty="0" smtClean="0">
                <a:solidFill>
                  <a:srgbClr val="C00000"/>
                </a:solidFill>
              </a:rPr>
              <a:t>gain literacy</a:t>
            </a:r>
            <a:r>
              <a:rPr lang="en-US" sz="3600" b="1" dirty="0">
                <a:solidFill>
                  <a:srgbClr val="C00000"/>
                </a:solidFill>
              </a:rPr>
              <a:t>, </a:t>
            </a:r>
            <a:r>
              <a:rPr lang="en-US" sz="3600" b="1" dirty="0" smtClean="0">
                <a:solidFill>
                  <a:srgbClr val="C00000"/>
                </a:solidFill>
              </a:rPr>
              <a:t>reading </a:t>
            </a:r>
            <a:r>
              <a:rPr lang="en-US" sz="3600" b="1" dirty="0">
                <a:solidFill>
                  <a:srgbClr val="C00000"/>
                </a:solidFill>
              </a:rPr>
              <a:t>and writing, </a:t>
            </a:r>
            <a:r>
              <a:rPr lang="en-US" sz="3600" b="1" dirty="0" smtClean="0">
                <a:solidFill>
                  <a:srgbClr val="C00000"/>
                </a:solidFill>
              </a:rPr>
              <a:t>independence</a:t>
            </a:r>
            <a:r>
              <a:rPr lang="en-US" sz="3600" b="1" dirty="0">
                <a:solidFill>
                  <a:srgbClr val="C00000"/>
                </a:solidFill>
              </a:rPr>
              <a:t>, </a:t>
            </a:r>
            <a:r>
              <a:rPr lang="en-US" sz="3600" b="1" dirty="0" smtClean="0">
                <a:solidFill>
                  <a:srgbClr val="C00000"/>
                </a:solidFill>
              </a:rPr>
              <a:t>orientation </a:t>
            </a:r>
            <a:r>
              <a:rPr lang="en-US" sz="3600" b="1" dirty="0">
                <a:solidFill>
                  <a:srgbClr val="C00000"/>
                </a:solidFill>
              </a:rPr>
              <a:t>and </a:t>
            </a:r>
            <a:r>
              <a:rPr lang="en-US" sz="3600" b="1" dirty="0" smtClean="0">
                <a:solidFill>
                  <a:srgbClr val="C00000"/>
                </a:solidFill>
              </a:rPr>
              <a:t>mobility</a:t>
            </a:r>
            <a:r>
              <a:rPr lang="en-US" sz="3600" b="1" dirty="0">
                <a:solidFill>
                  <a:srgbClr val="C00000"/>
                </a:solidFill>
              </a:rPr>
              <a:t>, </a:t>
            </a:r>
            <a:r>
              <a:rPr lang="en-US" sz="3600" b="1" dirty="0" smtClean="0">
                <a:solidFill>
                  <a:srgbClr val="C00000"/>
                </a:solidFill>
              </a:rPr>
              <a:t>social participation, an adapted profession</a:t>
            </a:r>
            <a:r>
              <a:rPr lang="en-US" sz="3600" b="1" dirty="0">
                <a:solidFill>
                  <a:srgbClr val="C00000"/>
                </a:solidFill>
              </a:rPr>
              <a:t>, </a:t>
            </a:r>
            <a:r>
              <a:rPr lang="en-US" sz="3600" b="1" dirty="0" smtClean="0">
                <a:solidFill>
                  <a:srgbClr val="C00000"/>
                </a:solidFill>
              </a:rPr>
              <a:t>meaningful life </a:t>
            </a:r>
            <a:r>
              <a:rPr lang="en-US" sz="3600" b="1" dirty="0">
                <a:solidFill>
                  <a:srgbClr val="C00000"/>
                </a:solidFill>
              </a:rPr>
              <a:t>and </a:t>
            </a:r>
            <a:r>
              <a:rPr lang="en-US" sz="3600" b="1" dirty="0" smtClean="0">
                <a:solidFill>
                  <a:srgbClr val="C00000"/>
                </a:solidFill>
              </a:rPr>
              <a:t>influential life-roles</a:t>
            </a:r>
            <a:r>
              <a:rPr lang="en-US" sz="3600" dirty="0" smtClean="0"/>
              <a:t>.  </a:t>
            </a:r>
            <a:endParaRPr lang="en-US" sz="3600" dirty="0"/>
          </a:p>
          <a:p>
            <a:endParaRPr lang="en-US" sz="3600" dirty="0"/>
          </a:p>
        </p:txBody>
      </p:sp>
    </p:spTree>
    <p:extLst>
      <p:ext uri="{BB962C8B-B14F-4D97-AF65-F5344CB8AC3E}">
        <p14:creationId xmlns:p14="http://schemas.microsoft.com/office/powerpoint/2010/main" val="190763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30" y="418751"/>
            <a:ext cx="10515600" cy="668545"/>
          </a:xfrm>
        </p:spPr>
        <p:txBody>
          <a:bodyPr>
            <a:noAutofit/>
          </a:bodyPr>
          <a:lstStyle/>
          <a:p>
            <a:pPr algn="ctr"/>
            <a:r>
              <a:rPr lang="en-US" sz="4800" b="1" dirty="0" smtClean="0"/>
              <a:t> Prematurity, blindness and surgeries</a:t>
            </a:r>
            <a:endParaRPr lang="en-US" sz="4800" b="1" dirty="0"/>
          </a:p>
        </p:txBody>
      </p:sp>
      <p:sp>
        <p:nvSpPr>
          <p:cNvPr id="3" name="Content Placeholder 2"/>
          <p:cNvSpPr>
            <a:spLocks noGrp="1"/>
          </p:cNvSpPr>
          <p:nvPr>
            <p:ph idx="1"/>
          </p:nvPr>
        </p:nvSpPr>
        <p:spPr>
          <a:xfrm>
            <a:off x="921176" y="1747544"/>
            <a:ext cx="10515600" cy="4351338"/>
          </a:xfrm>
        </p:spPr>
        <p:txBody>
          <a:bodyPr>
            <a:noAutofit/>
          </a:bodyPr>
          <a:lstStyle/>
          <a:p>
            <a:pPr marL="0" indent="0" algn="just">
              <a:buNone/>
            </a:pPr>
            <a:r>
              <a:rPr lang="en-US" sz="3600" dirty="0"/>
              <a:t>Children with </a:t>
            </a:r>
            <a:r>
              <a:rPr lang="en-US" sz="3600" b="1" dirty="0"/>
              <a:t>V</a:t>
            </a:r>
            <a:r>
              <a:rPr lang="en-US" sz="3600" b="1" dirty="0" smtClean="0"/>
              <a:t>isual-impairments</a:t>
            </a:r>
            <a:r>
              <a:rPr lang="en-US" sz="3600" dirty="0" smtClean="0"/>
              <a:t>, or </a:t>
            </a:r>
            <a:r>
              <a:rPr lang="en-US" sz="3600" b="1" dirty="0"/>
              <a:t>C</a:t>
            </a:r>
            <a:r>
              <a:rPr lang="en-US" sz="3600" b="1" dirty="0" smtClean="0"/>
              <a:t>ongenital blindness</a:t>
            </a:r>
            <a:r>
              <a:rPr lang="en-US" sz="3600" dirty="0" smtClean="0"/>
              <a:t>, </a:t>
            </a:r>
            <a:r>
              <a:rPr lang="en-US" sz="3600" dirty="0"/>
              <a:t>confront various challenging experiences in life </a:t>
            </a:r>
            <a:r>
              <a:rPr lang="en-US" sz="3600" dirty="0" smtClean="0"/>
              <a:t>from </a:t>
            </a:r>
            <a:r>
              <a:rPr lang="en-US" sz="3600" dirty="0"/>
              <a:t>early childhood </a:t>
            </a:r>
            <a:r>
              <a:rPr lang="en-US" sz="3600" dirty="0" smtClean="0"/>
              <a:t>and throughout their lifespan</a:t>
            </a:r>
            <a:r>
              <a:rPr lang="en-US" sz="3600" dirty="0"/>
              <a:t>. </a:t>
            </a:r>
            <a:endParaRPr lang="en-US" sz="3600" dirty="0" smtClean="0"/>
          </a:p>
          <a:p>
            <a:pPr marL="0" indent="0" algn="just">
              <a:buNone/>
            </a:pPr>
            <a:r>
              <a:rPr lang="en-US" sz="3600" dirty="0" smtClean="0"/>
              <a:t>In </a:t>
            </a:r>
            <a:r>
              <a:rPr lang="en-US" sz="3600" dirty="0"/>
              <a:t>some cases, infants with </a:t>
            </a:r>
            <a:r>
              <a:rPr lang="en-US" sz="3600" dirty="0" smtClean="0"/>
              <a:t>congenital blindness, </a:t>
            </a:r>
            <a:r>
              <a:rPr lang="en-US" sz="3600" b="1" i="1" dirty="0"/>
              <a:t>especially due to prematurity</a:t>
            </a:r>
            <a:r>
              <a:rPr lang="en-US" sz="3600" dirty="0"/>
              <a:t>, may suffer from intra-cranial pressure and, consequently, </a:t>
            </a:r>
            <a:r>
              <a:rPr lang="en-US" sz="3600" dirty="0" smtClean="0"/>
              <a:t>undergo V/P shunt </a:t>
            </a:r>
            <a:r>
              <a:rPr lang="en-US" sz="3600" dirty="0"/>
              <a:t>surgery in order to </a:t>
            </a:r>
            <a:r>
              <a:rPr lang="en-US" sz="3600" dirty="0" smtClean="0"/>
              <a:t>prevent, </a:t>
            </a:r>
            <a:r>
              <a:rPr lang="en-US" sz="3600" dirty="0"/>
              <a:t>or </a:t>
            </a:r>
            <a:r>
              <a:rPr lang="en-US" sz="3600" dirty="0" smtClean="0"/>
              <a:t>decrease, </a:t>
            </a:r>
            <a:r>
              <a:rPr lang="en-US" sz="3600" dirty="0"/>
              <a:t>the </a:t>
            </a:r>
            <a:r>
              <a:rPr lang="en-US" sz="3600" dirty="0" smtClean="0"/>
              <a:t>risks </a:t>
            </a:r>
            <a:r>
              <a:rPr lang="en-US" sz="3600" dirty="0"/>
              <a:t>for neurological </a:t>
            </a:r>
            <a:r>
              <a:rPr lang="en-US" sz="3600" dirty="0" smtClean="0"/>
              <a:t>symptoms and functional impairments .</a:t>
            </a:r>
            <a:endParaRPr lang="en-US" sz="3600" dirty="0"/>
          </a:p>
        </p:txBody>
      </p:sp>
    </p:spTree>
    <p:extLst>
      <p:ext uri="{BB962C8B-B14F-4D97-AF65-F5344CB8AC3E}">
        <p14:creationId xmlns:p14="http://schemas.microsoft.com/office/powerpoint/2010/main" val="418108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565"/>
            <a:ext cx="6569765" cy="417441"/>
          </a:xfrm>
        </p:spPr>
        <p:txBody>
          <a:bodyPr>
            <a:normAutofit fontScale="90000"/>
          </a:bodyPr>
          <a:lstStyle/>
          <a:p>
            <a:r>
              <a:rPr lang="en-US" sz="4800" b="1" dirty="0" smtClean="0"/>
              <a:t>V/P shunt surgery </a:t>
            </a:r>
            <a:r>
              <a:rPr lang="en-US" sz="4800" b="1" dirty="0"/>
              <a:t>procedure:</a:t>
            </a:r>
            <a:br>
              <a:rPr lang="en-US" sz="4800" b="1" dirty="0"/>
            </a:br>
            <a:endParaRPr lang="en-US" sz="4800" b="1" dirty="0"/>
          </a:p>
        </p:txBody>
      </p:sp>
      <p:pic>
        <p:nvPicPr>
          <p:cNvPr id="4" name="Content Placeholder 3"/>
          <p:cNvPicPr>
            <a:picLocks noGrp="1" noChangeAspect="1"/>
          </p:cNvPicPr>
          <p:nvPr>
            <p:ph idx="1"/>
          </p:nvPr>
        </p:nvPicPr>
        <p:blipFill rotWithShape="1">
          <a:blip r:embed="rId2"/>
          <a:srcRect l="11976" t="32508" r="39971" b="52542"/>
          <a:stretch/>
        </p:blipFill>
        <p:spPr>
          <a:xfrm>
            <a:off x="371061" y="993912"/>
            <a:ext cx="10933043" cy="2186609"/>
          </a:xfrm>
          <a:prstGeom prst="rect">
            <a:avLst/>
          </a:prstGeom>
        </p:spPr>
      </p:pic>
      <p:sp>
        <p:nvSpPr>
          <p:cNvPr id="6" name="TextBox 5"/>
          <p:cNvSpPr txBox="1"/>
          <p:nvPr/>
        </p:nvSpPr>
        <p:spPr>
          <a:xfrm>
            <a:off x="427533" y="3359427"/>
            <a:ext cx="6980432" cy="1596886"/>
          </a:xfrm>
          <a:prstGeom prst="rect">
            <a:avLst/>
          </a:prstGeom>
          <a:noFill/>
        </p:spPr>
        <p:txBody>
          <a:bodyPr wrap="square" rtlCol="0">
            <a:spAutoFit/>
          </a:bodyPr>
          <a:lstStyle/>
          <a:p>
            <a:r>
              <a:rPr lang="en-US" sz="3200" dirty="0" smtClean="0"/>
              <a:t>4. There are two options for the Catheter    </a:t>
            </a:r>
          </a:p>
          <a:p>
            <a:r>
              <a:rPr lang="en-US" sz="3200" dirty="0"/>
              <a:t> </a:t>
            </a:r>
            <a:r>
              <a:rPr lang="en-US" sz="3200" dirty="0" smtClean="0"/>
              <a:t>    insertion sites: </a:t>
            </a:r>
          </a:p>
          <a:p>
            <a:r>
              <a:rPr lang="en-US" sz="3200" dirty="0" smtClean="0">
                <a:solidFill>
                  <a:srgbClr val="FF0000"/>
                </a:solidFill>
              </a:rPr>
              <a:t>     a- posterior site    or     b- anterior site </a:t>
            </a:r>
            <a:endParaRPr lang="en-US" sz="2400" dirty="0">
              <a:solidFill>
                <a:srgbClr val="FF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08" r="6998"/>
          <a:stretch/>
        </p:blipFill>
        <p:spPr>
          <a:xfrm>
            <a:off x="7354957" y="3180521"/>
            <a:ext cx="4479234" cy="3551584"/>
          </a:xfrm>
          <a:prstGeom prst="rect">
            <a:avLst/>
          </a:prstGeom>
        </p:spPr>
      </p:pic>
    </p:spTree>
    <p:extLst>
      <p:ext uri="{BB962C8B-B14F-4D97-AF65-F5344CB8AC3E}">
        <p14:creationId xmlns:p14="http://schemas.microsoft.com/office/powerpoint/2010/main" val="283752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460" y="435465"/>
            <a:ext cx="9859617" cy="1325563"/>
          </a:xfrm>
        </p:spPr>
        <p:txBody>
          <a:bodyPr>
            <a:noAutofit/>
          </a:bodyPr>
          <a:lstStyle/>
          <a:p>
            <a:pPr algn="ctr"/>
            <a:r>
              <a:rPr lang="en-US" sz="4800" b="1" dirty="0" smtClean="0"/>
              <a:t>Prevalence of babies that may need </a:t>
            </a:r>
            <a:r>
              <a:rPr lang="en-US" sz="4800" b="1" dirty="0" err="1" smtClean="0"/>
              <a:t>Ventriculo</a:t>
            </a:r>
            <a:r>
              <a:rPr lang="en-US" sz="4800" b="1" dirty="0" smtClean="0"/>
              <a:t>-Peritoneal </a:t>
            </a:r>
            <a:r>
              <a:rPr lang="en-US" sz="4800" b="1" dirty="0"/>
              <a:t>S</a:t>
            </a:r>
            <a:r>
              <a:rPr lang="en-US" sz="4800" b="1" dirty="0" smtClean="0"/>
              <a:t>hunt </a:t>
            </a:r>
            <a:r>
              <a:rPr lang="en-US" sz="4800" b="1" dirty="0"/>
              <a:t>S</a:t>
            </a:r>
            <a:r>
              <a:rPr lang="en-US" sz="4800" b="1" dirty="0" smtClean="0"/>
              <a:t>urgery</a:t>
            </a:r>
            <a:endParaRPr lang="en-US" sz="4800" b="1" dirty="0"/>
          </a:p>
        </p:txBody>
      </p:sp>
      <p:sp>
        <p:nvSpPr>
          <p:cNvPr id="3" name="Content Placeholder 2"/>
          <p:cNvSpPr>
            <a:spLocks noGrp="1"/>
          </p:cNvSpPr>
          <p:nvPr>
            <p:ph idx="1"/>
          </p:nvPr>
        </p:nvSpPr>
        <p:spPr>
          <a:xfrm>
            <a:off x="810064" y="2258868"/>
            <a:ext cx="10515600" cy="4351338"/>
          </a:xfrm>
        </p:spPr>
        <p:txBody>
          <a:bodyPr>
            <a:normAutofit/>
          </a:bodyPr>
          <a:lstStyle/>
          <a:p>
            <a:r>
              <a:rPr lang="en-US" sz="3600" dirty="0" smtClean="0"/>
              <a:t>The US</a:t>
            </a:r>
            <a:r>
              <a:rPr lang="en-US" sz="3600" dirty="0"/>
              <a:t> </a:t>
            </a:r>
            <a:r>
              <a:rPr lang="en-US" sz="3600" dirty="0">
                <a:hlinkClick r:id="rId2"/>
              </a:rPr>
              <a:t>National Institute for Neurological Disorders and Stroke (NINDS)</a:t>
            </a:r>
            <a:r>
              <a:rPr lang="en-US" sz="3600" dirty="0"/>
              <a:t> estimates that </a:t>
            </a:r>
            <a:r>
              <a:rPr lang="en-US" sz="3600" b="1" u="sng" dirty="0" smtClean="0"/>
              <a:t>1 </a:t>
            </a:r>
            <a:r>
              <a:rPr lang="en-US" sz="3600" b="1" u="sng" dirty="0"/>
              <a:t>to </a:t>
            </a:r>
            <a:r>
              <a:rPr lang="en-US" sz="3600" b="1" u="sng" dirty="0" smtClean="0"/>
              <a:t>2 </a:t>
            </a:r>
            <a:r>
              <a:rPr lang="en-US" sz="3600" b="1" u="sng" dirty="0"/>
              <a:t>of every 1,000 babies</a:t>
            </a:r>
            <a:r>
              <a:rPr lang="en-US" sz="3600" dirty="0"/>
              <a:t> are born with hydrocephalus</a:t>
            </a:r>
            <a:r>
              <a:rPr lang="en-US" sz="3600" dirty="0" smtClean="0"/>
              <a:t>.</a:t>
            </a:r>
          </a:p>
          <a:p>
            <a:pPr algn="just"/>
            <a:r>
              <a:rPr lang="en-US" sz="3600" dirty="0" smtClean="0"/>
              <a:t>Significant percentage of these children are also visually-impaired or totally-blind. These children are expected to acquire </a:t>
            </a:r>
            <a:r>
              <a:rPr lang="en-US" sz="3600" b="1" dirty="0" smtClean="0"/>
              <a:t>Braille reading</a:t>
            </a:r>
            <a:r>
              <a:rPr lang="en-US" sz="3600" dirty="0" smtClean="0"/>
              <a:t>, literacy skills, arithmetic, mobility and independence in basic daily activities</a:t>
            </a:r>
            <a:r>
              <a:rPr lang="en-US" sz="3600" dirty="0"/>
              <a:t> </a:t>
            </a:r>
            <a:r>
              <a:rPr lang="en-US" sz="3600" dirty="0" smtClean="0"/>
              <a:t>in specialized schools. </a:t>
            </a:r>
            <a:endParaRPr lang="en-US" sz="3600" dirty="0"/>
          </a:p>
        </p:txBody>
      </p:sp>
    </p:spTree>
    <p:extLst>
      <p:ext uri="{BB962C8B-B14F-4D97-AF65-F5344CB8AC3E}">
        <p14:creationId xmlns:p14="http://schemas.microsoft.com/office/powerpoint/2010/main" val="168071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922" y="169607"/>
            <a:ext cx="10306878" cy="814318"/>
          </a:xfrm>
        </p:spPr>
        <p:txBody>
          <a:bodyPr>
            <a:noAutofit/>
          </a:bodyPr>
          <a:lstStyle/>
          <a:p>
            <a:pPr algn="ctr"/>
            <a:r>
              <a:rPr lang="en-US" b="1" dirty="0"/>
              <a:t>BRAILLE-CODE LEARNING</a:t>
            </a:r>
          </a:p>
        </p:txBody>
      </p:sp>
      <p:sp>
        <p:nvSpPr>
          <p:cNvPr id="3" name="Content Placeholder 2"/>
          <p:cNvSpPr>
            <a:spLocks noGrp="1"/>
          </p:cNvSpPr>
          <p:nvPr>
            <p:ph idx="1"/>
          </p:nvPr>
        </p:nvSpPr>
        <p:spPr>
          <a:xfrm>
            <a:off x="852268" y="1115917"/>
            <a:ext cx="10515600" cy="4933191"/>
          </a:xfrm>
        </p:spPr>
        <p:txBody>
          <a:bodyPr>
            <a:noAutofit/>
          </a:bodyPr>
          <a:lstStyle/>
          <a:p>
            <a:pPr algn="just"/>
            <a:r>
              <a:rPr lang="en-US" sz="3600" dirty="0"/>
              <a:t>Braille code </a:t>
            </a:r>
            <a:r>
              <a:rPr lang="en-US" sz="3600" dirty="0" smtClean="0"/>
              <a:t>learning requires </a:t>
            </a:r>
            <a:r>
              <a:rPr lang="en-US" sz="3600" dirty="0"/>
              <a:t>spatial-perceptual skills and cognitive strategies related to the various components of B</a:t>
            </a:r>
            <a:r>
              <a:rPr lang="en-US" sz="3600" dirty="0" smtClean="0"/>
              <a:t>raille stimuli. </a:t>
            </a:r>
            <a:r>
              <a:rPr lang="en-US" sz="3600" dirty="0"/>
              <a:t>As academic tasks become more complex and abstract, the visually-impaired children confront new challenges and cope with novel skills that require motivation, attention and concentration, </a:t>
            </a:r>
            <a:r>
              <a:rPr lang="en-US" sz="3600" dirty="0" smtClean="0"/>
              <a:t>visual-imagery, </a:t>
            </a:r>
            <a:r>
              <a:rPr lang="en-US" sz="3600" dirty="0"/>
              <a:t>proficient consolidation of auditory memory and </a:t>
            </a:r>
            <a:r>
              <a:rPr lang="en-US" sz="3600" dirty="0" smtClean="0"/>
              <a:t>a rich </a:t>
            </a:r>
            <a:r>
              <a:rPr lang="en-US" sz="3600" dirty="0"/>
              <a:t>lexicon </a:t>
            </a:r>
            <a:r>
              <a:rPr lang="en-US" sz="3200" b="1" dirty="0"/>
              <a:t>(Jarjoura, </a:t>
            </a:r>
            <a:r>
              <a:rPr lang="en-US" sz="3200" b="1" dirty="0" smtClean="0"/>
              <a:t>2012)</a:t>
            </a:r>
            <a:r>
              <a:rPr lang="en-US" sz="4000" b="1" dirty="0" smtClean="0"/>
              <a:t>.</a:t>
            </a:r>
            <a:endParaRPr lang="en-US" sz="3600"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532" y="5245865"/>
            <a:ext cx="714375" cy="13906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7791" y="5245865"/>
            <a:ext cx="695325" cy="13906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068" y="5245865"/>
            <a:ext cx="714375" cy="14287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1385" y="5245865"/>
            <a:ext cx="714375" cy="1352550"/>
          </a:xfrm>
          <a:prstGeom prst="rect">
            <a:avLst/>
          </a:prstGeom>
        </p:spPr>
      </p:pic>
    </p:spTree>
    <p:extLst>
      <p:ext uri="{BB962C8B-B14F-4D97-AF65-F5344CB8AC3E}">
        <p14:creationId xmlns:p14="http://schemas.microsoft.com/office/powerpoint/2010/main" val="86066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38" y="42204"/>
            <a:ext cx="10277061" cy="1137239"/>
          </a:xfrm>
        </p:spPr>
        <p:txBody>
          <a:bodyPr>
            <a:noAutofit/>
          </a:bodyPr>
          <a:lstStyle/>
          <a:p>
            <a:pPr algn="ctr"/>
            <a:r>
              <a:rPr lang="en-US" sz="4000" b="1" dirty="0" smtClean="0"/>
              <a:t>  Implications of V/P Shunt malfunctions on the   </a:t>
            </a:r>
            <a:br>
              <a:rPr lang="en-US" sz="4000" b="1" dirty="0" smtClean="0"/>
            </a:br>
            <a:r>
              <a:rPr lang="en-US" sz="4000" b="1" dirty="0"/>
              <a:t> </a:t>
            </a:r>
            <a:r>
              <a:rPr lang="en-US" sz="4000" b="1" dirty="0" smtClean="0"/>
              <a:t> child’s vision and visual functions</a:t>
            </a:r>
            <a:endParaRPr lang="en-US" sz="4000" b="1" dirty="0"/>
          </a:p>
        </p:txBody>
      </p:sp>
      <p:sp>
        <p:nvSpPr>
          <p:cNvPr id="3" name="Content Placeholder 2"/>
          <p:cNvSpPr>
            <a:spLocks noGrp="1"/>
          </p:cNvSpPr>
          <p:nvPr>
            <p:ph idx="1"/>
          </p:nvPr>
        </p:nvSpPr>
        <p:spPr>
          <a:xfrm>
            <a:off x="0" y="1351722"/>
            <a:ext cx="11473068" cy="5244408"/>
          </a:xfrm>
          <a:ln>
            <a:solidFill>
              <a:srgbClr val="92D050"/>
            </a:solidFill>
          </a:ln>
        </p:spPr>
        <p:txBody>
          <a:bodyPr>
            <a:noAutofit/>
          </a:bodyPr>
          <a:lstStyle/>
          <a:p>
            <a:pPr algn="just"/>
            <a:r>
              <a:rPr lang="en-US" sz="3200" dirty="0"/>
              <a:t>V/P shunt </a:t>
            </a:r>
            <a:r>
              <a:rPr lang="en-US" sz="3200" dirty="0" smtClean="0"/>
              <a:t>surgeries </a:t>
            </a:r>
            <a:r>
              <a:rPr lang="en-US" sz="3200" dirty="0"/>
              <a:t>aim to prevent the development of Hydrocephalus and its neurological signs and symptoms (Sherman &amp; </a:t>
            </a:r>
            <a:r>
              <a:rPr lang="en-US" sz="3200" dirty="0" err="1"/>
              <a:t>Wensheng</a:t>
            </a:r>
            <a:r>
              <a:rPr lang="en-US" sz="3200" dirty="0"/>
              <a:t>, 2008</a:t>
            </a:r>
            <a:r>
              <a:rPr lang="en-US" sz="3200" dirty="0" smtClean="0"/>
              <a:t>), but in some cases, </a:t>
            </a:r>
            <a:r>
              <a:rPr lang="en-US" sz="3200" dirty="0" err="1" smtClean="0"/>
              <a:t>Ventriculo</a:t>
            </a:r>
            <a:r>
              <a:rPr lang="en-US" sz="3200" dirty="0" smtClean="0"/>
              <a:t>-Peritoneal </a:t>
            </a:r>
            <a:r>
              <a:rPr lang="en-US" sz="3200" dirty="0"/>
              <a:t>S</a:t>
            </a:r>
            <a:r>
              <a:rPr lang="en-US" sz="3200" dirty="0" smtClean="0"/>
              <a:t>hunt </a:t>
            </a:r>
            <a:r>
              <a:rPr lang="en-US" sz="3200" dirty="0"/>
              <a:t>M</a:t>
            </a:r>
            <a:r>
              <a:rPr lang="en-US" sz="3200" dirty="0" smtClean="0"/>
              <a:t>alfunction </a:t>
            </a:r>
            <a:r>
              <a:rPr lang="en-US" sz="3200" dirty="0"/>
              <a:t>(VPSM) is quite common and may occur in up to 50% of operated pediatric </a:t>
            </a:r>
            <a:r>
              <a:rPr lang="en-US" sz="3200" dirty="0" smtClean="0"/>
              <a:t>patients (</a:t>
            </a:r>
            <a:r>
              <a:rPr lang="en-US" sz="3200" b="1" dirty="0" err="1" smtClean="0"/>
              <a:t>Dadlani</a:t>
            </a:r>
            <a:r>
              <a:rPr lang="en-US" sz="3200" b="1" dirty="0" smtClean="0"/>
              <a:t>, </a:t>
            </a:r>
            <a:r>
              <a:rPr lang="en-US" sz="3200" b="1" dirty="0" err="1" smtClean="0"/>
              <a:t>Dadlani</a:t>
            </a:r>
            <a:r>
              <a:rPr lang="en-US" sz="3200" b="1" dirty="0" smtClean="0"/>
              <a:t>, </a:t>
            </a:r>
            <a:r>
              <a:rPr lang="en-US" sz="3200" b="1" dirty="0" err="1" smtClean="0"/>
              <a:t>Ghosal</a:t>
            </a:r>
            <a:r>
              <a:rPr lang="en-US" sz="3200" b="1" dirty="0" smtClean="0"/>
              <a:t> &amp; </a:t>
            </a:r>
            <a:r>
              <a:rPr lang="en-US" sz="3200" b="1" dirty="0" err="1" smtClean="0"/>
              <a:t>Hegde</a:t>
            </a:r>
            <a:r>
              <a:rPr lang="en-US" sz="3200" b="1" dirty="0" smtClean="0"/>
              <a:t>, 2015</a:t>
            </a:r>
            <a:r>
              <a:rPr lang="en-US" sz="3200" dirty="0" smtClean="0"/>
              <a:t>).</a:t>
            </a:r>
          </a:p>
          <a:p>
            <a:pPr algn="just"/>
            <a:r>
              <a:rPr lang="en-US" sz="3200" dirty="0"/>
              <a:t>Visual loss associated with shunt failure remains a major morbidity in shunted congenital hydrocephalus.</a:t>
            </a:r>
          </a:p>
          <a:p>
            <a:pPr marL="0" indent="0" algn="just">
              <a:buNone/>
            </a:pPr>
            <a:r>
              <a:rPr lang="en-US" sz="3200" dirty="0"/>
              <a:t>  </a:t>
            </a:r>
            <a:r>
              <a:rPr lang="en-US" sz="3200" dirty="0" smtClean="0"/>
              <a:t>(</a:t>
            </a:r>
            <a:r>
              <a:rPr lang="pt-BR" sz="3200" b="1" dirty="0"/>
              <a:t>Oyama, Hattori, Kito, Maki, Noda, Wada, 2012</a:t>
            </a:r>
            <a:r>
              <a:rPr lang="pt-BR" sz="3200" b="1" dirty="0" smtClean="0"/>
              <a:t>).</a:t>
            </a:r>
          </a:p>
          <a:p>
            <a:pPr algn="just"/>
            <a:r>
              <a:rPr lang="en-US" sz="3200" dirty="0"/>
              <a:t>Visual </a:t>
            </a:r>
            <a:r>
              <a:rPr lang="en-US" sz="3200" dirty="0" smtClean="0"/>
              <a:t>defects, </a:t>
            </a:r>
            <a:r>
              <a:rPr lang="en-US" sz="3200" dirty="0"/>
              <a:t>including </a:t>
            </a:r>
            <a:r>
              <a:rPr lang="en-US" sz="3200" dirty="0" smtClean="0"/>
              <a:t>blindness, </a:t>
            </a:r>
            <a:r>
              <a:rPr lang="en-US" sz="3200" dirty="0"/>
              <a:t>has been occasionally reported </a:t>
            </a:r>
            <a:r>
              <a:rPr lang="en-US" sz="3200" dirty="0" smtClean="0"/>
              <a:t>due to </a:t>
            </a:r>
            <a:r>
              <a:rPr lang="en-US" sz="3200" dirty="0"/>
              <a:t>shunt </a:t>
            </a:r>
            <a:r>
              <a:rPr lang="en-US" sz="3200" dirty="0" smtClean="0"/>
              <a:t>malfunctions (</a:t>
            </a:r>
            <a:r>
              <a:rPr lang="en-US" sz="3200" b="1" dirty="0" smtClean="0"/>
              <a:t>Sunil, Payne, &amp; Panda, 2011</a:t>
            </a:r>
            <a:r>
              <a:rPr lang="en-US" sz="3200" dirty="0" smtClean="0"/>
              <a:t>).</a:t>
            </a:r>
            <a:endParaRPr lang="en-US" sz="3200" dirty="0"/>
          </a:p>
          <a:p>
            <a:pPr algn="just"/>
            <a:endParaRPr lang="en-US" sz="3200" dirty="0" smtClean="0"/>
          </a:p>
          <a:p>
            <a:pPr marL="0" indent="0" algn="just">
              <a:buNone/>
            </a:pPr>
            <a:endParaRPr lang="en-US" sz="3200" dirty="0" smtClean="0"/>
          </a:p>
        </p:txBody>
      </p:sp>
    </p:spTree>
    <p:extLst>
      <p:ext uri="{BB962C8B-B14F-4D97-AF65-F5344CB8AC3E}">
        <p14:creationId xmlns:p14="http://schemas.microsoft.com/office/powerpoint/2010/main" val="325475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7" y="379830"/>
            <a:ext cx="11009243" cy="1336428"/>
          </a:xfrm>
        </p:spPr>
        <p:txBody>
          <a:bodyPr>
            <a:noAutofit/>
          </a:bodyPr>
          <a:lstStyle/>
          <a:p>
            <a:r>
              <a:rPr lang="en-US" sz="3600" b="1" dirty="0" smtClean="0"/>
              <a:t>Shunt malfunctions…..continue…</a:t>
            </a:r>
            <a:endParaRPr lang="en-US" sz="3600" b="1" dirty="0"/>
          </a:p>
        </p:txBody>
      </p:sp>
      <p:sp>
        <p:nvSpPr>
          <p:cNvPr id="3" name="Content Placeholder 2"/>
          <p:cNvSpPr>
            <a:spLocks noGrp="1"/>
          </p:cNvSpPr>
          <p:nvPr>
            <p:ph idx="1"/>
          </p:nvPr>
        </p:nvSpPr>
        <p:spPr>
          <a:xfrm>
            <a:off x="0" y="1716258"/>
            <a:ext cx="12072730" cy="5141741"/>
          </a:xfrm>
        </p:spPr>
        <p:txBody>
          <a:bodyPr>
            <a:normAutofit/>
          </a:bodyPr>
          <a:lstStyle/>
          <a:p>
            <a:pPr algn="just"/>
            <a:r>
              <a:rPr lang="en-US" sz="3200" dirty="0" smtClean="0"/>
              <a:t>An increased </a:t>
            </a:r>
            <a:r>
              <a:rPr lang="en-US" sz="3200" dirty="0"/>
              <a:t>Intra-cranial pressure following the initial VP shunt malfunction may cause a deterioration in the visual acuity and </a:t>
            </a:r>
            <a:r>
              <a:rPr lang="en-US" sz="3200" b="1" dirty="0" smtClean="0"/>
              <a:t>bilateral</a:t>
            </a:r>
            <a:r>
              <a:rPr lang="en-US" sz="3200" dirty="0" smtClean="0"/>
              <a:t> optic </a:t>
            </a:r>
            <a:r>
              <a:rPr lang="en-US" sz="3200" dirty="0"/>
              <a:t>discs </a:t>
            </a:r>
            <a:r>
              <a:rPr lang="en-US" sz="3200" dirty="0" smtClean="0"/>
              <a:t>atrophy in sighted children.</a:t>
            </a:r>
          </a:p>
          <a:p>
            <a:pPr marL="0" indent="0" algn="just">
              <a:buNone/>
            </a:pPr>
            <a:r>
              <a:rPr lang="en-US" sz="3200" dirty="0" smtClean="0"/>
              <a:t>   (</a:t>
            </a:r>
            <a:r>
              <a:rPr lang="pt-BR" sz="3200" b="1" dirty="0" smtClean="0">
                <a:solidFill>
                  <a:srgbClr val="FF0000"/>
                </a:solidFill>
              </a:rPr>
              <a:t>Oyama, Hattori, Kito, Maki, Noda, Wada, 2012</a:t>
            </a:r>
            <a:r>
              <a:rPr lang="pt-BR" sz="3200" b="1" dirty="0" smtClean="0"/>
              <a:t>).</a:t>
            </a:r>
          </a:p>
          <a:p>
            <a:pPr marL="0" indent="0" algn="just">
              <a:buNone/>
            </a:pPr>
            <a:endParaRPr lang="pt-BR" sz="3200" b="1" dirty="0" smtClean="0"/>
          </a:p>
          <a:p>
            <a:pPr algn="just"/>
            <a:r>
              <a:rPr lang="en-US" sz="3200" dirty="0"/>
              <a:t>Shunt malfunction in </a:t>
            </a:r>
            <a:r>
              <a:rPr lang="en-US" sz="3200" dirty="0" smtClean="0"/>
              <a:t>children having Spina Bifida </a:t>
            </a:r>
            <a:r>
              <a:rPr lang="en-US" sz="3200" dirty="0"/>
              <a:t>with spinal </a:t>
            </a:r>
            <a:r>
              <a:rPr lang="en-US" sz="3200" dirty="0" err="1" smtClean="0"/>
              <a:t>dysraphism</a:t>
            </a:r>
            <a:r>
              <a:rPr lang="en-US" sz="3200" dirty="0" smtClean="0"/>
              <a:t>, </a:t>
            </a:r>
            <a:r>
              <a:rPr lang="en-US" sz="3200" dirty="0"/>
              <a:t>can lead to </a:t>
            </a:r>
            <a:r>
              <a:rPr lang="en-US" sz="3200" b="1" dirty="0"/>
              <a:t>visual loss </a:t>
            </a:r>
            <a:r>
              <a:rPr lang="en-US" sz="3200" dirty="0"/>
              <a:t>but the features may mimic those of </a:t>
            </a:r>
            <a:r>
              <a:rPr lang="en-US" sz="3200" dirty="0" smtClean="0"/>
              <a:t>Meningitis</a:t>
            </a:r>
            <a:r>
              <a:rPr lang="en-US" sz="3200" dirty="0"/>
              <a:t>, </a:t>
            </a:r>
            <a:r>
              <a:rPr lang="en-US" sz="3200" dirty="0" smtClean="0"/>
              <a:t>and lead to a delayed </a:t>
            </a:r>
            <a:r>
              <a:rPr lang="en-US" sz="3200" dirty="0"/>
              <a:t>referral and treatment. </a:t>
            </a:r>
            <a:r>
              <a:rPr lang="en-US" sz="3200" dirty="0" smtClean="0"/>
              <a:t>Thus, </a:t>
            </a:r>
            <a:r>
              <a:rPr lang="en-US" sz="3200" dirty="0"/>
              <a:t>e</a:t>
            </a:r>
            <a:r>
              <a:rPr lang="en-US" sz="3200" dirty="0" smtClean="0"/>
              <a:t>arly </a:t>
            </a:r>
            <a:r>
              <a:rPr lang="en-US" sz="3200" dirty="0"/>
              <a:t>shunt revision should prevent this </a:t>
            </a:r>
            <a:r>
              <a:rPr lang="en-US" sz="3200" dirty="0" smtClean="0"/>
              <a:t>complication (</a:t>
            </a:r>
            <a:r>
              <a:rPr lang="en-US" sz="3200" b="1" dirty="0" err="1" smtClean="0">
                <a:solidFill>
                  <a:srgbClr val="FF0000"/>
                </a:solidFill>
              </a:rPr>
              <a:t>Shehu</a:t>
            </a:r>
            <a:r>
              <a:rPr lang="en-US" sz="3200" b="1" dirty="0" smtClean="0">
                <a:solidFill>
                  <a:srgbClr val="FF0000"/>
                </a:solidFill>
              </a:rPr>
              <a:t> &amp; </a:t>
            </a:r>
            <a:r>
              <a:rPr lang="en-US" sz="3200" b="1" dirty="0" err="1" smtClean="0">
                <a:solidFill>
                  <a:srgbClr val="FF0000"/>
                </a:solidFill>
              </a:rPr>
              <a:t>Tunau</a:t>
            </a:r>
            <a:r>
              <a:rPr lang="en-US" sz="3200" b="1" dirty="0" smtClean="0">
                <a:solidFill>
                  <a:srgbClr val="FF0000"/>
                </a:solidFill>
              </a:rPr>
              <a:t>, 2005</a:t>
            </a:r>
            <a:r>
              <a:rPr lang="en-US" sz="3200" dirty="0" smtClean="0"/>
              <a:t>).</a:t>
            </a:r>
          </a:p>
          <a:p>
            <a:pPr marL="0" indent="0" algn="just">
              <a:buNone/>
            </a:pPr>
            <a:endParaRPr lang="en-US" sz="3200" dirty="0"/>
          </a:p>
        </p:txBody>
      </p:sp>
    </p:spTree>
    <p:extLst>
      <p:ext uri="{BB962C8B-B14F-4D97-AF65-F5344CB8AC3E}">
        <p14:creationId xmlns:p14="http://schemas.microsoft.com/office/powerpoint/2010/main" val="276608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351873"/>
            <a:ext cx="10515600" cy="1325563"/>
          </a:xfrm>
        </p:spPr>
        <p:txBody>
          <a:bodyPr/>
          <a:lstStyle/>
          <a:p>
            <a:r>
              <a:rPr lang="en-US" b="1" dirty="0" smtClean="0">
                <a:solidFill>
                  <a:srgbClr val="FF0000"/>
                </a:solidFill>
              </a:rPr>
              <a:t> VP shunt surgery in congenitally-blind children</a:t>
            </a:r>
            <a:endParaRPr lang="en-US" b="1" dirty="0">
              <a:solidFill>
                <a:srgbClr val="FF0000"/>
              </a:solidFill>
            </a:endParaRPr>
          </a:p>
        </p:txBody>
      </p:sp>
      <p:sp>
        <p:nvSpPr>
          <p:cNvPr id="3" name="Content Placeholder 2"/>
          <p:cNvSpPr>
            <a:spLocks noGrp="1"/>
          </p:cNvSpPr>
          <p:nvPr>
            <p:ph idx="1"/>
          </p:nvPr>
        </p:nvSpPr>
        <p:spPr>
          <a:xfrm>
            <a:off x="106017" y="1825624"/>
            <a:ext cx="11993218" cy="4747453"/>
          </a:xfrm>
        </p:spPr>
        <p:txBody>
          <a:bodyPr/>
          <a:lstStyle/>
          <a:p>
            <a:r>
              <a:rPr lang="en-US" sz="3200" dirty="0"/>
              <a:t>In </a:t>
            </a:r>
            <a:r>
              <a:rPr lang="en-US" sz="3200" dirty="0" smtClean="0"/>
              <a:t>congenitally blind </a:t>
            </a:r>
            <a:r>
              <a:rPr lang="en-US" sz="3200" dirty="0"/>
              <a:t>children, V/P surgery may pose specific </a:t>
            </a:r>
            <a:r>
              <a:rPr lang="en-US" sz="3200" dirty="0" smtClean="0"/>
              <a:t>additional challenges </a:t>
            </a:r>
            <a:r>
              <a:rPr lang="en-US" sz="3200" dirty="0"/>
              <a:t>in the shape of </a:t>
            </a:r>
            <a:r>
              <a:rPr lang="en-US" sz="3200" b="1" dirty="0">
                <a:solidFill>
                  <a:srgbClr val="FF0000"/>
                </a:solidFill>
              </a:rPr>
              <a:t>dysfunctions in spatial orientation, spatial perception and tactile-reading of braille </a:t>
            </a:r>
            <a:r>
              <a:rPr lang="en-US" sz="3200" b="1" dirty="0" smtClean="0">
                <a:solidFill>
                  <a:srgbClr val="FF0000"/>
                </a:solidFill>
              </a:rPr>
              <a:t>code: the most vital skills for blind individuals’ functions !</a:t>
            </a:r>
          </a:p>
          <a:p>
            <a:r>
              <a:rPr lang="en-US" sz="3200" dirty="0"/>
              <a:t>T</a:t>
            </a:r>
            <a:r>
              <a:rPr lang="en-US" sz="3200" dirty="0" smtClean="0"/>
              <a:t>his </a:t>
            </a:r>
            <a:r>
              <a:rPr lang="en-US" sz="3200" dirty="0"/>
              <a:t>is a rare complication of </a:t>
            </a:r>
            <a:r>
              <a:rPr lang="en-US" sz="3200" dirty="0" smtClean="0"/>
              <a:t>a second shunt surgery revision </a:t>
            </a:r>
            <a:r>
              <a:rPr lang="en-US" sz="3200" dirty="0"/>
              <a:t>through the </a:t>
            </a:r>
            <a:r>
              <a:rPr lang="en-US" sz="3200" b="1" dirty="0" smtClean="0"/>
              <a:t>Posterior insertion site</a:t>
            </a:r>
            <a:r>
              <a:rPr lang="en-US" sz="3200" dirty="0" smtClean="0"/>
              <a:t> through the </a:t>
            </a:r>
            <a:r>
              <a:rPr lang="en-US" sz="3200" dirty="0" err="1"/>
              <a:t>Parieto</a:t>
            </a:r>
            <a:r>
              <a:rPr lang="en-US" sz="3200" dirty="0"/>
              <a:t>-Temporal cortex and the Intra-Parietal sulcus or the Lateral Occipital area of the </a:t>
            </a:r>
            <a:r>
              <a:rPr lang="en-US" sz="3200" b="1" dirty="0"/>
              <a:t>Right Hemisphere</a:t>
            </a:r>
            <a:r>
              <a:rPr lang="en-US" sz="3200" dirty="0"/>
              <a:t>.</a:t>
            </a:r>
            <a:r>
              <a:rPr lang="en-US" sz="2400" b="1" dirty="0"/>
              <a:t>  </a:t>
            </a:r>
          </a:p>
          <a:p>
            <a:endParaRPr lang="en-US" dirty="0"/>
          </a:p>
        </p:txBody>
      </p:sp>
    </p:spTree>
    <p:extLst>
      <p:ext uri="{BB962C8B-B14F-4D97-AF65-F5344CB8AC3E}">
        <p14:creationId xmlns:p14="http://schemas.microsoft.com/office/powerpoint/2010/main" val="203489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1879</Words>
  <Application>Microsoft Office PowerPoint</Application>
  <PresentationFormat>Widescreen</PresentationFormat>
  <Paragraphs>94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Aharoni</vt:lpstr>
      <vt:lpstr>Arial</vt:lpstr>
      <vt:lpstr>Calibri</vt:lpstr>
      <vt:lpstr>Calibri Light</vt:lpstr>
      <vt:lpstr>Office Theme</vt:lpstr>
      <vt:lpstr>Possible implications of a V/P shunt surgery on a congenitally-blind child’s academic and spatial-perceptual skills </vt:lpstr>
      <vt:lpstr>Scientific background</vt:lpstr>
      <vt:lpstr> Prematurity, blindness and surgeries</vt:lpstr>
      <vt:lpstr>V/P shunt surgery procedure: </vt:lpstr>
      <vt:lpstr>Prevalence of babies that may need Ventriculo-Peritoneal Shunt Surgery</vt:lpstr>
      <vt:lpstr>BRAILLE-CODE LEARNING</vt:lpstr>
      <vt:lpstr>  Implications of V/P Shunt malfunctions on the      child’s vision and visual functions</vt:lpstr>
      <vt:lpstr>Shunt malfunctions…..continue…</vt:lpstr>
      <vt:lpstr> VP shunt surgery in congenitally-blind children</vt:lpstr>
      <vt:lpstr>A case-report</vt:lpstr>
      <vt:lpstr>A case-report</vt:lpstr>
      <vt:lpstr>PowerPoint Presentation</vt:lpstr>
      <vt:lpstr> A revision of the V-P shunt surgery</vt:lpstr>
      <vt:lpstr>  Enrollment in special education school for the      blind/visually-impaired in Nazareth</vt:lpstr>
      <vt:lpstr>Braille Learning/Reading problems</vt:lpstr>
      <vt:lpstr>Other difficulties in Literacy skills</vt:lpstr>
      <vt:lpstr>  Acquired, pure Acalculia?! </vt:lpstr>
      <vt:lpstr>  Acquired, pure Acalculia?! </vt:lpstr>
      <vt:lpstr> Orientation and Mobility training</vt:lpstr>
      <vt:lpstr>Basic Activities of Daily-Living (BADL)</vt:lpstr>
      <vt:lpstr>“Gerstmann syndrome” in the blind!</vt:lpstr>
      <vt:lpstr>A third V-P shunt surgery in the near future !</vt:lpstr>
      <vt:lpstr>Comparable case-report at the same school</vt:lpstr>
      <vt:lpstr>Discussion </vt:lpstr>
      <vt:lpstr>Conclusions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implications of a shunt surgery on a blind child’s occupations     and performance skills</dc:title>
  <dc:creator>Arabic</dc:creator>
  <cp:lastModifiedBy>Arabic</cp:lastModifiedBy>
  <cp:revision>579</cp:revision>
  <dcterms:created xsi:type="dcterms:W3CDTF">2017-03-16T08:17:42Z</dcterms:created>
  <dcterms:modified xsi:type="dcterms:W3CDTF">2018-03-16T13:19:40Z</dcterms:modified>
</cp:coreProperties>
</file>