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6"/>
  </p:notesMasterIdLst>
  <p:handoutMasterIdLst>
    <p:handoutMasterId r:id="rId27"/>
  </p:handoutMasterIdLst>
  <p:sldIdLst>
    <p:sldId id="256" r:id="rId5"/>
    <p:sldId id="277" r:id="rId6"/>
    <p:sldId id="3363" r:id="rId7"/>
    <p:sldId id="3361" r:id="rId8"/>
    <p:sldId id="3385" r:id="rId9"/>
    <p:sldId id="3383" r:id="rId10"/>
    <p:sldId id="3386" r:id="rId11"/>
    <p:sldId id="3357" r:id="rId12"/>
    <p:sldId id="3367" r:id="rId13"/>
    <p:sldId id="3355" r:id="rId14"/>
    <p:sldId id="3354" r:id="rId15"/>
    <p:sldId id="3356" r:id="rId16"/>
    <p:sldId id="3376" r:id="rId17"/>
    <p:sldId id="3359" r:id="rId18"/>
    <p:sldId id="3365" r:id="rId19"/>
    <p:sldId id="3358" r:id="rId20"/>
    <p:sldId id="3380" r:id="rId21"/>
    <p:sldId id="3360" r:id="rId22"/>
    <p:sldId id="289" r:id="rId23"/>
    <p:sldId id="301" r:id="rId24"/>
    <p:sldId id="33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4D499-9944-4CB0-9BDB-EB139A4CAF73}" v="118" dt="2023-06-21T06:09:09.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1" autoAdjust="0"/>
    <p:restoredTop sz="96239" autoAdjust="0"/>
  </p:normalViewPr>
  <p:slideViewPr>
    <p:cSldViewPr snapToGrid="0">
      <p:cViewPr varScale="1">
        <p:scale>
          <a:sx n="33" d="100"/>
          <a:sy n="33" d="100"/>
        </p:scale>
        <p:origin x="868" y="40"/>
      </p:cViewPr>
      <p:guideLst>
        <p:guide orient="horz" pos="3360"/>
        <p:guide pos="3840"/>
      </p:guideLst>
    </p:cSldViewPr>
  </p:slideViewPr>
  <p:outlineViewPr>
    <p:cViewPr>
      <p:scale>
        <a:sx n="33" d="100"/>
        <a:sy n="33" d="100"/>
      </p:scale>
      <p:origin x="0" y="-6632"/>
    </p:cViewPr>
  </p:outlineViewPr>
  <p:notesTextViewPr>
    <p:cViewPr>
      <p:scale>
        <a:sx n="75" d="100"/>
        <a:sy n="75" d="100"/>
      </p:scale>
      <p:origin x="0" y="0"/>
    </p:cViewPr>
  </p:notesTextViewPr>
  <p:notesViewPr>
    <p:cSldViewPr snapToGrid="0">
      <p:cViewPr>
        <p:scale>
          <a:sx n="200" d="100"/>
          <a:sy n="200" d="100"/>
        </p:scale>
        <p:origin x="748" y="10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7/2/2023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7/2/2023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308514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13</a:t>
            </a:fld>
            <a:endParaRPr lang="en-US" dirty="0"/>
          </a:p>
        </p:txBody>
      </p:sp>
    </p:spTree>
    <p:extLst>
      <p:ext uri="{BB962C8B-B14F-4D97-AF65-F5344CB8AC3E}">
        <p14:creationId xmlns:p14="http://schemas.microsoft.com/office/powerpoint/2010/main" val="2797059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14</a:t>
            </a:fld>
            <a:endParaRPr lang="en-US" dirty="0"/>
          </a:p>
        </p:txBody>
      </p:sp>
    </p:spTree>
    <p:extLst>
      <p:ext uri="{BB962C8B-B14F-4D97-AF65-F5344CB8AC3E}">
        <p14:creationId xmlns:p14="http://schemas.microsoft.com/office/powerpoint/2010/main" val="54134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15</a:t>
            </a:fld>
            <a:endParaRPr lang="en-US" dirty="0"/>
          </a:p>
        </p:txBody>
      </p:sp>
    </p:spTree>
    <p:extLst>
      <p:ext uri="{BB962C8B-B14F-4D97-AF65-F5344CB8AC3E}">
        <p14:creationId xmlns:p14="http://schemas.microsoft.com/office/powerpoint/2010/main" val="86788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16</a:t>
            </a:fld>
            <a:endParaRPr lang="en-US" dirty="0"/>
          </a:p>
        </p:txBody>
      </p:sp>
    </p:spTree>
    <p:extLst>
      <p:ext uri="{BB962C8B-B14F-4D97-AF65-F5344CB8AC3E}">
        <p14:creationId xmlns:p14="http://schemas.microsoft.com/office/powerpoint/2010/main" val="323975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17</a:t>
            </a:fld>
            <a:endParaRPr lang="en-US" dirty="0"/>
          </a:p>
        </p:txBody>
      </p:sp>
    </p:spTree>
    <p:extLst>
      <p:ext uri="{BB962C8B-B14F-4D97-AF65-F5344CB8AC3E}">
        <p14:creationId xmlns:p14="http://schemas.microsoft.com/office/powerpoint/2010/main" val="93251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18</a:t>
            </a:fld>
            <a:endParaRPr lang="en-US" dirty="0"/>
          </a:p>
        </p:txBody>
      </p:sp>
    </p:spTree>
    <p:extLst>
      <p:ext uri="{BB962C8B-B14F-4D97-AF65-F5344CB8AC3E}">
        <p14:creationId xmlns:p14="http://schemas.microsoft.com/office/powerpoint/2010/main" val="299928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However, while the potential of AI in digital transformation is vast and promising, embracing AI in digital transformation comes with challenges. As AI becomes more pervasive, concerns about ethical considerations, data privacy, transparency, bias, and job displacement are areas that need careful attention. It is crucial to acknowledge and address the challenges and potential negative impacts associated with its adoption.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Ethical considerations play a vital role in AI development and deployment. As AI systems make decisions that impact individuals and society, ensuring fairness, accountability, and transparency becomes crucial. Bias in AI algorithms can perpetuate existing inequalities and discrimination, making it imperative to address and mitigate bias in data and algorithmic models.</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Data privacy is another critical concern in the age of AI. As organizations collect and analyze vast amounts of data, protecting individuals' privacy becomes paramount. Robust data governance frameworks, stringent security measures, and transparent data practices are necessary to maintain trust and protect sensitive information.</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Furthermore, the potential impact of AI on jobs and employment must be carefully managed. While AI can automate routine and repetitive tasks, it can also create new opportunities and enhance human capabilities. It is essential to reskill and upskill the workforce to adapt to changing roles and ensure a smooth transition in the labor market.</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Maintaining human oversight and control is crucial when deploying AI systems. While AI can make complex decisions, human judgment, values, and ethical reasoning are irreplaceable. Designing AI systems that augment human decision-making rather than replace it, is key to preserving our humanity.</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19</a:t>
            </a:fld>
            <a:endParaRPr lang="en-US" dirty="0"/>
          </a:p>
        </p:txBody>
      </p:sp>
    </p:spTree>
    <p:extLst>
      <p:ext uri="{BB962C8B-B14F-4D97-AF65-F5344CB8AC3E}">
        <p14:creationId xmlns:p14="http://schemas.microsoft.com/office/powerpoint/2010/main" val="2175915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To navigate these challenges, organizations and policymakers must establish robust governance frameworks for AI. These frameworks should encompass ethical guidelines, regulatory oversight, and accountability mechanisms. Collaboration between industry, academia, and government is vital to develop standards, best practices, and policies that promote responsible AI development and deployment.</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To harness the power of AI successfully, organizations must adopt best practices. This includes developing a clear AI strategy, investing in AI talent and infrastructure, fostering a culture of innovation, and ensuring transparency and accountability in AI-driven decision-making.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By addressing these challenges proactively and managing the potential negative impacts of AI, we can ensure that AI technologies align with our values, respect our privacy, and contribute to a sustainable and inclusive future. As we continue to embrace the potential of AI, let us prioritize our humanity and work towards harnessing the power of AI to enhance our lives, create opportunities, and solve some of our organizations’ and the world's most pressing challenges. It is essential to manage AI implementations carefully to ensure that our humanity continues to thrive.</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20</a:t>
            </a:fld>
            <a:endParaRPr lang="en-US" dirty="0"/>
          </a:p>
        </p:txBody>
      </p:sp>
    </p:spTree>
    <p:extLst>
      <p:ext uri="{BB962C8B-B14F-4D97-AF65-F5344CB8AC3E}">
        <p14:creationId xmlns:p14="http://schemas.microsoft.com/office/powerpoint/2010/main" val="367176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21</a:t>
            </a:fld>
            <a:endParaRPr lang="en-US" dirty="0"/>
          </a:p>
        </p:txBody>
      </p:sp>
    </p:spTree>
    <p:extLst>
      <p:ext uri="{BB962C8B-B14F-4D97-AF65-F5344CB8AC3E}">
        <p14:creationId xmlns:p14="http://schemas.microsoft.com/office/powerpoint/2010/main" val="50015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71383"/>
          </a:xfrm>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148210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dirty="0"/>
          </a:p>
        </p:txBody>
      </p:sp>
    </p:spTree>
    <p:extLst>
      <p:ext uri="{BB962C8B-B14F-4D97-AF65-F5344CB8AC3E}">
        <p14:creationId xmlns:p14="http://schemas.microsoft.com/office/powerpoint/2010/main" val="350306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140055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8</a:t>
            </a:fld>
            <a:endParaRPr lang="en-US" dirty="0"/>
          </a:p>
        </p:txBody>
      </p:sp>
    </p:spTree>
    <p:extLst>
      <p:ext uri="{BB962C8B-B14F-4D97-AF65-F5344CB8AC3E}">
        <p14:creationId xmlns:p14="http://schemas.microsoft.com/office/powerpoint/2010/main" val="275396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dirty="0"/>
          </a:p>
        </p:txBody>
      </p:sp>
    </p:spTree>
    <p:extLst>
      <p:ext uri="{BB962C8B-B14F-4D97-AF65-F5344CB8AC3E}">
        <p14:creationId xmlns:p14="http://schemas.microsoft.com/office/powerpoint/2010/main" val="423491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10</a:t>
            </a:fld>
            <a:endParaRPr lang="en-US" dirty="0"/>
          </a:p>
        </p:txBody>
      </p:sp>
    </p:spTree>
    <p:extLst>
      <p:ext uri="{BB962C8B-B14F-4D97-AF65-F5344CB8AC3E}">
        <p14:creationId xmlns:p14="http://schemas.microsoft.com/office/powerpoint/2010/main" val="428222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11</a:t>
            </a:fld>
            <a:endParaRPr lang="en-US" dirty="0"/>
          </a:p>
        </p:txBody>
      </p:sp>
    </p:spTree>
    <p:extLst>
      <p:ext uri="{BB962C8B-B14F-4D97-AF65-F5344CB8AC3E}">
        <p14:creationId xmlns:p14="http://schemas.microsoft.com/office/powerpoint/2010/main" val="45579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dirty="0"/>
          </a:p>
        </p:txBody>
      </p:sp>
    </p:spTree>
    <p:extLst>
      <p:ext uri="{BB962C8B-B14F-4D97-AF65-F5344CB8AC3E}">
        <p14:creationId xmlns:p14="http://schemas.microsoft.com/office/powerpoint/2010/main" val="965951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GB"/>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GB"/>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GB"/>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GB"/>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GB"/>
              <a:t>Click to edit Master text styles</a:t>
            </a:r>
          </a:p>
          <a:p>
            <a:pPr lvl="1"/>
            <a:r>
              <a:rPr lang="en-GB"/>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GB"/>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GB" dirty="0"/>
              <a:t>Click icon to add SmartArt graphic</a:t>
            </a:r>
            <a:endParaRPr lang="en-US" dirty="0"/>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GB" dirty="0"/>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GB" dirty="0"/>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GB" dirty="0"/>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GB" dirty="0"/>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GB" dirty="0"/>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GB" dirty="0"/>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GB" dirty="0"/>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GB" dirty="0"/>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GB" dirty="0"/>
              <a:t>Click icon to add picture</a:t>
            </a:r>
            <a:endParaRPr lang="en-US" dirty="0"/>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GB" dirty="0"/>
              <a:t>Click icon to add picture</a:t>
            </a:r>
            <a:endParaRPr lang="en-US" dirty="0"/>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GB" dirty="0"/>
              <a:t>Click icon to add picture</a:t>
            </a:r>
            <a:endParaRPr lang="en-US" dirty="0"/>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GB" dirty="0"/>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GB"/>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GB"/>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GB"/>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GB"/>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97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 id="2147483702" r:id="rId20"/>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linkedin.com/in/mohammedkateeb"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3187700"/>
            <a:ext cx="5649290" cy="2369342"/>
          </a:xfrm>
        </p:spPr>
        <p:txBody>
          <a:bodyPr/>
          <a:lstStyle/>
          <a:p>
            <a:r>
              <a:rPr lang="en-US" sz="3200" b="1" dirty="0"/>
              <a:t>Unleashing the Potential of AI in the Digital Transformation of the financial services</a:t>
            </a:r>
            <a:endParaRPr lang="en-US" sz="32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a:lstStyle/>
          <a:p>
            <a:r>
              <a:rPr lang="en-US" dirty="0"/>
              <a:t>Mohammed Kateeb</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572754" y="715738"/>
            <a:ext cx="8421688" cy="770971"/>
          </a:xfrm>
        </p:spPr>
        <p:txBody>
          <a:bodyPr/>
          <a:lstStyle/>
          <a:p>
            <a:r>
              <a:rPr lang="en-US" b="0" i="0" dirty="0">
                <a:solidFill>
                  <a:srgbClr val="374151"/>
                </a:solidFill>
                <a:effectLst/>
                <a:ea typeface="Calibri" panose="020F0502020204030204" pitchFamily="34" charset="0"/>
                <a:cs typeface="Calibri" panose="020F0502020204030204" pitchFamily="34" charset="0"/>
              </a:rPr>
              <a:t>Improved Customer Experience</a:t>
            </a:r>
            <a:endParaRPr lang="en-US" dirty="0">
              <a:ea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42AC0F16-0FCF-ED47-33F7-4E0BA5B0AB36}"/>
              </a:ext>
            </a:extLst>
          </p:cNvPr>
          <p:cNvSpPr>
            <a:spLocks noGrp="1"/>
          </p:cNvSpPr>
          <p:nvPr>
            <p:ph type="body" sz="quarter" idx="13"/>
          </p:nvPr>
        </p:nvSpPr>
        <p:spPr>
          <a:xfrm>
            <a:off x="384313" y="2453886"/>
            <a:ext cx="4031945" cy="365125"/>
          </a:xfrm>
        </p:spPr>
        <p:txBody>
          <a:bodyPr>
            <a:normAutofit lnSpcReduction="10000"/>
          </a:bodyPr>
          <a:lstStyle/>
          <a:p>
            <a:r>
              <a:rPr lang="en-US"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Personalized Recommendations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9D9A9A6C-2FA6-7254-77CB-F5B3D32659D2}"/>
              </a:ext>
            </a:extLst>
          </p:cNvPr>
          <p:cNvSpPr>
            <a:spLocks noGrp="1"/>
          </p:cNvSpPr>
          <p:nvPr>
            <p:ph type="body" sz="quarter" idx="16"/>
          </p:nvPr>
        </p:nvSpPr>
        <p:spPr>
          <a:xfrm>
            <a:off x="361545" y="2779238"/>
            <a:ext cx="4031945" cy="365125"/>
          </a:xfrm>
        </p:spPr>
        <p:txBody>
          <a:bodyPr>
            <a:normAutofit lnSpcReduction="10000"/>
          </a:bodyPr>
          <a:lstStyle/>
          <a:p>
            <a:r>
              <a:rPr lang="en-US"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Chatbots and Virtual Assistants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44D984FE-AD36-D871-116C-A894E8E8C094}"/>
              </a:ext>
            </a:extLst>
          </p:cNvPr>
          <p:cNvSpPr>
            <a:spLocks noGrp="1"/>
          </p:cNvSpPr>
          <p:nvPr>
            <p:ph type="body" sz="quarter" idx="18"/>
          </p:nvPr>
        </p:nvSpPr>
        <p:spPr>
          <a:xfrm>
            <a:off x="4272184" y="2458908"/>
            <a:ext cx="4031945" cy="365125"/>
          </a:xfrm>
        </p:spPr>
        <p:txBody>
          <a:bodyPr>
            <a:normAutofit lnSpcReduction="10000"/>
          </a:bodyPr>
          <a:lstStyle/>
          <a:p>
            <a:r>
              <a:rPr lang="en-US"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Intelligent Customer Service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1ABC6D56-0DBF-90BD-1770-DE5A98C928D0}"/>
              </a:ext>
            </a:extLst>
          </p:cNvPr>
          <p:cNvSpPr txBox="1"/>
          <p:nvPr/>
        </p:nvSpPr>
        <p:spPr>
          <a:xfrm>
            <a:off x="384313" y="1641421"/>
            <a:ext cx="11502887" cy="707886"/>
          </a:xfrm>
          <a:prstGeom prst="rect">
            <a:avLst/>
          </a:prstGeom>
          <a:noFill/>
        </p:spPr>
        <p:txBody>
          <a:bodyPr wrap="square" rtlCol="0">
            <a:spAutoFit/>
          </a:bodyPr>
          <a:lstStyle/>
          <a:p>
            <a:r>
              <a:rPr lang="en-GB" sz="20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By leveraging AI technologies, financial institutions can deliver tailored, convenient, and user-friendly experiences that meet the evolving expectations of their customers.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11">
            <a:extLst>
              <a:ext uri="{FF2B5EF4-FFF2-40B4-BE49-F238E27FC236}">
                <a16:creationId xmlns:a16="http://schemas.microsoft.com/office/drawing/2014/main" id="{691FB45D-1E62-7D25-661F-E62FF0D5E8DA}"/>
              </a:ext>
            </a:extLst>
          </p:cNvPr>
          <p:cNvSpPr txBox="1">
            <a:spLocks/>
          </p:cNvSpPr>
          <p:nvPr/>
        </p:nvSpPr>
        <p:spPr>
          <a:xfrm>
            <a:off x="7798510" y="2443963"/>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Virtual Financial Advisors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 Placeholder 13">
            <a:extLst>
              <a:ext uri="{FF2B5EF4-FFF2-40B4-BE49-F238E27FC236}">
                <a16:creationId xmlns:a16="http://schemas.microsoft.com/office/drawing/2014/main" id="{0260B256-5901-4514-7991-BDE33967CD02}"/>
              </a:ext>
            </a:extLst>
          </p:cNvPr>
          <p:cNvSpPr txBox="1">
            <a:spLocks/>
          </p:cNvSpPr>
          <p:nvPr/>
        </p:nvSpPr>
        <p:spPr>
          <a:xfrm>
            <a:off x="4262713" y="2763310"/>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Seamless Digital Onboarding</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6">
            <a:extLst>
              <a:ext uri="{FF2B5EF4-FFF2-40B4-BE49-F238E27FC236}">
                <a16:creationId xmlns:a16="http://schemas.microsoft.com/office/drawing/2014/main" id="{EE9C689A-B07C-4589-8E74-3D3C2D5478CD}"/>
              </a:ext>
            </a:extLst>
          </p:cNvPr>
          <p:cNvSpPr txBox="1">
            <a:spLocks/>
          </p:cNvSpPr>
          <p:nvPr/>
        </p:nvSpPr>
        <p:spPr>
          <a:xfrm>
            <a:off x="8041849" y="2760630"/>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ffectLst/>
                <a:latin typeface="Calibri" panose="020F0502020204030204" pitchFamily="34" charset="0"/>
                <a:ea typeface="Calibri" panose="020F0502020204030204" pitchFamily="34" charset="0"/>
                <a:cs typeface="Calibri" panose="020F0502020204030204" pitchFamily="34" charset="0"/>
              </a:rPr>
              <a:t>AI-powered virtual assistants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7">
            <a:extLst>
              <a:ext uri="{FF2B5EF4-FFF2-40B4-BE49-F238E27FC236}">
                <a16:creationId xmlns:a16="http://schemas.microsoft.com/office/drawing/2014/main" id="{0599F81D-FA53-E031-6C55-A4FEEF5D7FAE}"/>
              </a:ext>
            </a:extLst>
          </p:cNvPr>
          <p:cNvSpPr txBox="1">
            <a:spLocks/>
          </p:cNvSpPr>
          <p:nvPr/>
        </p:nvSpPr>
        <p:spPr>
          <a:xfrm>
            <a:off x="139700" y="3321077"/>
            <a:ext cx="11544300" cy="36512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rtl="0">
              <a:lnSpc>
                <a:spcPct val="107000"/>
              </a:lnSpc>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Cleo</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374151"/>
                </a:solidFill>
                <a:latin typeface="Calibri" panose="020F0502020204030204" pitchFamily="34" charset="0"/>
                <a:ea typeface="Calibri" panose="020F0502020204030204" pitchFamily="34" charset="0"/>
                <a:cs typeface="Calibri" panose="020F0502020204030204" pitchFamily="34" charset="0"/>
              </a:rPr>
              <a:t>offer personalized budgeting, saving, and spending tips based on individual financial goals and habits</a:t>
            </a:r>
          </a:p>
        </p:txBody>
      </p:sp>
      <p:sp>
        <p:nvSpPr>
          <p:cNvPr id="4" name="TextBox 3">
            <a:extLst>
              <a:ext uri="{FF2B5EF4-FFF2-40B4-BE49-F238E27FC236}">
                <a16:creationId xmlns:a16="http://schemas.microsoft.com/office/drawing/2014/main" id="{E5352167-7CCA-AE90-C04B-F831D7965F0C}"/>
              </a:ext>
            </a:extLst>
          </p:cNvPr>
          <p:cNvSpPr txBox="1"/>
          <p:nvPr/>
        </p:nvSpPr>
        <p:spPr>
          <a:xfrm>
            <a:off x="403548" y="3773525"/>
            <a:ext cx="11483652" cy="736355"/>
          </a:xfrm>
          <a:prstGeom prst="rect">
            <a:avLst/>
          </a:prstGeom>
          <a:noFill/>
        </p:spPr>
        <p:txBody>
          <a:bodyPr wrap="square">
            <a:spAutoFit/>
          </a:bodyPr>
          <a:lstStyle/>
          <a:p>
            <a:pPr algn="l">
              <a:lnSpc>
                <a:spcPct val="107000"/>
              </a:lnSpc>
              <a:spcAft>
                <a:spcPts val="800"/>
              </a:spcAft>
              <a:buSzPts val="1000"/>
              <a:tabLst>
                <a:tab pos="457200" algn="l"/>
              </a:tabLst>
            </a:pPr>
            <a:r>
              <a:rPr lang="en-GB" sz="2000" b="1"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Kensho Technologies</a:t>
            </a:r>
            <a:r>
              <a:rPr lang="en-GB"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374151"/>
                </a:solidFill>
                <a:latin typeface="Calibri" panose="020F0502020204030204" pitchFamily="34" charset="0"/>
                <a:ea typeface="Calibri" panose="020F0502020204030204" pitchFamily="34" charset="0"/>
                <a:cs typeface="Calibri" panose="020F0502020204030204" pitchFamily="34" charset="0"/>
              </a:rPr>
              <a:t>uses AI to </a:t>
            </a:r>
            <a:r>
              <a:rPr lang="en-US" sz="2000" dirty="0">
                <a:solidFill>
                  <a:srgbClr val="374151"/>
                </a:solidFill>
                <a:latin typeface="Calibri" panose="020F0502020204030204" pitchFamily="34" charset="0"/>
                <a:ea typeface="Calibri" panose="020F0502020204030204" pitchFamily="34" charset="0"/>
                <a:cs typeface="Calibri" panose="020F0502020204030204" pitchFamily="34" charset="0"/>
              </a:rPr>
              <a:t>analyze</a:t>
            </a:r>
            <a:r>
              <a:rPr lang="en-GB" sz="2000" dirty="0">
                <a:solidFill>
                  <a:srgbClr val="374151"/>
                </a:solidFill>
                <a:latin typeface="Calibri" panose="020F0502020204030204" pitchFamily="34" charset="0"/>
                <a:ea typeface="Calibri" panose="020F0502020204030204" pitchFamily="34" charset="0"/>
                <a:cs typeface="Calibri" panose="020F0502020204030204" pitchFamily="34" charset="0"/>
              </a:rPr>
              <a:t> data from various sources such as news articles, social media, and market conditions to generate insights and recommendations for its clients.</a:t>
            </a:r>
          </a:p>
        </p:txBody>
      </p:sp>
      <p:sp>
        <p:nvSpPr>
          <p:cNvPr id="21" name="Text Placeholder 31">
            <a:extLst>
              <a:ext uri="{FF2B5EF4-FFF2-40B4-BE49-F238E27FC236}">
                <a16:creationId xmlns:a16="http://schemas.microsoft.com/office/drawing/2014/main" id="{FC26474F-EB08-A93B-051D-BC496767CE3E}"/>
              </a:ext>
            </a:extLst>
          </p:cNvPr>
          <p:cNvSpPr txBox="1">
            <a:spLocks/>
          </p:cNvSpPr>
          <p:nvPr/>
        </p:nvSpPr>
        <p:spPr>
          <a:xfrm>
            <a:off x="398176" y="4514833"/>
            <a:ext cx="10770845" cy="6223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Wells Fargo </a:t>
            </a:r>
            <a:r>
              <a:rPr lang="en-GB" dirty="0">
                <a:solidFill>
                  <a:srgbClr val="374151"/>
                </a:solidFill>
                <a:latin typeface="Calibri" panose="020F0502020204030204" pitchFamily="34" charset="0"/>
                <a:ea typeface="Calibri" panose="020F0502020204030204" pitchFamily="34" charset="0"/>
                <a:cs typeface="Calibri" panose="020F0502020204030204" pitchFamily="34" charset="0"/>
              </a:rPr>
              <a:t>uses AI to send personalized alerts and guidance to its customers based on their spending patterns, financial goals, and life events23.</a:t>
            </a:r>
          </a:p>
        </p:txBody>
      </p:sp>
      <p:sp>
        <p:nvSpPr>
          <p:cNvPr id="25" name="Text Placeholder 31">
            <a:extLst>
              <a:ext uri="{FF2B5EF4-FFF2-40B4-BE49-F238E27FC236}">
                <a16:creationId xmlns:a16="http://schemas.microsoft.com/office/drawing/2014/main" id="{64AD2E4C-7A28-C265-3747-0B4DD9BDD426}"/>
              </a:ext>
            </a:extLst>
          </p:cNvPr>
          <p:cNvSpPr txBox="1">
            <a:spLocks/>
          </p:cNvSpPr>
          <p:nvPr/>
        </p:nvSpPr>
        <p:spPr>
          <a:xfrm>
            <a:off x="412751" y="5131436"/>
            <a:ext cx="11036301" cy="770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buSzPts val="1000"/>
              <a:tabLst>
                <a:tab pos="457200" algn="l"/>
              </a:tabLst>
            </a:pPr>
            <a:r>
              <a:rPr lang="en-GB" b="1" kern="0" dirty="0">
                <a:solidFill>
                  <a:srgbClr val="1F1F1F"/>
                </a:solidFill>
                <a:latin typeface="Calibri" panose="020F0502020204030204" pitchFamily="34" charset="0"/>
                <a:ea typeface="Calibri" panose="020F0502020204030204" pitchFamily="34" charset="0"/>
                <a:cs typeface="Calibri" panose="020F0502020204030204" pitchFamily="34" charset="0"/>
              </a:rPr>
              <a:t>Bank of America</a:t>
            </a:r>
            <a:r>
              <a:rPr lang="en-GB" kern="0"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en-GB" dirty="0">
                <a:solidFill>
                  <a:srgbClr val="374151"/>
                </a:solidFill>
                <a:latin typeface="Calibri" panose="020F0502020204030204" pitchFamily="34" charset="0"/>
                <a:ea typeface="Calibri" panose="020F0502020204030204" pitchFamily="34" charset="0"/>
                <a:cs typeface="Calibri" panose="020F0502020204030204" pitchFamily="34" charset="0"/>
              </a:rPr>
              <a:t>uses AI to analyze customer spending patterns in order to provide personalized financial advice.</a:t>
            </a:r>
          </a:p>
        </p:txBody>
      </p:sp>
    </p:spTree>
    <p:extLst>
      <p:ext uri="{BB962C8B-B14F-4D97-AF65-F5344CB8AC3E}">
        <p14:creationId xmlns:p14="http://schemas.microsoft.com/office/powerpoint/2010/main" val="297968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885156" y="1255795"/>
            <a:ext cx="8421688" cy="770971"/>
          </a:xfrm>
        </p:spPr>
        <p:txBody>
          <a:bodyPr/>
          <a:lstStyle/>
          <a:p>
            <a:r>
              <a:rPr lang="en-US" sz="2800" dirty="0">
                <a:solidFill>
                  <a:srgbClr val="111111"/>
                </a:solidFill>
                <a:effectLst/>
                <a:ea typeface="Calibri" panose="020F0502020204030204" pitchFamily="34" charset="0"/>
                <a:cs typeface="Arial" panose="020B0604020202020204" pitchFamily="34" charset="0"/>
              </a:rPr>
              <a:t>Conversational banking</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533401" y="1846948"/>
            <a:ext cx="11480800" cy="1323439"/>
          </a:xfrm>
          <a:prstGeom prst="rect">
            <a:avLst/>
          </a:prstGeom>
          <a:noFill/>
        </p:spPr>
        <p:txBody>
          <a:bodyPr wrap="square" rtlCol="0">
            <a:spAutoFit/>
          </a:bodyPr>
          <a:lstStyle/>
          <a:p>
            <a:r>
              <a:rPr lang="en-US" sz="20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Many banks use chatbots to provide conversational banking to their customers, such as answering queries, providing account information, and offering financial advice.</a:t>
            </a:r>
            <a:r>
              <a:rPr lang="en-GB" sz="20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Many banks use chatbots to provide conversational banking to their customers, such as answering queries, providing account information, and offering financial advice.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32" name="Text Placeholder 31">
            <a:extLst>
              <a:ext uri="{FF2B5EF4-FFF2-40B4-BE49-F238E27FC236}">
                <a16:creationId xmlns:a16="http://schemas.microsoft.com/office/drawing/2014/main" id="{152BF512-CBFC-A355-B49E-D393451EDDEC}"/>
              </a:ext>
            </a:extLst>
          </p:cNvPr>
          <p:cNvSpPr>
            <a:spLocks noGrp="1"/>
          </p:cNvSpPr>
          <p:nvPr>
            <p:ph type="body" sz="quarter" idx="18"/>
          </p:nvPr>
        </p:nvSpPr>
        <p:spPr>
          <a:xfrm>
            <a:off x="402166" y="3510305"/>
            <a:ext cx="11480800" cy="1652245"/>
          </a:xfrm>
        </p:spPr>
        <p:txBody>
          <a:bodyPr>
            <a:normAutofit lnSpcReduction="10000"/>
          </a:bodyPr>
          <a:lstStyle/>
          <a:p>
            <a:pPr marL="342900" indent="-342900" algn="l">
              <a:buFont typeface="Arial" panose="020B0604020202020204" pitchFamily="34" charset="0"/>
              <a:buChar char="•"/>
            </a:pPr>
            <a:r>
              <a:rPr lang="en-GB" b="1" dirty="0">
                <a:solidFill>
                  <a:srgbClr val="111111"/>
                </a:solidFill>
                <a:latin typeface="Calibri" panose="020F0502020204030204" pitchFamily="34" charset="0"/>
                <a:ea typeface="Calibri" panose="020F0502020204030204" pitchFamily="34" charset="0"/>
                <a:cs typeface="Calibri" panose="020F0502020204030204" pitchFamily="34" charset="0"/>
              </a:rPr>
              <a:t>Bank of America’s Erica</a:t>
            </a:r>
            <a:r>
              <a:rPr lang="en-GB" dirty="0">
                <a:solidFill>
                  <a:srgbClr val="111111"/>
                </a:solidFill>
                <a:latin typeface="Calibri" panose="020F0502020204030204" pitchFamily="34" charset="0"/>
                <a:ea typeface="Calibri" panose="020F0502020204030204" pitchFamily="34" charset="0"/>
                <a:cs typeface="Calibri" panose="020F0502020204030204" pitchFamily="34" charset="0"/>
              </a:rPr>
              <a:t> chatbot has more than 10 million users and can handle a variety of tasks such as bill payments, credit score updates, and budgeting tips. </a:t>
            </a:r>
          </a:p>
          <a:p>
            <a:pPr algn="l"/>
            <a:endParaRPr lang="en-GB"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b="1" dirty="0">
                <a:solidFill>
                  <a:srgbClr val="111111"/>
                </a:solidFill>
                <a:latin typeface="Calibri" panose="020F0502020204030204" pitchFamily="34" charset="0"/>
                <a:ea typeface="Calibri" panose="020F0502020204030204" pitchFamily="34" charset="0"/>
                <a:cs typeface="Calibri" panose="020F0502020204030204" pitchFamily="34" charset="0"/>
              </a:rPr>
              <a:t>Ally Financial’s</a:t>
            </a:r>
            <a:r>
              <a:rPr lang="en-GB" dirty="0">
                <a:solidFill>
                  <a:srgbClr val="111111"/>
                </a:solidFill>
                <a:latin typeface="Calibri" panose="020F0502020204030204" pitchFamily="34" charset="0"/>
                <a:ea typeface="Calibri" panose="020F0502020204030204" pitchFamily="34" charset="0"/>
                <a:cs typeface="Calibri" panose="020F0502020204030204" pitchFamily="34" charset="0"/>
              </a:rPr>
              <a:t> chatbot can handle a variety of tasks such as bill payments, credit score updates, and budgeting tips12.</a:t>
            </a:r>
          </a:p>
          <a:p>
            <a:endParaRPr lang="en-GB"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endParaRPr lang="en-GB"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endParaRPr lang="en-GB"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49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885156" y="17545"/>
            <a:ext cx="8421688" cy="770971"/>
          </a:xfrm>
        </p:spPr>
        <p:txBody>
          <a:bodyPr/>
          <a:lstStyle/>
          <a:p>
            <a:r>
              <a:rPr lang="en-US" b="0" i="0" dirty="0">
                <a:solidFill>
                  <a:srgbClr val="374151"/>
                </a:solidFill>
                <a:effectLst/>
              </a:rPr>
              <a:t>Advanced Risk Management</a:t>
            </a:r>
            <a:endParaRPr lang="en-US" dirty="0"/>
          </a:p>
        </p:txBody>
      </p:sp>
      <p:sp>
        <p:nvSpPr>
          <p:cNvPr id="8" name="Text Placeholder 7">
            <a:extLst>
              <a:ext uri="{FF2B5EF4-FFF2-40B4-BE49-F238E27FC236}">
                <a16:creationId xmlns:a16="http://schemas.microsoft.com/office/drawing/2014/main" id="{42AC0F16-0FCF-ED47-33F7-4E0BA5B0AB36}"/>
              </a:ext>
            </a:extLst>
          </p:cNvPr>
          <p:cNvSpPr>
            <a:spLocks noGrp="1"/>
          </p:cNvSpPr>
          <p:nvPr>
            <p:ph type="body" sz="quarter" idx="13"/>
          </p:nvPr>
        </p:nvSpPr>
        <p:spPr>
          <a:xfrm>
            <a:off x="4007224" y="1687312"/>
            <a:ext cx="4311926" cy="365125"/>
          </a:xfrm>
        </p:spPr>
        <p:txBody>
          <a:bodyPr>
            <a:normAutofit lnSpcReduction="10000"/>
          </a:bodyPr>
          <a:lstStyle/>
          <a:p>
            <a:r>
              <a:rPr lang="en-US" b="0" i="0" dirty="0">
                <a:solidFill>
                  <a:srgbClr val="374151"/>
                </a:solidFill>
                <a:effectLst/>
                <a:latin typeface="Söhne"/>
              </a:rPr>
              <a:t>Fraud Detection and Prevention</a:t>
            </a:r>
            <a:endParaRPr lang="en-US" dirty="0"/>
          </a:p>
        </p:txBody>
      </p:sp>
      <p:sp>
        <p:nvSpPr>
          <p:cNvPr id="10" name="Text Placeholder 9">
            <a:extLst>
              <a:ext uri="{FF2B5EF4-FFF2-40B4-BE49-F238E27FC236}">
                <a16:creationId xmlns:a16="http://schemas.microsoft.com/office/drawing/2014/main" id="{9D9A9A6C-2FA6-7254-77CB-F5B3D32659D2}"/>
              </a:ext>
            </a:extLst>
          </p:cNvPr>
          <p:cNvSpPr>
            <a:spLocks noGrp="1"/>
          </p:cNvSpPr>
          <p:nvPr>
            <p:ph type="body" sz="quarter" idx="16"/>
          </p:nvPr>
        </p:nvSpPr>
        <p:spPr>
          <a:xfrm>
            <a:off x="4006988" y="2745077"/>
            <a:ext cx="4031945" cy="365125"/>
          </a:xfrm>
        </p:spPr>
        <p:txBody>
          <a:bodyPr>
            <a:normAutofit lnSpcReduction="10000"/>
          </a:bodyPr>
          <a:lstStyle/>
          <a:p>
            <a:r>
              <a:rPr lang="en-US" b="0" i="0" dirty="0">
                <a:solidFill>
                  <a:srgbClr val="374151"/>
                </a:solidFill>
                <a:effectLst/>
                <a:latin typeface="Söhne"/>
              </a:rPr>
              <a:t>Credit Risk Assessment</a:t>
            </a:r>
            <a:endParaRPr lang="en-US" dirty="0"/>
          </a:p>
        </p:txBody>
      </p:sp>
      <p:sp>
        <p:nvSpPr>
          <p:cNvPr id="12" name="Text Placeholder 11">
            <a:extLst>
              <a:ext uri="{FF2B5EF4-FFF2-40B4-BE49-F238E27FC236}">
                <a16:creationId xmlns:a16="http://schemas.microsoft.com/office/drawing/2014/main" id="{44D984FE-AD36-D871-116C-A894E8E8C094}"/>
              </a:ext>
            </a:extLst>
          </p:cNvPr>
          <p:cNvSpPr>
            <a:spLocks noGrp="1"/>
          </p:cNvSpPr>
          <p:nvPr>
            <p:ph type="body" sz="quarter" idx="18"/>
          </p:nvPr>
        </p:nvSpPr>
        <p:spPr>
          <a:xfrm>
            <a:off x="3415845" y="2040545"/>
            <a:ext cx="5406887" cy="365125"/>
          </a:xfrm>
        </p:spPr>
        <p:txBody>
          <a:bodyPr>
            <a:normAutofit lnSpcReduction="10000"/>
          </a:bodyPr>
          <a:lstStyle/>
          <a:p>
            <a:r>
              <a:rPr lang="en-US" b="0" i="0" dirty="0">
                <a:solidFill>
                  <a:srgbClr val="374151"/>
                </a:solidFill>
                <a:effectLst/>
                <a:latin typeface="Söhne"/>
              </a:rPr>
              <a:t>Anti-Money Laundering (AML) Compliance</a:t>
            </a:r>
            <a:endParaRPr lang="en-US" dirty="0"/>
          </a:p>
        </p:txBody>
      </p:sp>
      <p:sp>
        <p:nvSpPr>
          <p:cNvPr id="14" name="Text Placeholder 13">
            <a:extLst>
              <a:ext uri="{FF2B5EF4-FFF2-40B4-BE49-F238E27FC236}">
                <a16:creationId xmlns:a16="http://schemas.microsoft.com/office/drawing/2014/main" id="{442CA033-14C0-518F-2400-8B688703C375}"/>
              </a:ext>
            </a:extLst>
          </p:cNvPr>
          <p:cNvSpPr>
            <a:spLocks noGrp="1"/>
          </p:cNvSpPr>
          <p:nvPr>
            <p:ph type="body" sz="quarter" idx="23"/>
          </p:nvPr>
        </p:nvSpPr>
        <p:spPr>
          <a:xfrm>
            <a:off x="4103315" y="3084484"/>
            <a:ext cx="4031945" cy="365125"/>
          </a:xfrm>
        </p:spPr>
        <p:txBody>
          <a:bodyPr>
            <a:normAutofit lnSpcReduction="10000"/>
          </a:bodyPr>
          <a:lstStyle/>
          <a:p>
            <a:r>
              <a:rPr lang="en-US" b="0" i="0" dirty="0">
                <a:solidFill>
                  <a:srgbClr val="374151"/>
                </a:solidFill>
                <a:effectLst/>
                <a:latin typeface="Söhne"/>
              </a:rPr>
              <a:t>Cybersecurity Threat Detection</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685800" y="702370"/>
            <a:ext cx="10706100" cy="707886"/>
          </a:xfrm>
          <a:prstGeom prst="rect">
            <a:avLst/>
          </a:prstGeom>
          <a:noFill/>
        </p:spPr>
        <p:txBody>
          <a:bodyPr wrap="square" rtlCol="0">
            <a:spAutoFit/>
          </a:bodyPr>
          <a:lstStyle/>
          <a:p>
            <a:r>
              <a:rPr lang="en-US" sz="20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AI algorithms can analyze massive datasets, identify patterns, detect anomalies, and predict potential risks. This helps in mitigating risks, preventing fraud, and making informed decisions.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11">
            <a:extLst>
              <a:ext uri="{FF2B5EF4-FFF2-40B4-BE49-F238E27FC236}">
                <a16:creationId xmlns:a16="http://schemas.microsoft.com/office/drawing/2014/main" id="{691FB45D-1E62-7D25-661F-E62FF0D5E8DA}"/>
              </a:ext>
            </a:extLst>
          </p:cNvPr>
          <p:cNvSpPr txBox="1">
            <a:spLocks/>
          </p:cNvSpPr>
          <p:nvPr/>
        </p:nvSpPr>
        <p:spPr>
          <a:xfrm>
            <a:off x="4006988" y="2405670"/>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Söhne"/>
              </a:rPr>
              <a:t>Market Risk Analysis</a:t>
            </a:r>
            <a:endParaRPr lang="en-US" dirty="0"/>
          </a:p>
        </p:txBody>
      </p:sp>
      <p:sp>
        <p:nvSpPr>
          <p:cNvPr id="20" name="Text Placeholder 13">
            <a:extLst>
              <a:ext uri="{FF2B5EF4-FFF2-40B4-BE49-F238E27FC236}">
                <a16:creationId xmlns:a16="http://schemas.microsoft.com/office/drawing/2014/main" id="{0260B256-5901-4514-7991-BDE33967CD02}"/>
              </a:ext>
            </a:extLst>
          </p:cNvPr>
          <p:cNvSpPr txBox="1">
            <a:spLocks/>
          </p:cNvSpPr>
          <p:nvPr/>
        </p:nvSpPr>
        <p:spPr>
          <a:xfrm>
            <a:off x="4103314" y="3449609"/>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Söhne"/>
              </a:rPr>
              <a:t>Compliance Monitoring</a:t>
            </a:r>
            <a:endParaRPr lang="en-US" dirty="0"/>
          </a:p>
        </p:txBody>
      </p:sp>
      <p:sp>
        <p:nvSpPr>
          <p:cNvPr id="28" name="TextBox 27">
            <a:extLst>
              <a:ext uri="{FF2B5EF4-FFF2-40B4-BE49-F238E27FC236}">
                <a16:creationId xmlns:a16="http://schemas.microsoft.com/office/drawing/2014/main" id="{452B50FA-23C4-D9C0-7160-BEAD6D911AA8}"/>
              </a:ext>
            </a:extLst>
          </p:cNvPr>
          <p:cNvSpPr txBox="1"/>
          <p:nvPr/>
        </p:nvSpPr>
        <p:spPr>
          <a:xfrm>
            <a:off x="730250" y="4000371"/>
            <a:ext cx="10814050" cy="1065676"/>
          </a:xfrm>
          <a:prstGeom prst="rect">
            <a:avLst/>
          </a:prstGeom>
          <a:noFill/>
        </p:spPr>
        <p:txBody>
          <a:bodyPr wrap="square" rtlCol="0">
            <a:spAutoFit/>
          </a:bodyPr>
          <a:lstStyle/>
          <a:p>
            <a:pPr lvl="0">
              <a:lnSpc>
                <a:spcPct val="107000"/>
              </a:lnSpc>
              <a:spcAft>
                <a:spcPts val="800"/>
              </a:spcAft>
              <a:buSzPts val="1000"/>
              <a:tabLst>
                <a:tab pos="457200" algn="l"/>
              </a:tabLst>
            </a:pPr>
            <a:r>
              <a:rPr lang="en-GB"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AI is being used to assess risk in a variety of financial applications, such as </a:t>
            </a:r>
            <a:r>
              <a:rPr lang="en-GB" sz="2000" b="1"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credit scoring, portfolio management, and insurance underwriting</a:t>
            </a:r>
            <a:r>
              <a:rPr lang="en-GB"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This can help financial institutions to make more informed decisions about lending, investing, and pricing insurance. </a:t>
            </a:r>
            <a:endParaRPr lang="en-US"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31">
            <a:extLst>
              <a:ext uri="{FF2B5EF4-FFF2-40B4-BE49-F238E27FC236}">
                <a16:creationId xmlns:a16="http://schemas.microsoft.com/office/drawing/2014/main" id="{678C3140-8531-0B26-A659-10B719CE620D}"/>
              </a:ext>
            </a:extLst>
          </p:cNvPr>
          <p:cNvSpPr txBox="1">
            <a:spLocks/>
          </p:cNvSpPr>
          <p:nvPr/>
        </p:nvSpPr>
        <p:spPr>
          <a:xfrm>
            <a:off x="730250" y="5039146"/>
            <a:ext cx="11049375" cy="830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buSzPts val="1000"/>
              <a:tabLst>
                <a:tab pos="457200" algn="l"/>
              </a:tabLst>
            </a:pPr>
            <a:r>
              <a:rPr lang="en-GB"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BlackRock</a:t>
            </a:r>
            <a:r>
              <a:rPr lang="en-GB" kern="100" dirty="0">
                <a:solidFill>
                  <a:srgbClr val="111111"/>
                </a:solidFill>
                <a:latin typeface="Calibri" panose="020F0502020204030204" pitchFamily="34" charset="0"/>
                <a:ea typeface="Calibri" panose="020F0502020204030204" pitchFamily="34" charset="0"/>
                <a:cs typeface="Calibri" panose="020F0502020204030204" pitchFamily="34" charset="0"/>
              </a:rPr>
              <a:t> uses AI to assess the risk of thousands of different assets in order to manage its investment portfolios.</a:t>
            </a:r>
          </a:p>
        </p:txBody>
      </p:sp>
    </p:spTree>
    <p:extLst>
      <p:ext uri="{BB962C8B-B14F-4D97-AF65-F5344CB8AC3E}">
        <p14:creationId xmlns:p14="http://schemas.microsoft.com/office/powerpoint/2010/main" val="427587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885156" y="17545"/>
            <a:ext cx="8421688" cy="770971"/>
          </a:xfrm>
        </p:spPr>
        <p:txBody>
          <a:bodyPr/>
          <a:lstStyle/>
          <a:p>
            <a:r>
              <a:rPr lang="en-GB" sz="2800" kern="100" dirty="0">
                <a:solidFill>
                  <a:srgbClr val="111111"/>
                </a:solidFill>
                <a:effectLst/>
                <a:ea typeface="Calibri" panose="020F0502020204030204" pitchFamily="34" charset="0"/>
                <a:cs typeface="Calibri" panose="020F0502020204030204" pitchFamily="34" charset="0"/>
              </a:rPr>
              <a:t>Fraud detection</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533401" y="608698"/>
            <a:ext cx="11480800" cy="736355"/>
          </a:xfrm>
          <a:prstGeom prst="rect">
            <a:avLst/>
          </a:prstGeom>
          <a:noFill/>
        </p:spPr>
        <p:txBody>
          <a:bodyPr wrap="square" rtlCol="0">
            <a:spAutoFit/>
          </a:bodyPr>
          <a:lstStyle/>
          <a:p>
            <a:pPr lvl="0">
              <a:lnSpc>
                <a:spcPct val="107000"/>
              </a:lnSpc>
              <a:spcAft>
                <a:spcPts val="750"/>
              </a:spcAft>
              <a:buSzPts val="1000"/>
              <a:tabLst>
                <a:tab pos="457200" algn="l"/>
              </a:tabLst>
            </a:pP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AI is being used to detect fraudulent transactions in real time. This can help financial institutions to protect their customers from fraud and to reduce their own losses</a:t>
            </a:r>
            <a:endParaRPr lang="en-US" sz="2000"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Text Placeholder 31">
            <a:extLst>
              <a:ext uri="{FF2B5EF4-FFF2-40B4-BE49-F238E27FC236}">
                <a16:creationId xmlns:a16="http://schemas.microsoft.com/office/drawing/2014/main" id="{152BF512-CBFC-A355-B49E-D393451EDDEC}"/>
              </a:ext>
            </a:extLst>
          </p:cNvPr>
          <p:cNvSpPr>
            <a:spLocks noGrp="1"/>
          </p:cNvSpPr>
          <p:nvPr>
            <p:ph type="body" sz="quarter" idx="18"/>
          </p:nvPr>
        </p:nvSpPr>
        <p:spPr>
          <a:xfrm>
            <a:off x="533401" y="1374962"/>
            <a:ext cx="11036301" cy="787488"/>
          </a:xfrm>
        </p:spPr>
        <p:txBody>
          <a:bodyPr>
            <a:normAutofit/>
          </a:bodyPr>
          <a:lstStyle/>
          <a:p>
            <a:pPr algn="l">
              <a:lnSpc>
                <a:spcPct val="107000"/>
              </a:lnSpc>
              <a:spcAft>
                <a:spcPts val="800"/>
              </a:spcAft>
              <a:buSzPts val="1000"/>
              <a:tabLst>
                <a:tab pos="457200" algn="l"/>
              </a:tabLst>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Mastercard </a:t>
            </a: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uses AI to analyze billions of transactions every day to identify patterns that could indicate fraud.</a:t>
            </a:r>
            <a:endParaRPr lang="en-US" kern="1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2B72723-C941-7EAC-AB60-A56ECB551EA1}"/>
              </a:ext>
            </a:extLst>
          </p:cNvPr>
          <p:cNvSpPr txBox="1">
            <a:spLocks/>
          </p:cNvSpPr>
          <p:nvPr/>
        </p:nvSpPr>
        <p:spPr>
          <a:xfrm>
            <a:off x="1973162" y="2269192"/>
            <a:ext cx="8421688" cy="7709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GB" kern="100" dirty="0">
                <a:solidFill>
                  <a:srgbClr val="111111"/>
                </a:solidFill>
                <a:ea typeface="Calibri" panose="020F0502020204030204" pitchFamily="34" charset="0"/>
                <a:cs typeface="Calibri" panose="020F0502020204030204" pitchFamily="34" charset="0"/>
              </a:rPr>
              <a:t>Cybersecurity</a:t>
            </a:r>
            <a:endParaRPr lang="en-GB" dirty="0"/>
          </a:p>
        </p:txBody>
      </p:sp>
      <p:sp>
        <p:nvSpPr>
          <p:cNvPr id="3" name="TextBox 2">
            <a:extLst>
              <a:ext uri="{FF2B5EF4-FFF2-40B4-BE49-F238E27FC236}">
                <a16:creationId xmlns:a16="http://schemas.microsoft.com/office/drawing/2014/main" id="{13B593DF-3FE0-0D62-5E36-AD4A466596F1}"/>
              </a:ext>
            </a:extLst>
          </p:cNvPr>
          <p:cNvSpPr txBox="1"/>
          <p:nvPr/>
        </p:nvSpPr>
        <p:spPr>
          <a:xfrm>
            <a:off x="621407" y="2860345"/>
            <a:ext cx="11480800" cy="736355"/>
          </a:xfrm>
          <a:prstGeom prst="rect">
            <a:avLst/>
          </a:prstGeom>
          <a:noFill/>
        </p:spPr>
        <p:txBody>
          <a:bodyPr wrap="square" rtlCol="0">
            <a:spAutoFit/>
          </a:bodyPr>
          <a:lstStyle/>
          <a:p>
            <a:pPr lvl="0">
              <a:lnSpc>
                <a:spcPct val="107000"/>
              </a:lnSpc>
              <a:spcAft>
                <a:spcPts val="800"/>
              </a:spcAft>
              <a:buSzPts val="1000"/>
              <a:tabLst>
                <a:tab pos="457200" algn="l"/>
              </a:tabLst>
            </a:pPr>
            <a:r>
              <a:rPr lang="en-US"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Some</a:t>
            </a:r>
            <a:r>
              <a:rPr lang="en-GB"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banks use AI to detect and prevent cyber threats and attacks by using anomaly detection, biometric authentication, and behavioral analysis</a:t>
            </a:r>
            <a:endParaRPr lang="en-US"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1">
            <a:extLst>
              <a:ext uri="{FF2B5EF4-FFF2-40B4-BE49-F238E27FC236}">
                <a16:creationId xmlns:a16="http://schemas.microsoft.com/office/drawing/2014/main" id="{0C25775B-2C6F-F2E9-913E-B472BE494655}"/>
              </a:ext>
            </a:extLst>
          </p:cNvPr>
          <p:cNvSpPr txBox="1">
            <a:spLocks/>
          </p:cNvSpPr>
          <p:nvPr/>
        </p:nvSpPr>
        <p:spPr>
          <a:xfrm>
            <a:off x="608446" y="3677742"/>
            <a:ext cx="11036300" cy="16946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buSzPts val="1000"/>
              <a:tabLst>
                <a:tab pos="457200" algn="l"/>
              </a:tabLst>
            </a:pPr>
            <a:r>
              <a:rPr lang="en-GB"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Citibank </a:t>
            </a:r>
            <a:r>
              <a:rPr lang="en-GB" kern="100" dirty="0">
                <a:solidFill>
                  <a:srgbClr val="111111"/>
                </a:solidFill>
                <a:latin typeface="Calibri" panose="020F0502020204030204" pitchFamily="34" charset="0"/>
                <a:ea typeface="Calibri" panose="020F0502020204030204" pitchFamily="34" charset="0"/>
                <a:cs typeface="Calibri" panose="020F0502020204030204" pitchFamily="34" charset="0"/>
              </a:rPr>
              <a:t>uses AI to detect anomalies and suspicious activities in its transactions and networks to prevent fraud and cyberattacks.</a:t>
            </a:r>
            <a:endParaRPr lang="en-GB" b="1" kern="1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buSzPts val="1000"/>
              <a:tabLst>
                <a:tab pos="457200" algn="l"/>
              </a:tabLst>
            </a:pPr>
            <a:r>
              <a:rPr lang="en-GB"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Vectra AI</a:t>
            </a:r>
            <a:r>
              <a:rPr lang="en-GB" kern="100" dirty="0">
                <a:solidFill>
                  <a:srgbClr val="111111"/>
                </a:solidFill>
                <a:latin typeface="Calibri" panose="020F0502020204030204" pitchFamily="34" charset="0"/>
                <a:ea typeface="Calibri" panose="020F0502020204030204" pitchFamily="34" charset="0"/>
                <a:cs typeface="Calibri" panose="020F0502020204030204" pitchFamily="34" charset="0"/>
              </a:rPr>
              <a:t> uses AI to monitor network traffic and identify suspicious activities and patterns</a:t>
            </a:r>
          </a:p>
        </p:txBody>
      </p:sp>
    </p:spTree>
    <p:extLst>
      <p:ext uri="{BB962C8B-B14F-4D97-AF65-F5344CB8AC3E}">
        <p14:creationId xmlns:p14="http://schemas.microsoft.com/office/powerpoint/2010/main" val="157501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797749" y="407518"/>
            <a:ext cx="8421688" cy="770971"/>
          </a:xfrm>
        </p:spPr>
        <p:txBody>
          <a:bodyPr/>
          <a:lstStyle/>
          <a:p>
            <a:r>
              <a:rPr lang="en-US" b="0" i="0" dirty="0">
                <a:solidFill>
                  <a:srgbClr val="374151"/>
                </a:solidFill>
                <a:effectLst/>
              </a:rPr>
              <a:t>Compliance and Regulatory Support</a:t>
            </a:r>
            <a:endParaRPr lang="en-US" dirty="0"/>
          </a:p>
        </p:txBody>
      </p:sp>
      <p:sp>
        <p:nvSpPr>
          <p:cNvPr id="8" name="Text Placeholder 7">
            <a:extLst>
              <a:ext uri="{FF2B5EF4-FFF2-40B4-BE49-F238E27FC236}">
                <a16:creationId xmlns:a16="http://schemas.microsoft.com/office/drawing/2014/main" id="{42AC0F16-0FCF-ED47-33F7-4E0BA5B0AB36}"/>
              </a:ext>
            </a:extLst>
          </p:cNvPr>
          <p:cNvSpPr>
            <a:spLocks noGrp="1"/>
          </p:cNvSpPr>
          <p:nvPr>
            <p:ph type="body" sz="quarter" idx="13"/>
          </p:nvPr>
        </p:nvSpPr>
        <p:spPr>
          <a:xfrm>
            <a:off x="3711394" y="2319701"/>
            <a:ext cx="4311926" cy="365125"/>
          </a:xfrm>
        </p:spPr>
        <p:txBody>
          <a:bodyPr>
            <a:normAutofit lnSpcReduction="10000"/>
          </a:bodyPr>
          <a:lstStyle/>
          <a:p>
            <a:r>
              <a:rPr lang="en-US" b="0" i="0" dirty="0">
                <a:solidFill>
                  <a:srgbClr val="374151"/>
                </a:solidFill>
                <a:effectLst/>
                <a:latin typeface="Söhne"/>
              </a:rPr>
              <a:t>Automated Regulatory Reporting</a:t>
            </a:r>
            <a:endParaRPr lang="en-US" dirty="0"/>
          </a:p>
        </p:txBody>
      </p:sp>
      <p:sp>
        <p:nvSpPr>
          <p:cNvPr id="10" name="Text Placeholder 9">
            <a:extLst>
              <a:ext uri="{FF2B5EF4-FFF2-40B4-BE49-F238E27FC236}">
                <a16:creationId xmlns:a16="http://schemas.microsoft.com/office/drawing/2014/main" id="{9D9A9A6C-2FA6-7254-77CB-F5B3D32659D2}"/>
              </a:ext>
            </a:extLst>
          </p:cNvPr>
          <p:cNvSpPr>
            <a:spLocks noGrp="1"/>
          </p:cNvSpPr>
          <p:nvPr>
            <p:ph type="body" sz="quarter" idx="16"/>
          </p:nvPr>
        </p:nvSpPr>
        <p:spPr>
          <a:xfrm>
            <a:off x="3851383" y="3442125"/>
            <a:ext cx="4031945" cy="365125"/>
          </a:xfrm>
        </p:spPr>
        <p:txBody>
          <a:bodyPr>
            <a:normAutofit lnSpcReduction="10000"/>
          </a:bodyPr>
          <a:lstStyle/>
          <a:p>
            <a:r>
              <a:rPr lang="en-US" b="0" i="0" dirty="0">
                <a:solidFill>
                  <a:srgbClr val="374151"/>
                </a:solidFill>
                <a:effectLst/>
                <a:latin typeface="Söhne"/>
              </a:rPr>
              <a:t>Transaction Monitoring</a:t>
            </a:r>
            <a:endParaRPr lang="en-US" dirty="0"/>
          </a:p>
        </p:txBody>
      </p:sp>
      <p:sp>
        <p:nvSpPr>
          <p:cNvPr id="12" name="Text Placeholder 11">
            <a:extLst>
              <a:ext uri="{FF2B5EF4-FFF2-40B4-BE49-F238E27FC236}">
                <a16:creationId xmlns:a16="http://schemas.microsoft.com/office/drawing/2014/main" id="{44D984FE-AD36-D871-116C-A894E8E8C094}"/>
              </a:ext>
            </a:extLst>
          </p:cNvPr>
          <p:cNvSpPr>
            <a:spLocks noGrp="1"/>
          </p:cNvSpPr>
          <p:nvPr>
            <p:ph type="body" sz="quarter" idx="18"/>
          </p:nvPr>
        </p:nvSpPr>
        <p:spPr>
          <a:xfrm>
            <a:off x="3163913" y="2690129"/>
            <a:ext cx="5406887" cy="365125"/>
          </a:xfrm>
        </p:spPr>
        <p:txBody>
          <a:bodyPr>
            <a:normAutofit lnSpcReduction="10000"/>
          </a:bodyPr>
          <a:lstStyle/>
          <a:p>
            <a:r>
              <a:rPr lang="en-GB" b="0" i="0" dirty="0">
                <a:solidFill>
                  <a:srgbClr val="374151"/>
                </a:solidFill>
                <a:effectLst/>
                <a:latin typeface="Söhne"/>
              </a:rPr>
              <a:t>KYC and Customer Due Diligence</a:t>
            </a:r>
            <a:endParaRPr lang="en-US" dirty="0"/>
          </a:p>
        </p:txBody>
      </p:sp>
      <p:sp>
        <p:nvSpPr>
          <p:cNvPr id="14" name="Text Placeholder 13">
            <a:extLst>
              <a:ext uri="{FF2B5EF4-FFF2-40B4-BE49-F238E27FC236}">
                <a16:creationId xmlns:a16="http://schemas.microsoft.com/office/drawing/2014/main" id="{442CA033-14C0-518F-2400-8B688703C375}"/>
              </a:ext>
            </a:extLst>
          </p:cNvPr>
          <p:cNvSpPr>
            <a:spLocks noGrp="1"/>
          </p:cNvSpPr>
          <p:nvPr>
            <p:ph type="body" sz="quarter" idx="23"/>
          </p:nvPr>
        </p:nvSpPr>
        <p:spPr>
          <a:xfrm>
            <a:off x="3482794" y="3785504"/>
            <a:ext cx="4903304" cy="365125"/>
          </a:xfrm>
        </p:spPr>
        <p:txBody>
          <a:bodyPr>
            <a:normAutofit lnSpcReduction="10000"/>
          </a:bodyPr>
          <a:lstStyle/>
          <a:p>
            <a:r>
              <a:rPr lang="en-US" b="0" i="0" dirty="0">
                <a:solidFill>
                  <a:srgbClr val="374151"/>
                </a:solidFill>
                <a:effectLst/>
                <a:latin typeface="Söhne"/>
              </a:rPr>
              <a:t>Regulatory Change Monitoring</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1021980" y="1220089"/>
            <a:ext cx="10591800" cy="1015663"/>
          </a:xfrm>
          <a:prstGeom prst="rect">
            <a:avLst/>
          </a:prstGeom>
          <a:noFill/>
        </p:spPr>
        <p:txBody>
          <a:bodyPr wrap="square" rtlCol="0">
            <a:spAutoFit/>
          </a:bodyPr>
          <a:lstStyle/>
          <a:p>
            <a:r>
              <a:rPr lang="en-GB" sz="2000" dirty="0">
                <a:solidFill>
                  <a:srgbClr val="374151"/>
                </a:solidFill>
                <a:latin typeface="Söhne"/>
              </a:rPr>
              <a:t>Used to </a:t>
            </a:r>
            <a:r>
              <a:rPr lang="en-GB" sz="2000" b="0" i="0" dirty="0">
                <a:solidFill>
                  <a:srgbClr val="374151"/>
                </a:solidFill>
                <a:effectLst/>
                <a:latin typeface="Söhne"/>
              </a:rPr>
              <a:t>comply with complex regulatory frameworks and </a:t>
            </a:r>
            <a:r>
              <a:rPr lang="en-GB"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various standards such as </a:t>
            </a:r>
            <a:r>
              <a:rPr lang="en-GB" sz="2000" b="1"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AML, KYC, Basel III</a:t>
            </a:r>
            <a:r>
              <a:rPr lang="en-GB"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and General Data Protection Regulation (</a:t>
            </a:r>
            <a:r>
              <a:rPr lang="en-GB" sz="2000" b="1"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GDPR</a:t>
            </a:r>
            <a:r>
              <a:rPr lang="en-GB"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t>
            </a:r>
            <a:r>
              <a:rPr lang="en-GB" sz="2000" b="0" i="0" dirty="0">
                <a:solidFill>
                  <a:srgbClr val="374151"/>
                </a:solidFill>
                <a:effectLst/>
                <a:latin typeface="Söhne"/>
              </a:rPr>
              <a:t>. </a:t>
            </a:r>
            <a:r>
              <a:rPr lang="en-GB" sz="2000" dirty="0">
                <a:solidFill>
                  <a:srgbClr val="374151"/>
                </a:solidFill>
                <a:latin typeface="Söhne"/>
              </a:rPr>
              <a:t>R</a:t>
            </a:r>
            <a:r>
              <a:rPr lang="en-GB" sz="2000" b="0" i="0" dirty="0">
                <a:solidFill>
                  <a:srgbClr val="374151"/>
                </a:solidFill>
                <a:effectLst/>
                <a:latin typeface="Söhne"/>
              </a:rPr>
              <a:t>educing compliance costs and enhancing the overall regulatory posture of financial institutions. </a:t>
            </a:r>
            <a:r>
              <a:rPr lang="en-GB"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11">
            <a:extLst>
              <a:ext uri="{FF2B5EF4-FFF2-40B4-BE49-F238E27FC236}">
                <a16:creationId xmlns:a16="http://schemas.microsoft.com/office/drawing/2014/main" id="{691FB45D-1E62-7D25-661F-E62FF0D5E8DA}"/>
              </a:ext>
            </a:extLst>
          </p:cNvPr>
          <p:cNvSpPr txBox="1">
            <a:spLocks/>
          </p:cNvSpPr>
          <p:nvPr/>
        </p:nvSpPr>
        <p:spPr>
          <a:xfrm>
            <a:off x="3851383" y="3055254"/>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Söhne"/>
              </a:rPr>
              <a:t>Privacy and Data Protection</a:t>
            </a:r>
            <a:endParaRPr lang="en-US" dirty="0"/>
          </a:p>
        </p:txBody>
      </p:sp>
      <p:sp>
        <p:nvSpPr>
          <p:cNvPr id="20" name="Text Placeholder 13">
            <a:extLst>
              <a:ext uri="{FF2B5EF4-FFF2-40B4-BE49-F238E27FC236}">
                <a16:creationId xmlns:a16="http://schemas.microsoft.com/office/drawing/2014/main" id="{0260B256-5901-4514-7991-BDE33967CD02}"/>
              </a:ext>
            </a:extLst>
          </p:cNvPr>
          <p:cNvSpPr txBox="1">
            <a:spLocks/>
          </p:cNvSpPr>
          <p:nvPr/>
        </p:nvSpPr>
        <p:spPr>
          <a:xfrm>
            <a:off x="3918473" y="4150629"/>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Söhne"/>
              </a:rPr>
              <a:t>Audit and Monitoring</a:t>
            </a:r>
            <a:endParaRPr lang="en-US" dirty="0"/>
          </a:p>
        </p:txBody>
      </p:sp>
      <p:sp>
        <p:nvSpPr>
          <p:cNvPr id="24" name="Text Placeholder 31">
            <a:extLst>
              <a:ext uri="{FF2B5EF4-FFF2-40B4-BE49-F238E27FC236}">
                <a16:creationId xmlns:a16="http://schemas.microsoft.com/office/drawing/2014/main" id="{2085D9E7-D103-6908-6EFC-01B938DF89ED}"/>
              </a:ext>
            </a:extLst>
          </p:cNvPr>
          <p:cNvSpPr txBox="1">
            <a:spLocks/>
          </p:cNvSpPr>
          <p:nvPr/>
        </p:nvSpPr>
        <p:spPr>
          <a:xfrm>
            <a:off x="1098861" y="4793250"/>
            <a:ext cx="10674917" cy="8646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buSzPts val="1000"/>
              <a:tabLst>
                <a:tab pos="457200" algn="l"/>
              </a:tabLst>
            </a:pPr>
            <a:r>
              <a:rPr lang="en-GB" sz="1800"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Deutsche Bank</a:t>
            </a:r>
            <a:r>
              <a:rPr lang="en-GB" sz="1800" kern="100" dirty="0">
                <a:solidFill>
                  <a:srgbClr val="111111"/>
                </a:solidFill>
                <a:latin typeface="Calibri" panose="020F0502020204030204" pitchFamily="34" charset="0"/>
                <a:ea typeface="Calibri" panose="020F0502020204030204" pitchFamily="34" charset="0"/>
                <a:cs typeface="Calibri" panose="020F0502020204030204" pitchFamily="34" charset="0"/>
              </a:rPr>
              <a:t> uses AI to automate its AML processes by screening customers and transactions against watchlists and databases.</a:t>
            </a:r>
          </a:p>
        </p:txBody>
      </p:sp>
    </p:spTree>
    <p:extLst>
      <p:ext uri="{BB962C8B-B14F-4D97-AF65-F5344CB8AC3E}">
        <p14:creationId xmlns:p14="http://schemas.microsoft.com/office/powerpoint/2010/main" val="108296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885156" y="1262145"/>
            <a:ext cx="8421688" cy="770971"/>
          </a:xfrm>
        </p:spPr>
        <p:txBody>
          <a:bodyPr/>
          <a:lstStyle/>
          <a:p>
            <a:r>
              <a:rPr lang="en-US" sz="2800" dirty="0">
                <a:solidFill>
                  <a:srgbClr val="111111"/>
                </a:solidFill>
                <a:effectLst/>
                <a:ea typeface="Calibri" panose="020F0502020204030204" pitchFamily="34" charset="0"/>
                <a:cs typeface="Arial" panose="020B0604020202020204" pitchFamily="34" charset="0"/>
              </a:rPr>
              <a:t>Loan and credit decisions</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533401" y="1986648"/>
            <a:ext cx="10985499" cy="736355"/>
          </a:xfrm>
          <a:prstGeom prst="rect">
            <a:avLst/>
          </a:prstGeom>
          <a:noFill/>
        </p:spPr>
        <p:txBody>
          <a:bodyPr wrap="square" rtlCol="0">
            <a:spAutoFit/>
          </a:bodyPr>
          <a:lstStyle/>
          <a:p>
            <a:pPr lvl="0">
              <a:lnSpc>
                <a:spcPct val="107000"/>
              </a:lnSpc>
              <a:spcAft>
                <a:spcPts val="800"/>
              </a:spcAft>
              <a:buSzPts val="1000"/>
              <a:tabLst>
                <a:tab pos="457200" algn="l"/>
              </a:tabLst>
            </a:pPr>
            <a:r>
              <a:rPr lang="en-US"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Some banks use AI to improve their loan and credit decision processes by using alternative data sources and advanced analytics to assess the creditworthiness and risk profile of borrowers. </a:t>
            </a:r>
          </a:p>
        </p:txBody>
      </p:sp>
      <p:sp>
        <p:nvSpPr>
          <p:cNvPr id="32" name="Text Placeholder 31">
            <a:extLst>
              <a:ext uri="{FF2B5EF4-FFF2-40B4-BE49-F238E27FC236}">
                <a16:creationId xmlns:a16="http://schemas.microsoft.com/office/drawing/2014/main" id="{152BF512-CBFC-A355-B49E-D393451EDDEC}"/>
              </a:ext>
            </a:extLst>
          </p:cNvPr>
          <p:cNvSpPr>
            <a:spLocks noGrp="1"/>
          </p:cNvSpPr>
          <p:nvPr>
            <p:ph type="body" sz="quarter" idx="18"/>
          </p:nvPr>
        </p:nvSpPr>
        <p:spPr>
          <a:xfrm>
            <a:off x="533402" y="3250700"/>
            <a:ext cx="10800006" cy="736354"/>
          </a:xfrm>
        </p:spPr>
        <p:txBody>
          <a:bodyPr>
            <a:normAutofit fontScale="92500" lnSpcReduction="20000"/>
          </a:bodyPr>
          <a:lstStyle/>
          <a:p>
            <a:pPr algn="l"/>
            <a:r>
              <a:rPr lang="en-GB" b="1" dirty="0">
                <a:solidFill>
                  <a:srgbClr val="111111"/>
                </a:solidFill>
                <a:latin typeface="Calibri" panose="020F0502020204030204" pitchFamily="34" charset="0"/>
                <a:ea typeface="Calibri" panose="020F0502020204030204" pitchFamily="34" charset="0"/>
                <a:cs typeface="Calibri" panose="020F0502020204030204" pitchFamily="34" charset="0"/>
              </a:rPr>
              <a:t>JPMorgan</a:t>
            </a:r>
            <a:r>
              <a:rPr lang="en-GB" dirty="0">
                <a:solidFill>
                  <a:srgbClr val="111111"/>
                </a:solidFill>
                <a:latin typeface="Calibri" panose="020F0502020204030204" pitchFamily="34" charset="0"/>
                <a:ea typeface="Calibri" panose="020F0502020204030204" pitchFamily="34" charset="0"/>
                <a:cs typeface="Calibri" panose="020F0502020204030204" pitchFamily="34" charset="0"/>
              </a:rPr>
              <a:t> </a:t>
            </a:r>
            <a:r>
              <a:rPr lang="en-GB" sz="2200" kern="100" dirty="0">
                <a:latin typeface="Calibri" panose="020F0502020204030204" pitchFamily="34" charset="0"/>
                <a:ea typeface="Calibri" panose="020F0502020204030204" pitchFamily="34" charset="0"/>
                <a:cs typeface="Arial" panose="020B0604020202020204" pitchFamily="34" charset="0"/>
              </a:rPr>
              <a:t>Chase uses AI to </a:t>
            </a:r>
            <a:r>
              <a:rPr lang="en-US" sz="2200" kern="100" dirty="0">
                <a:latin typeface="Calibri" panose="020F0502020204030204" pitchFamily="34" charset="0"/>
                <a:ea typeface="Calibri" panose="020F0502020204030204" pitchFamily="34" charset="0"/>
                <a:cs typeface="Arial" panose="020B0604020202020204" pitchFamily="34" charset="0"/>
              </a:rPr>
              <a:t>analyze</a:t>
            </a:r>
            <a:r>
              <a:rPr lang="en-GB" sz="2200" kern="100" dirty="0">
                <a:latin typeface="Calibri" panose="020F0502020204030204" pitchFamily="34" charset="0"/>
                <a:ea typeface="Calibri" panose="020F0502020204030204" pitchFamily="34" charset="0"/>
                <a:cs typeface="Arial" panose="020B0604020202020204" pitchFamily="34" charset="0"/>
              </a:rPr>
              <a:t> data from various sources such as tax returns, bank statements, and market conditions to provide faster and more </a:t>
            </a:r>
            <a:r>
              <a:rPr lang="en-GB" b="1" dirty="0">
                <a:solidFill>
                  <a:srgbClr val="111111"/>
                </a:solidFill>
                <a:latin typeface="Calibri" panose="020F0502020204030204" pitchFamily="34" charset="0"/>
                <a:ea typeface="Calibri" panose="020F0502020204030204" pitchFamily="34" charset="0"/>
                <a:cs typeface="Calibri" panose="020F0502020204030204" pitchFamily="34" charset="0"/>
              </a:rPr>
              <a:t>accurate lending decisions</a:t>
            </a:r>
            <a:r>
              <a:rPr lang="en-GB" dirty="0">
                <a:solidFill>
                  <a:srgbClr val="111111"/>
                </a:solidFill>
                <a:latin typeface="Calibri" panose="020F0502020204030204" pitchFamily="34" charset="0"/>
                <a:ea typeface="Calibri" panose="020F0502020204030204" pitchFamily="34" charset="0"/>
                <a:cs typeface="Calibri" panose="020F0502020204030204" pitchFamily="34" charset="0"/>
              </a:rPr>
              <a:t>.</a:t>
            </a:r>
            <a:endParaRPr lang="en-US"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EEFA5982-2C23-2712-0959-D7D384C473EA}"/>
              </a:ext>
            </a:extLst>
          </p:cNvPr>
          <p:cNvSpPr>
            <a:spLocks noGrp="1"/>
          </p:cNvSpPr>
          <p:nvPr>
            <p:ph type="body" sz="quarter" idx="15"/>
          </p:nvPr>
        </p:nvSpPr>
        <p:spPr>
          <a:xfrm>
            <a:off x="533402" y="4174793"/>
            <a:ext cx="10856258" cy="896014"/>
          </a:xfrm>
        </p:spPr>
        <p:txBody>
          <a:bodyPr>
            <a:noAutofit/>
          </a:bodyPr>
          <a:lstStyle/>
          <a:p>
            <a:pPr lvl="0" algn="l" rtl="0">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Zest AI</a:t>
            </a:r>
            <a:r>
              <a:rPr lang="en-US" sz="2000" kern="100" dirty="0">
                <a:effectLst/>
                <a:latin typeface="Calibri" panose="020F0502020204030204" pitchFamily="34" charset="0"/>
                <a:ea typeface="Calibri" panose="020F0502020204030204" pitchFamily="34" charset="0"/>
                <a:cs typeface="Arial" panose="020B0604020202020204" pitchFamily="34" charset="0"/>
              </a:rPr>
              <a:t>, for instance, employs machine learning models to analyze bank transactions, utility payments, and social media activity, resulting in more accurate and fair </a:t>
            </a:r>
            <a:r>
              <a:rPr lang="en-US" sz="2000" b="1" kern="100" dirty="0">
                <a:effectLst/>
                <a:latin typeface="Calibri" panose="020F0502020204030204" pitchFamily="34" charset="0"/>
                <a:ea typeface="Calibri" panose="020F0502020204030204" pitchFamily="34" charset="0"/>
                <a:cs typeface="Arial" panose="020B0604020202020204" pitchFamily="34" charset="0"/>
              </a:rPr>
              <a:t>credit scores</a:t>
            </a:r>
            <a:r>
              <a:rPr lang="en-US" sz="2000"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83946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885156" y="796714"/>
            <a:ext cx="8421688" cy="770971"/>
          </a:xfrm>
        </p:spPr>
        <p:txBody>
          <a:bodyPr/>
          <a:lstStyle/>
          <a:p>
            <a:r>
              <a:rPr lang="en-US" b="0" i="0" dirty="0">
                <a:solidFill>
                  <a:srgbClr val="374151"/>
                </a:solidFill>
                <a:effectLst/>
              </a:rPr>
              <a:t>Algorithmic Trading</a:t>
            </a:r>
            <a:endParaRPr lang="en-US" dirty="0"/>
          </a:p>
        </p:txBody>
      </p:sp>
      <p:sp>
        <p:nvSpPr>
          <p:cNvPr id="8" name="Text Placeholder 7">
            <a:extLst>
              <a:ext uri="{FF2B5EF4-FFF2-40B4-BE49-F238E27FC236}">
                <a16:creationId xmlns:a16="http://schemas.microsoft.com/office/drawing/2014/main" id="{42AC0F16-0FCF-ED47-33F7-4E0BA5B0AB36}"/>
              </a:ext>
            </a:extLst>
          </p:cNvPr>
          <p:cNvSpPr>
            <a:spLocks noGrp="1"/>
          </p:cNvSpPr>
          <p:nvPr>
            <p:ph type="body" sz="quarter" idx="13"/>
          </p:nvPr>
        </p:nvSpPr>
        <p:spPr>
          <a:xfrm>
            <a:off x="3952023" y="3488687"/>
            <a:ext cx="4311926" cy="365125"/>
          </a:xfrm>
        </p:spPr>
        <p:txBody>
          <a:bodyPr>
            <a:normAutofit lnSpcReduction="10000"/>
          </a:bodyPr>
          <a:lstStyle/>
          <a:p>
            <a:r>
              <a:rPr lang="en-US" b="0" i="0" dirty="0">
                <a:solidFill>
                  <a:srgbClr val="374151"/>
                </a:solidFill>
                <a:effectLst/>
                <a:latin typeface="Söhne"/>
              </a:rPr>
              <a:t>Execution Speed and Efficiency</a:t>
            </a:r>
            <a:endParaRPr lang="en-US" dirty="0"/>
          </a:p>
        </p:txBody>
      </p:sp>
      <p:sp>
        <p:nvSpPr>
          <p:cNvPr id="10" name="Text Placeholder 9">
            <a:extLst>
              <a:ext uri="{FF2B5EF4-FFF2-40B4-BE49-F238E27FC236}">
                <a16:creationId xmlns:a16="http://schemas.microsoft.com/office/drawing/2014/main" id="{9D9A9A6C-2FA6-7254-77CB-F5B3D32659D2}"/>
              </a:ext>
            </a:extLst>
          </p:cNvPr>
          <p:cNvSpPr>
            <a:spLocks noGrp="1"/>
          </p:cNvSpPr>
          <p:nvPr>
            <p:ph type="body" sz="quarter" idx="16"/>
          </p:nvPr>
        </p:nvSpPr>
        <p:spPr>
          <a:xfrm>
            <a:off x="4092013" y="4596623"/>
            <a:ext cx="4031945" cy="365125"/>
          </a:xfrm>
        </p:spPr>
        <p:txBody>
          <a:bodyPr>
            <a:normAutofit lnSpcReduction="10000"/>
          </a:bodyPr>
          <a:lstStyle/>
          <a:p>
            <a:r>
              <a:rPr lang="en-US" b="0" i="0" dirty="0">
                <a:solidFill>
                  <a:srgbClr val="374151"/>
                </a:solidFill>
                <a:effectLst/>
                <a:latin typeface="Söhne"/>
              </a:rPr>
              <a:t>Market Making</a:t>
            </a:r>
            <a:endParaRPr lang="en-US" dirty="0"/>
          </a:p>
        </p:txBody>
      </p:sp>
      <p:sp>
        <p:nvSpPr>
          <p:cNvPr id="12" name="Text Placeholder 11">
            <a:extLst>
              <a:ext uri="{FF2B5EF4-FFF2-40B4-BE49-F238E27FC236}">
                <a16:creationId xmlns:a16="http://schemas.microsoft.com/office/drawing/2014/main" id="{44D984FE-AD36-D871-116C-A894E8E8C094}"/>
              </a:ext>
            </a:extLst>
          </p:cNvPr>
          <p:cNvSpPr>
            <a:spLocks noGrp="1"/>
          </p:cNvSpPr>
          <p:nvPr>
            <p:ph type="body" sz="quarter" idx="18"/>
          </p:nvPr>
        </p:nvSpPr>
        <p:spPr>
          <a:xfrm>
            <a:off x="3360632" y="3852519"/>
            <a:ext cx="5406887" cy="365125"/>
          </a:xfrm>
        </p:spPr>
        <p:txBody>
          <a:bodyPr>
            <a:normAutofit lnSpcReduction="10000"/>
          </a:bodyPr>
          <a:lstStyle/>
          <a:p>
            <a:r>
              <a:rPr lang="en-US" b="0" i="0" dirty="0">
                <a:solidFill>
                  <a:srgbClr val="374151"/>
                </a:solidFill>
                <a:effectLst/>
                <a:latin typeface="Söhne"/>
              </a:rPr>
              <a:t>Sentiment Analysis</a:t>
            </a:r>
            <a:endParaRPr lang="en-US" dirty="0"/>
          </a:p>
        </p:txBody>
      </p:sp>
      <p:sp>
        <p:nvSpPr>
          <p:cNvPr id="14" name="Text Placeholder 13">
            <a:extLst>
              <a:ext uri="{FF2B5EF4-FFF2-40B4-BE49-F238E27FC236}">
                <a16:creationId xmlns:a16="http://schemas.microsoft.com/office/drawing/2014/main" id="{442CA033-14C0-518F-2400-8B688703C375}"/>
              </a:ext>
            </a:extLst>
          </p:cNvPr>
          <p:cNvSpPr>
            <a:spLocks noGrp="1"/>
          </p:cNvSpPr>
          <p:nvPr>
            <p:ph type="body" sz="quarter" idx="23"/>
          </p:nvPr>
        </p:nvSpPr>
        <p:spPr>
          <a:xfrm>
            <a:off x="3651892" y="4926465"/>
            <a:ext cx="4903304" cy="365125"/>
          </a:xfrm>
        </p:spPr>
        <p:txBody>
          <a:bodyPr>
            <a:normAutofit lnSpcReduction="10000"/>
          </a:bodyPr>
          <a:lstStyle/>
          <a:p>
            <a:r>
              <a:rPr lang="en-US" b="0" i="0" dirty="0">
                <a:solidFill>
                  <a:srgbClr val="374151"/>
                </a:solidFill>
                <a:effectLst/>
                <a:latin typeface="Söhne"/>
              </a:rPr>
              <a:t>Trend Following</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894521" y="1481539"/>
            <a:ext cx="10561983" cy="707886"/>
          </a:xfrm>
          <a:prstGeom prst="rect">
            <a:avLst/>
          </a:prstGeom>
          <a:noFill/>
        </p:spPr>
        <p:txBody>
          <a:bodyPr wrap="square" rtlCol="0">
            <a:spAutoFit/>
          </a:bodyPr>
          <a:lstStyle/>
          <a:p>
            <a:r>
              <a:rPr lang="en-GB" sz="20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Algorithmic trading has revolutionized financial markets, contributing to increased liquidity, improved market efficiency, and reduced trading costs.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11">
            <a:extLst>
              <a:ext uri="{FF2B5EF4-FFF2-40B4-BE49-F238E27FC236}">
                <a16:creationId xmlns:a16="http://schemas.microsoft.com/office/drawing/2014/main" id="{691FB45D-1E62-7D25-661F-E62FF0D5E8DA}"/>
              </a:ext>
            </a:extLst>
          </p:cNvPr>
          <p:cNvSpPr txBox="1">
            <a:spLocks/>
          </p:cNvSpPr>
          <p:nvPr/>
        </p:nvSpPr>
        <p:spPr>
          <a:xfrm>
            <a:off x="4092013" y="4231498"/>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Söhne"/>
              </a:rPr>
              <a:t>Quantitative Trading Strategies</a:t>
            </a:r>
            <a:endParaRPr lang="en-US" dirty="0"/>
          </a:p>
        </p:txBody>
      </p:sp>
      <p:sp>
        <p:nvSpPr>
          <p:cNvPr id="20" name="Text Placeholder 13">
            <a:extLst>
              <a:ext uri="{FF2B5EF4-FFF2-40B4-BE49-F238E27FC236}">
                <a16:creationId xmlns:a16="http://schemas.microsoft.com/office/drawing/2014/main" id="{0260B256-5901-4514-7991-BDE33967CD02}"/>
              </a:ext>
            </a:extLst>
          </p:cNvPr>
          <p:cNvSpPr txBox="1">
            <a:spLocks/>
          </p:cNvSpPr>
          <p:nvPr/>
        </p:nvSpPr>
        <p:spPr>
          <a:xfrm>
            <a:off x="4171900" y="5256307"/>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Söhne"/>
              </a:rPr>
              <a:t>High-Frequency Trading (HFT)</a:t>
            </a:r>
            <a:endParaRPr lang="en-US" dirty="0"/>
          </a:p>
        </p:txBody>
      </p:sp>
      <p:sp>
        <p:nvSpPr>
          <p:cNvPr id="25" name="TextBox 24">
            <a:extLst>
              <a:ext uri="{FF2B5EF4-FFF2-40B4-BE49-F238E27FC236}">
                <a16:creationId xmlns:a16="http://schemas.microsoft.com/office/drawing/2014/main" id="{3BE7E179-596A-2145-1A95-D87D816E2B30}"/>
              </a:ext>
            </a:extLst>
          </p:cNvPr>
          <p:cNvSpPr txBox="1"/>
          <p:nvPr/>
        </p:nvSpPr>
        <p:spPr>
          <a:xfrm>
            <a:off x="894521" y="2222179"/>
            <a:ext cx="9936630" cy="407035"/>
          </a:xfrm>
          <a:prstGeom prst="rect">
            <a:avLst/>
          </a:prstGeom>
          <a:noFill/>
        </p:spPr>
        <p:txBody>
          <a:bodyPr wrap="square" rtlCol="0">
            <a:spAutoFit/>
          </a:bodyPr>
          <a:lstStyle/>
          <a:p>
            <a:pPr lvl="0">
              <a:lnSpc>
                <a:spcPct val="107000"/>
              </a:lnSpc>
              <a:spcAft>
                <a:spcPts val="750"/>
              </a:spcAft>
              <a:buSzPts val="1000"/>
              <a:tabLst>
                <a:tab pos="457200" algn="l"/>
              </a:tabLst>
            </a:pPr>
            <a:r>
              <a:rPr lang="en-GB" sz="20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AI is being used to trade financial assets more quickly and accurately. </a:t>
            </a:r>
            <a:endParaRPr lang="en-US" sz="2000"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6" name="Text Placeholder 31">
            <a:extLst>
              <a:ext uri="{FF2B5EF4-FFF2-40B4-BE49-F238E27FC236}">
                <a16:creationId xmlns:a16="http://schemas.microsoft.com/office/drawing/2014/main" id="{00128C29-DBDF-C7F4-6FE1-6FAEA5ECB9D8}"/>
              </a:ext>
            </a:extLst>
          </p:cNvPr>
          <p:cNvSpPr txBox="1">
            <a:spLocks/>
          </p:cNvSpPr>
          <p:nvPr/>
        </p:nvSpPr>
        <p:spPr>
          <a:xfrm>
            <a:off x="894521" y="2631494"/>
            <a:ext cx="11036301" cy="5119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buSzPts val="1000"/>
              <a:tabLst>
                <a:tab pos="457200" algn="l"/>
              </a:tabLst>
            </a:pPr>
            <a:r>
              <a:rPr lang="en-GB" dirty="0">
                <a:solidFill>
                  <a:srgbClr val="1F1F1F"/>
                </a:solidFill>
                <a:latin typeface="Calibri" panose="020F0502020204030204" pitchFamily="34" charset="0"/>
                <a:ea typeface="Calibri" panose="020F0502020204030204" pitchFamily="34" charset="0"/>
                <a:cs typeface="Calibri" panose="020F0502020204030204" pitchFamily="34" charset="0"/>
              </a:rPr>
              <a:t>High-frequency traders use AI to analyze market data and to place trades in milliseconds.</a:t>
            </a:r>
            <a:endParaRPr lang="en-GB" kern="1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0347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831364" y="740701"/>
            <a:ext cx="8421688" cy="770971"/>
          </a:xfrm>
        </p:spPr>
        <p:txBody>
          <a:bodyPr/>
          <a:lstStyle/>
          <a:p>
            <a:r>
              <a:rPr lang="en-GB" b="0" i="0" dirty="0">
                <a:solidFill>
                  <a:srgbClr val="1F1F1F"/>
                </a:solidFill>
                <a:effectLst/>
              </a:rPr>
              <a:t>Portfolio management</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642227" y="1473049"/>
            <a:ext cx="11385424" cy="407035"/>
          </a:xfrm>
          <a:prstGeom prst="rect">
            <a:avLst/>
          </a:prstGeom>
          <a:noFill/>
        </p:spPr>
        <p:txBody>
          <a:bodyPr wrap="square" rtlCol="0">
            <a:spAutoFit/>
          </a:bodyPr>
          <a:lstStyle/>
          <a:p>
            <a:pPr lvl="0">
              <a:lnSpc>
                <a:spcPct val="107000"/>
              </a:lnSpc>
              <a:spcAft>
                <a:spcPts val="750"/>
              </a:spcAft>
              <a:buSzPts val="1000"/>
              <a:tabLst>
                <a:tab pos="457200" algn="l"/>
              </a:tabLst>
            </a:pPr>
            <a:r>
              <a:rPr lang="en-GB" sz="20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AI is being used to manage investment portfolios more efficiently and effectively</a:t>
            </a:r>
            <a:endParaRPr lang="en-US" sz="2000"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Text Placeholder 31">
            <a:extLst>
              <a:ext uri="{FF2B5EF4-FFF2-40B4-BE49-F238E27FC236}">
                <a16:creationId xmlns:a16="http://schemas.microsoft.com/office/drawing/2014/main" id="{152BF512-CBFC-A355-B49E-D393451EDDEC}"/>
              </a:ext>
            </a:extLst>
          </p:cNvPr>
          <p:cNvSpPr>
            <a:spLocks noGrp="1"/>
          </p:cNvSpPr>
          <p:nvPr>
            <p:ph type="body" sz="quarter" idx="18"/>
          </p:nvPr>
        </p:nvSpPr>
        <p:spPr>
          <a:xfrm>
            <a:off x="635502" y="1916455"/>
            <a:ext cx="11036301" cy="951502"/>
          </a:xfrm>
        </p:spPr>
        <p:txBody>
          <a:bodyPr>
            <a:normAutofit/>
          </a:bodyPr>
          <a:lstStyle/>
          <a:p>
            <a:pPr algn="l">
              <a:lnSpc>
                <a:spcPct val="107000"/>
              </a:lnSpc>
              <a:spcAft>
                <a:spcPts val="800"/>
              </a:spcAft>
              <a:buSzPts val="1000"/>
              <a:tabLst>
                <a:tab pos="457200" algn="l"/>
              </a:tabLst>
            </a:pPr>
            <a:r>
              <a:rPr lang="en-GB" b="1" dirty="0">
                <a:solidFill>
                  <a:srgbClr val="1F1F1F"/>
                </a:solidFill>
                <a:latin typeface="Calibri" panose="020F0502020204030204" pitchFamily="34" charset="0"/>
                <a:ea typeface="Calibri" panose="020F0502020204030204" pitchFamily="34" charset="0"/>
                <a:cs typeface="Calibri" panose="020F0502020204030204" pitchFamily="34" charset="0"/>
              </a:rPr>
              <a:t>R</a:t>
            </a:r>
            <a:r>
              <a:rPr lang="en-GB" b="1"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obo-advisors</a:t>
            </a:r>
            <a:r>
              <a:rPr lang="en-GB"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use AI to create and manage investment portfolios for clients based on their individual goals and risk tolerance.</a:t>
            </a:r>
            <a:endParaRPr lang="en-US" kern="1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7">
            <a:extLst>
              <a:ext uri="{FF2B5EF4-FFF2-40B4-BE49-F238E27FC236}">
                <a16:creationId xmlns:a16="http://schemas.microsoft.com/office/drawing/2014/main" id="{381BF84C-1FF7-40A0-8FE9-00F1C2CCC825}"/>
              </a:ext>
            </a:extLst>
          </p:cNvPr>
          <p:cNvSpPr txBox="1">
            <a:spLocks/>
          </p:cNvSpPr>
          <p:nvPr/>
        </p:nvSpPr>
        <p:spPr>
          <a:xfrm>
            <a:off x="642226" y="2667619"/>
            <a:ext cx="8950747" cy="97253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rtl="0">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BlackRock</a:t>
            </a:r>
            <a:r>
              <a:rPr lang="en-US" sz="2000" kern="100" dirty="0">
                <a:effectLst/>
                <a:latin typeface="Calibri" panose="020F0502020204030204" pitchFamily="34" charset="0"/>
                <a:ea typeface="Calibri" panose="020F0502020204030204" pitchFamily="34" charset="0"/>
                <a:cs typeface="Arial" panose="020B0604020202020204" pitchFamily="34" charset="0"/>
              </a:rPr>
              <a:t> leverage AI to provide investment signals and alerts to their clients. </a:t>
            </a:r>
          </a:p>
          <a:p>
            <a:pPr lvl="0" algn="l" rtl="0">
              <a:lnSpc>
                <a:spcPct val="107000"/>
              </a:lnSpc>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JP Morgan </a:t>
            </a:r>
            <a:r>
              <a:rPr lang="en-US" sz="2000" kern="100" dirty="0">
                <a:effectLst/>
                <a:latin typeface="Calibri" panose="020F0502020204030204" pitchFamily="34" charset="0"/>
                <a:ea typeface="Calibri" panose="020F0502020204030204" pitchFamily="34" charset="0"/>
                <a:cs typeface="Arial" panose="020B0604020202020204" pitchFamily="34" charset="0"/>
              </a:rPr>
              <a:t>trained ChatGPT like LLM on its private data (Ref. LinkedIn).</a:t>
            </a:r>
          </a:p>
        </p:txBody>
      </p:sp>
      <p:sp>
        <p:nvSpPr>
          <p:cNvPr id="11" name="Title 6">
            <a:extLst>
              <a:ext uri="{FF2B5EF4-FFF2-40B4-BE49-F238E27FC236}">
                <a16:creationId xmlns:a16="http://schemas.microsoft.com/office/drawing/2014/main" id="{23BCC678-4608-56A6-34D4-EC1635BEEBE0}"/>
              </a:ext>
            </a:extLst>
          </p:cNvPr>
          <p:cNvSpPr txBox="1">
            <a:spLocks/>
          </p:cNvSpPr>
          <p:nvPr/>
        </p:nvSpPr>
        <p:spPr>
          <a:xfrm>
            <a:off x="1616208" y="3815735"/>
            <a:ext cx="8421688" cy="7709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GB" kern="100" dirty="0">
                <a:solidFill>
                  <a:srgbClr val="111111"/>
                </a:solidFill>
                <a:ea typeface="Calibri" panose="020F0502020204030204" pitchFamily="34" charset="0"/>
                <a:cs typeface="Calibri" panose="020F0502020204030204" pitchFamily="34" charset="0"/>
              </a:rPr>
              <a:t>Investment research</a:t>
            </a:r>
            <a:endParaRPr lang="en-GB" dirty="0"/>
          </a:p>
        </p:txBody>
      </p:sp>
      <p:sp>
        <p:nvSpPr>
          <p:cNvPr id="12" name="TextBox 11">
            <a:extLst>
              <a:ext uri="{FF2B5EF4-FFF2-40B4-BE49-F238E27FC236}">
                <a16:creationId xmlns:a16="http://schemas.microsoft.com/office/drawing/2014/main" id="{700771FE-7636-BCD5-E1E4-E953A28B6093}"/>
              </a:ext>
            </a:extLst>
          </p:cNvPr>
          <p:cNvSpPr txBox="1"/>
          <p:nvPr/>
        </p:nvSpPr>
        <p:spPr>
          <a:xfrm>
            <a:off x="654425" y="4406888"/>
            <a:ext cx="10553447" cy="736355"/>
          </a:xfrm>
          <a:prstGeom prst="rect">
            <a:avLst/>
          </a:prstGeom>
          <a:noFill/>
        </p:spPr>
        <p:txBody>
          <a:bodyPr wrap="square" rtlCol="0">
            <a:spAutoFit/>
          </a:bodyPr>
          <a:lstStyle/>
          <a:p>
            <a:pPr lvl="0">
              <a:lnSpc>
                <a:spcPct val="107000"/>
              </a:lnSpc>
              <a:spcAft>
                <a:spcPts val="750"/>
              </a:spcAft>
              <a:buSzPts val="1000"/>
              <a:tabLst>
                <a:tab pos="457200" algn="l"/>
              </a:tabLst>
            </a:pP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AI is being used to research investments and to identify potential opportunities. This can help investors to make more informed decisions about where to allocate their money. </a:t>
            </a:r>
            <a:endParaRPr lang="en-US" sz="2000"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 Placeholder 31">
            <a:extLst>
              <a:ext uri="{FF2B5EF4-FFF2-40B4-BE49-F238E27FC236}">
                <a16:creationId xmlns:a16="http://schemas.microsoft.com/office/drawing/2014/main" id="{92C7BF9B-1F60-F476-5755-7C8385966E1B}"/>
              </a:ext>
            </a:extLst>
          </p:cNvPr>
          <p:cNvSpPr txBox="1">
            <a:spLocks/>
          </p:cNvSpPr>
          <p:nvPr/>
        </p:nvSpPr>
        <p:spPr>
          <a:xfrm>
            <a:off x="654425" y="5139411"/>
            <a:ext cx="10553447" cy="9515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buSzPts val="1000"/>
              <a:tabLst>
                <a:tab pos="457200" algn="l"/>
              </a:tabLst>
            </a:pPr>
            <a:r>
              <a:rPr lang="en-GB" sz="1800" b="1" kern="0" dirty="0">
                <a:solidFill>
                  <a:srgbClr val="1F1F1F"/>
                </a:solidFill>
                <a:latin typeface="Calibri" panose="020F0502020204030204" pitchFamily="34" charset="0"/>
                <a:ea typeface="Calibri" panose="020F0502020204030204" pitchFamily="34" charset="0"/>
                <a:cs typeface="Calibri" panose="020F0502020204030204" pitchFamily="34" charset="0"/>
              </a:rPr>
              <a:t>Goldman Sachs </a:t>
            </a:r>
            <a:r>
              <a:rPr lang="en-GB" sz="1800" kern="0" dirty="0">
                <a:solidFill>
                  <a:srgbClr val="1F1F1F"/>
                </a:solidFill>
                <a:latin typeface="Calibri" panose="020F0502020204030204" pitchFamily="34" charset="0"/>
                <a:ea typeface="Calibri" panose="020F0502020204030204" pitchFamily="34" charset="0"/>
                <a:cs typeface="Calibri" panose="020F0502020204030204" pitchFamily="34" charset="0"/>
              </a:rPr>
              <a:t>uses AI to analyze data from millions of different sources in order to identify investment opportunities.</a:t>
            </a:r>
          </a:p>
        </p:txBody>
      </p:sp>
    </p:spTree>
    <p:extLst>
      <p:ext uri="{BB962C8B-B14F-4D97-AF65-F5344CB8AC3E}">
        <p14:creationId xmlns:p14="http://schemas.microsoft.com/office/powerpoint/2010/main" val="336925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885156" y="1516145"/>
            <a:ext cx="8421688" cy="770971"/>
          </a:xfrm>
        </p:spPr>
        <p:txBody>
          <a:bodyPr/>
          <a:lstStyle/>
          <a:p>
            <a:r>
              <a:rPr lang="en-US" b="0" i="0" dirty="0">
                <a:solidFill>
                  <a:srgbClr val="374151"/>
                </a:solidFill>
                <a:effectLst/>
              </a:rPr>
              <a:t>Innovation and Competitive Edge</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723900" y="2200970"/>
            <a:ext cx="10381422" cy="2862322"/>
          </a:xfrm>
          <a:prstGeom prst="rect">
            <a:avLst/>
          </a:prstGeom>
          <a:noFill/>
        </p:spPr>
        <p:txBody>
          <a:bodyPr wrap="square" rtlCol="0">
            <a:spAutoFit/>
          </a:bodyPr>
          <a:lstStyle/>
          <a:p>
            <a:pPr marL="342900" indent="-342900">
              <a:buFont typeface="Arial" panose="020B0604020202020204" pitchFamily="34" charset="0"/>
              <a:buChar char="•"/>
            </a:pPr>
            <a:r>
              <a:rPr lang="en-GB" b="0" i="0" dirty="0">
                <a:solidFill>
                  <a:srgbClr val="374151"/>
                </a:solidFill>
                <a:effectLst/>
                <a:latin typeface="Söhne"/>
              </a:rPr>
              <a:t>AI-driven technologies, </a:t>
            </a:r>
          </a:p>
          <a:p>
            <a:pPr marL="342900" indent="-342900">
              <a:buFont typeface="Arial" panose="020B0604020202020204" pitchFamily="34" charset="0"/>
              <a:buChar char="•"/>
            </a:pPr>
            <a:r>
              <a:rPr lang="en-GB" b="1" dirty="0">
                <a:solidFill>
                  <a:srgbClr val="374151"/>
                </a:solidFill>
                <a:latin typeface="Söhne"/>
              </a:rPr>
              <a:t>B</a:t>
            </a:r>
            <a:r>
              <a:rPr lang="en-GB" b="1" i="0" dirty="0">
                <a:solidFill>
                  <a:srgbClr val="374151"/>
                </a:solidFill>
                <a:effectLst/>
                <a:latin typeface="Söhne"/>
              </a:rPr>
              <a:t>lockchain</a:t>
            </a:r>
            <a:r>
              <a:rPr lang="en-GB" b="0" i="0" dirty="0">
                <a:solidFill>
                  <a:srgbClr val="374151"/>
                </a:solidFill>
                <a:effectLst/>
                <a:latin typeface="Söhne"/>
              </a:rPr>
              <a:t>, digital currencies, decentralized finance (</a:t>
            </a:r>
            <a:r>
              <a:rPr lang="en-GB" b="1" i="0" dirty="0">
                <a:solidFill>
                  <a:srgbClr val="374151"/>
                </a:solidFill>
                <a:effectLst/>
                <a:latin typeface="Söhne"/>
              </a:rPr>
              <a:t>DeFi</a:t>
            </a:r>
            <a:r>
              <a:rPr lang="en-GB" b="0" i="0" dirty="0">
                <a:solidFill>
                  <a:srgbClr val="374151"/>
                </a:solidFill>
                <a:effectLst/>
                <a:latin typeface="Söhne"/>
              </a:rPr>
              <a:t>), </a:t>
            </a:r>
          </a:p>
          <a:p>
            <a:pPr marL="342900" indent="-342900">
              <a:buFont typeface="Arial" panose="020B0604020202020204" pitchFamily="34" charset="0"/>
              <a:buChar char="•"/>
            </a:pPr>
            <a:r>
              <a:rPr lang="en-US" sz="1800" dirty="0"/>
              <a:t>R</a:t>
            </a:r>
            <a:r>
              <a:rPr lang="en-US" sz="1800" dirty="0">
                <a:effectLst/>
              </a:rPr>
              <a:t>obotics, </a:t>
            </a:r>
          </a:p>
          <a:p>
            <a:pPr marL="342900" indent="-342900">
              <a:buFont typeface="Arial" panose="020B0604020202020204" pitchFamily="34" charset="0"/>
              <a:buChar char="•"/>
            </a:pPr>
            <a:r>
              <a:rPr lang="en-US" sz="1800" dirty="0">
                <a:effectLst/>
              </a:rPr>
              <a:t>Metaverse and Augmented reality,</a:t>
            </a:r>
          </a:p>
          <a:p>
            <a:pPr marL="342900" indent="-342900">
              <a:buFont typeface="Arial" panose="020B0604020202020204" pitchFamily="34" charset="0"/>
              <a:buChar char="•"/>
            </a:pPr>
            <a:r>
              <a:rPr lang="en-US" b="1" dirty="0"/>
              <a:t>Quantum Computing </a:t>
            </a:r>
            <a:r>
              <a:rPr lang="en-US" dirty="0"/>
              <a:t>– will change everything,</a:t>
            </a:r>
          </a:p>
          <a:p>
            <a:pPr marL="342900" indent="-342900">
              <a:buFont typeface="Arial" panose="020B0604020202020204" pitchFamily="34" charset="0"/>
              <a:buChar char="•"/>
            </a:pPr>
            <a:r>
              <a:rPr lang="en-US" sz="1800" dirty="0">
                <a:effectLst/>
              </a:rPr>
              <a:t>And much </a:t>
            </a:r>
            <a:r>
              <a:rPr lang="en-US" sz="1800" dirty="0" err="1">
                <a:effectLst/>
              </a:rPr>
              <a:t>much</a:t>
            </a:r>
            <a:r>
              <a:rPr lang="en-US" sz="1800" dirty="0">
                <a:effectLst/>
              </a:rPr>
              <a:t> more..</a:t>
            </a:r>
          </a:p>
          <a:p>
            <a:pPr marL="342900" indent="-342900">
              <a:buFont typeface="Arial" panose="020B0604020202020204" pitchFamily="34" charset="0"/>
              <a:buChar char="•"/>
            </a:pPr>
            <a:endParaRPr lang="en-ZA" sz="1800" noProof="1"/>
          </a:p>
          <a:p>
            <a:r>
              <a:rPr lang="en-GB" dirty="0">
                <a:solidFill>
                  <a:srgbClr val="374151"/>
                </a:solidFill>
                <a:latin typeface="Söhne"/>
              </a:rPr>
              <a:t>These technologies are</a:t>
            </a:r>
            <a:r>
              <a:rPr lang="en-GB" b="0" i="0" dirty="0">
                <a:solidFill>
                  <a:srgbClr val="374151"/>
                </a:solidFill>
                <a:effectLst/>
                <a:latin typeface="Söhne"/>
              </a:rPr>
              <a:t> reshaping the financial landscape. Embracing these technologies allows organizations to stay at the forefront of innovation, develop new business models, and remain competitive in an evolving market.</a:t>
            </a:r>
            <a:endParaRPr lang="en-US" dirty="0"/>
          </a:p>
        </p:txBody>
      </p:sp>
      <p:sp>
        <p:nvSpPr>
          <p:cNvPr id="24" name="Title 1">
            <a:extLst>
              <a:ext uri="{FF2B5EF4-FFF2-40B4-BE49-F238E27FC236}">
                <a16:creationId xmlns:a16="http://schemas.microsoft.com/office/drawing/2014/main" id="{ECD11A18-4B0A-9AA4-473D-51D272F3B270}"/>
              </a:ext>
            </a:extLst>
          </p:cNvPr>
          <p:cNvSpPr txBox="1">
            <a:spLocks/>
          </p:cNvSpPr>
          <p:nvPr/>
        </p:nvSpPr>
        <p:spPr>
          <a:xfrm>
            <a:off x="-50801" y="-57365"/>
            <a:ext cx="497205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GB" dirty="0"/>
              <a:t>Looking at The future, things will get even more interesting..</a:t>
            </a:r>
          </a:p>
        </p:txBody>
      </p:sp>
    </p:spTree>
    <p:extLst>
      <p:ext uri="{BB962C8B-B14F-4D97-AF65-F5344CB8AC3E}">
        <p14:creationId xmlns:p14="http://schemas.microsoft.com/office/powerpoint/2010/main" val="353794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2060963" y="2018717"/>
            <a:ext cx="3139440" cy="1325563"/>
          </a:xfrm>
        </p:spPr>
        <p:txBody>
          <a:bodyPr/>
          <a:lstStyle/>
          <a:p>
            <a:r>
              <a:rPr lang="en-US" dirty="0"/>
              <a:t>AI Challenges</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5922254" y="1085306"/>
            <a:ext cx="5433204" cy="365125"/>
          </a:xfrm>
        </p:spPr>
        <p:txBody>
          <a:bodyPr vert="horz" lIns="91440" tIns="45720" rIns="91440" bIns="45720" rtlCol="0" anchor="t">
            <a:normAutofit lnSpcReduction="10000"/>
          </a:bodyPr>
          <a:lstStyle/>
          <a:p>
            <a:r>
              <a:rPr lang="en-US" dirty="0"/>
              <a:t>ETHICAL CONSIDERATIONS</a:t>
            </a: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5921828" y="1414731"/>
            <a:ext cx="5431971" cy="557950"/>
          </a:xfrm>
        </p:spPr>
        <p:txBody>
          <a:bodyPr>
            <a:normAutofit/>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Arial" panose="020B0604020202020204" pitchFamily="34" charset="0"/>
              </a:rPr>
              <a:t>Human values</a:t>
            </a:r>
            <a:r>
              <a:rPr lang="en-US" sz="1400" dirty="0">
                <a:effectLst/>
                <a:latin typeface="Calibri" panose="020F0502020204030204" pitchFamily="34" charset="0"/>
                <a:ea typeface="Calibri" panose="020F0502020204030204" pitchFamily="34" charset="0"/>
                <a:cs typeface="Arial" panose="020B0604020202020204" pitchFamily="34" charset="0"/>
              </a:rPr>
              <a:t>, and </a:t>
            </a:r>
            <a:r>
              <a:rPr lang="en-US" sz="1400" b="1" dirty="0">
                <a:effectLst/>
                <a:latin typeface="Calibri" panose="020F0502020204030204" pitchFamily="34" charset="0"/>
                <a:ea typeface="Calibri" panose="020F0502020204030204" pitchFamily="34" charset="0"/>
                <a:cs typeface="Arial" panose="020B0604020202020204" pitchFamily="34" charset="0"/>
              </a:rPr>
              <a:t>ethical reasoning</a:t>
            </a:r>
            <a:r>
              <a:rPr lang="en-US" sz="1400" dirty="0">
                <a:effectLst/>
                <a:latin typeface="Calibri" panose="020F0502020204030204" pitchFamily="34" charset="0"/>
                <a:ea typeface="Calibri" panose="020F0502020204030204" pitchFamily="34" charset="0"/>
                <a:cs typeface="Arial" panose="020B0604020202020204" pitchFamily="34" charset="0"/>
              </a:rPr>
              <a:t> to e</a:t>
            </a:r>
            <a:r>
              <a:rPr lang="en-US" dirty="0">
                <a:latin typeface="Calibri" panose="020F0502020204030204" pitchFamily="34" charset="0"/>
                <a:ea typeface="Calibri" panose="020F0502020204030204" pitchFamily="34" charset="0"/>
                <a:cs typeface="Arial" panose="020B0604020202020204" pitchFamily="34" charset="0"/>
              </a:rPr>
              <a:t>nsure fairness and accountability becomes crucial. </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23"/>
          </p:nvPr>
        </p:nvSpPr>
        <p:spPr>
          <a:xfrm>
            <a:off x="5922254" y="1983225"/>
            <a:ext cx="5433204" cy="365125"/>
          </a:xfrm>
        </p:spPr>
        <p:txBody>
          <a:bodyPr>
            <a:normAutofit lnSpcReduction="10000"/>
          </a:bodyPr>
          <a:lstStyle/>
          <a:p>
            <a:r>
              <a:rPr lang="en-US" dirty="0"/>
              <a:t>Data PRIVACY</a:t>
            </a: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24"/>
          </p:nvPr>
        </p:nvSpPr>
        <p:spPr>
          <a:xfrm>
            <a:off x="5921828" y="2312650"/>
            <a:ext cx="5431971" cy="921368"/>
          </a:xfrm>
        </p:spPr>
        <p:txBody>
          <a:bodyPr>
            <a:noAutofit/>
          </a:bodyPr>
          <a:lstStyle/>
          <a:p>
            <a:r>
              <a:rPr lang="en-US" dirty="0">
                <a:latin typeface="Calibri" panose="020F0502020204030204" pitchFamily="34" charset="0"/>
                <a:ea typeface="Calibri" panose="020F0502020204030204" pitchFamily="34" charset="0"/>
                <a:cs typeface="Arial" panose="020B0604020202020204" pitchFamily="34" charset="0"/>
              </a:rPr>
              <a:t>P</a:t>
            </a:r>
            <a:r>
              <a:rPr lang="en-US" dirty="0">
                <a:effectLst/>
                <a:latin typeface="Calibri" panose="020F0502020204030204" pitchFamily="34" charset="0"/>
                <a:ea typeface="Calibri" panose="020F0502020204030204" pitchFamily="34" charset="0"/>
                <a:cs typeface="Arial" panose="020B0604020202020204" pitchFamily="34" charset="0"/>
              </a:rPr>
              <a:t>rotecting individuals' </a:t>
            </a:r>
            <a:r>
              <a:rPr lang="en-US" b="1" dirty="0">
                <a:effectLst/>
                <a:latin typeface="Calibri" panose="020F0502020204030204" pitchFamily="34" charset="0"/>
                <a:ea typeface="Calibri" panose="020F0502020204030204" pitchFamily="34" charset="0"/>
                <a:cs typeface="Arial" panose="020B0604020202020204" pitchFamily="34" charset="0"/>
              </a:rPr>
              <a:t>privacy</a:t>
            </a:r>
            <a:r>
              <a:rPr lang="en-US" dirty="0">
                <a:effectLst/>
                <a:latin typeface="Calibri" panose="020F0502020204030204" pitchFamily="34" charset="0"/>
                <a:ea typeface="Calibri" panose="020F0502020204030204" pitchFamily="34" charset="0"/>
                <a:cs typeface="Arial" panose="020B0604020202020204" pitchFamily="34" charset="0"/>
              </a:rPr>
              <a:t> becomes paramount. Robust </a:t>
            </a:r>
            <a:r>
              <a:rPr lang="en-US" b="1" dirty="0">
                <a:effectLst/>
                <a:latin typeface="Calibri" panose="020F0502020204030204" pitchFamily="34" charset="0"/>
                <a:ea typeface="Calibri" panose="020F0502020204030204" pitchFamily="34" charset="0"/>
                <a:cs typeface="Arial" panose="020B0604020202020204" pitchFamily="34" charset="0"/>
              </a:rPr>
              <a:t>data governance</a:t>
            </a:r>
            <a:r>
              <a:rPr lang="en-US" dirty="0">
                <a:effectLst/>
                <a:latin typeface="Calibri" panose="020F0502020204030204" pitchFamily="34" charset="0"/>
                <a:ea typeface="Calibri" panose="020F0502020204030204" pitchFamily="34" charset="0"/>
                <a:cs typeface="Arial" panose="020B0604020202020204" pitchFamily="34" charset="0"/>
              </a:rPr>
              <a:t> frameworks, stringent </a:t>
            </a:r>
            <a:r>
              <a:rPr lang="en-US" b="1" dirty="0">
                <a:effectLst/>
                <a:latin typeface="Calibri" panose="020F0502020204030204" pitchFamily="34" charset="0"/>
                <a:ea typeface="Calibri" panose="020F0502020204030204" pitchFamily="34" charset="0"/>
                <a:cs typeface="Arial" panose="020B0604020202020204" pitchFamily="34" charset="0"/>
              </a:rPr>
              <a:t>security </a:t>
            </a:r>
            <a:r>
              <a:rPr lang="en-US" dirty="0">
                <a:effectLst/>
                <a:latin typeface="Calibri" panose="020F0502020204030204" pitchFamily="34" charset="0"/>
                <a:ea typeface="Calibri" panose="020F0502020204030204" pitchFamily="34" charset="0"/>
                <a:cs typeface="Arial" panose="020B0604020202020204" pitchFamily="34" charset="0"/>
              </a:rPr>
              <a:t>measures, and </a:t>
            </a:r>
            <a:r>
              <a:rPr lang="en-US" b="1" dirty="0">
                <a:effectLst/>
                <a:latin typeface="Calibri" panose="020F0502020204030204" pitchFamily="34" charset="0"/>
                <a:ea typeface="Calibri" panose="020F0502020204030204" pitchFamily="34" charset="0"/>
                <a:cs typeface="Arial" panose="020B0604020202020204" pitchFamily="34" charset="0"/>
              </a:rPr>
              <a:t>transparent </a:t>
            </a:r>
            <a:r>
              <a:rPr lang="en-US" dirty="0">
                <a:effectLst/>
                <a:latin typeface="Calibri" panose="020F0502020204030204" pitchFamily="34" charset="0"/>
                <a:ea typeface="Calibri" panose="020F0502020204030204" pitchFamily="34" charset="0"/>
                <a:cs typeface="Arial" panose="020B0604020202020204" pitchFamily="34" charset="0"/>
              </a:rPr>
              <a:t>data practices are necessary to maintain trust and protect sensitive information.</a:t>
            </a:r>
            <a:endParaRPr lang="en-ZA" dirty="0"/>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25"/>
          </p:nvPr>
        </p:nvSpPr>
        <p:spPr>
          <a:xfrm>
            <a:off x="5922254" y="3344280"/>
            <a:ext cx="5433204" cy="365125"/>
          </a:xfrm>
        </p:spPr>
        <p:txBody>
          <a:bodyPr>
            <a:normAutofit lnSpcReduction="10000"/>
          </a:bodyPr>
          <a:lstStyle/>
          <a:p>
            <a:r>
              <a:rPr lang="en-US" dirty="0"/>
              <a:t>TRANSPARENCY</a:t>
            </a: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26"/>
          </p:nvPr>
        </p:nvSpPr>
        <p:spPr>
          <a:xfrm>
            <a:off x="5921828" y="3673705"/>
            <a:ext cx="5431971" cy="724128"/>
          </a:xfrm>
        </p:spPr>
        <p:txBody>
          <a:bodyPr>
            <a:noAutofit/>
          </a:bodyPr>
          <a:lstStyle/>
          <a:p>
            <a:r>
              <a:rPr lang="en-US" b="1" kern="100" dirty="0">
                <a:effectLst/>
                <a:latin typeface="Calibri" panose="020F0502020204030204" pitchFamily="34" charset="0"/>
                <a:ea typeface="Calibri" panose="020F0502020204030204" pitchFamily="34" charset="0"/>
                <a:cs typeface="Arial" panose="020B0604020202020204" pitchFamily="34" charset="0"/>
              </a:rPr>
              <a:t>Bias</a:t>
            </a:r>
            <a:r>
              <a:rPr lang="en-US" kern="100" dirty="0">
                <a:effectLst/>
                <a:latin typeface="Calibri" panose="020F0502020204030204" pitchFamily="34" charset="0"/>
                <a:ea typeface="Calibri" panose="020F0502020204030204" pitchFamily="34" charset="0"/>
                <a:cs typeface="Arial" panose="020B0604020202020204" pitchFamily="34" charset="0"/>
              </a:rPr>
              <a:t> in AI algorithms can perpetuate existing inequalities and discrimination, making it imperative to address and mitigate bias in data and algorithmic models.</a:t>
            </a:r>
            <a:endParaRPr lang="en-US" dirty="0"/>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7"/>
          </p:nvPr>
        </p:nvSpPr>
        <p:spPr>
          <a:xfrm>
            <a:off x="5920106" y="4444077"/>
            <a:ext cx="5433204" cy="365125"/>
          </a:xfrm>
        </p:spPr>
        <p:txBody>
          <a:bodyPr>
            <a:normAutofit lnSpcReduction="10000"/>
          </a:bodyPr>
          <a:lstStyle/>
          <a:p>
            <a:r>
              <a:rPr lang="en-US" dirty="0"/>
              <a:t>JOB DISPLACEMENT</a:t>
            </a: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8"/>
          </p:nvPr>
        </p:nvSpPr>
        <p:spPr>
          <a:xfrm>
            <a:off x="5919680" y="4773502"/>
            <a:ext cx="5431971" cy="557950"/>
          </a:xfrm>
        </p:spPr>
        <p:txBody>
          <a:bodyPr/>
          <a:lstStyle/>
          <a:p>
            <a:r>
              <a:rPr lang="en-US" b="1" dirty="0">
                <a:latin typeface="Calibri" panose="020F0502020204030204" pitchFamily="34" charset="0"/>
                <a:ea typeface="Calibri" panose="020F0502020204030204" pitchFamily="34" charset="0"/>
                <a:cs typeface="Arial" panose="020B0604020202020204" pitchFamily="34" charset="0"/>
              </a:rPr>
              <a:t>R</a:t>
            </a:r>
            <a:r>
              <a:rPr lang="en-US" sz="1400" b="1" dirty="0">
                <a:effectLst/>
                <a:latin typeface="Calibri" panose="020F0502020204030204" pitchFamily="34" charset="0"/>
                <a:ea typeface="Calibri" panose="020F0502020204030204" pitchFamily="34" charset="0"/>
                <a:cs typeface="Arial" panose="020B0604020202020204" pitchFamily="34" charset="0"/>
              </a:rPr>
              <a:t>eskill</a:t>
            </a:r>
            <a:r>
              <a:rPr lang="en-US" sz="1400" dirty="0">
                <a:effectLst/>
                <a:latin typeface="Calibri" panose="020F0502020204030204" pitchFamily="34" charset="0"/>
                <a:ea typeface="Calibri" panose="020F0502020204030204" pitchFamily="34" charset="0"/>
                <a:cs typeface="Arial" panose="020B0604020202020204" pitchFamily="34" charset="0"/>
              </a:rPr>
              <a:t> and </a:t>
            </a:r>
            <a:r>
              <a:rPr lang="en-US" sz="1400" b="1" dirty="0">
                <a:effectLst/>
                <a:latin typeface="Calibri" panose="020F0502020204030204" pitchFamily="34" charset="0"/>
                <a:ea typeface="Calibri" panose="020F0502020204030204" pitchFamily="34" charset="0"/>
                <a:cs typeface="Arial" panose="020B0604020202020204" pitchFamily="34" charset="0"/>
              </a:rPr>
              <a:t>upskill</a:t>
            </a:r>
            <a:r>
              <a:rPr lang="en-US" sz="1400" dirty="0">
                <a:effectLst/>
                <a:latin typeface="Calibri" panose="020F0502020204030204" pitchFamily="34" charset="0"/>
                <a:ea typeface="Calibri" panose="020F0502020204030204" pitchFamily="34" charset="0"/>
                <a:cs typeface="Arial" panose="020B0604020202020204" pitchFamily="34" charset="0"/>
              </a:rPr>
              <a:t> the workforce to adapt to changing roles and ensure a smooth transition in the labor market</a:t>
            </a:r>
            <a:endParaRPr lang="en-US" dirty="0"/>
          </a:p>
        </p:txBody>
      </p:sp>
      <p:sp>
        <p:nvSpPr>
          <p:cNvPr id="22" name="Slide Number Placeholder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a:lstStyle/>
          <a:p>
            <a:fld id="{B5CEABB6-07DC-46E8-9B57-56EC44A396E5}" type="slidenum">
              <a:rPr lang="en-US" smtClean="0"/>
              <a:pPr/>
              <a:t>19</a:t>
            </a:fld>
            <a:endParaRPr lang="en-US" dirty="0"/>
          </a:p>
        </p:txBody>
      </p:sp>
    </p:spTree>
    <p:extLst>
      <p:ext uri="{BB962C8B-B14F-4D97-AF65-F5344CB8AC3E}">
        <p14:creationId xmlns:p14="http://schemas.microsoft.com/office/powerpoint/2010/main" val="184494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558799" y="1466850"/>
            <a:ext cx="3401957" cy="568008"/>
          </a:xfrm>
        </p:spPr>
        <p:txBody>
          <a:bodyPr/>
          <a:lstStyle/>
          <a:p>
            <a:r>
              <a:rPr lang="en-US" dirty="0"/>
              <a:t>The Storm</a:t>
            </a:r>
            <a:endParaRPr lang="en-ZA" dirty="0"/>
          </a:p>
        </p:txBody>
      </p:sp>
      <p:sp>
        <p:nvSpPr>
          <p:cNvPr id="4" name="Subtitle 2">
            <a:extLst>
              <a:ext uri="{FF2B5EF4-FFF2-40B4-BE49-F238E27FC236}">
                <a16:creationId xmlns:a16="http://schemas.microsoft.com/office/drawing/2014/main" id="{1943D885-2B9B-E474-56B4-847A0752B0BA}"/>
              </a:ext>
              <a:ext uri="{C183D7F6-B498-43B3-948B-1728B52AA6E4}">
                <adec:decorative xmlns:adec="http://schemas.microsoft.com/office/drawing/2017/decorative" val="0"/>
              </a:ext>
            </a:extLst>
          </p:cNvPr>
          <p:cNvSpPr txBox="1">
            <a:spLocks/>
          </p:cNvSpPr>
          <p:nvPr/>
        </p:nvSpPr>
        <p:spPr>
          <a:xfrm>
            <a:off x="609599" y="2133601"/>
            <a:ext cx="5130801" cy="3206750"/>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Fourth Industrial Revolution</a:t>
            </a:r>
          </a:p>
          <a:p>
            <a:pPr marL="342900" indent="-342900">
              <a:buFont typeface="Arial" panose="020B0604020202020204" pitchFamily="34" charset="0"/>
              <a:buChar char="•"/>
            </a:pPr>
            <a:r>
              <a:rPr lang="en-US" sz="1900" dirty="0">
                <a:latin typeface="Calibri" panose="020F0502020204030204" pitchFamily="34" charset="0"/>
                <a:ea typeface="Calibri" panose="020F0502020204030204" pitchFamily="34" charset="0"/>
                <a:cs typeface="Arial" panose="020B0604020202020204" pitchFamily="34" charset="0"/>
              </a:rPr>
              <a:t>Sparked a profound shift in our </a:t>
            </a:r>
            <a:r>
              <a:rPr lang="en-US" sz="1900" b="1" dirty="0">
                <a:latin typeface="Calibri" panose="020F0502020204030204" pitchFamily="34" charset="0"/>
                <a:ea typeface="Calibri" panose="020F0502020204030204" pitchFamily="34" charset="0"/>
                <a:cs typeface="Arial" panose="020B0604020202020204" pitchFamily="34" charset="0"/>
              </a:rPr>
              <a:t>lives</a:t>
            </a:r>
            <a:r>
              <a:rPr lang="en-US" sz="1900" dirty="0">
                <a:latin typeface="Calibri" panose="020F0502020204030204" pitchFamily="34" charset="0"/>
                <a:ea typeface="Calibri" panose="020F0502020204030204" pitchFamily="34" charset="0"/>
                <a:cs typeface="Arial" panose="020B0604020202020204" pitchFamily="34" charset="0"/>
              </a:rPr>
              <a:t>, </a:t>
            </a:r>
            <a:r>
              <a:rPr lang="en-US" sz="1900" b="1" dirty="0">
                <a:latin typeface="Calibri" panose="020F0502020204030204" pitchFamily="34" charset="0"/>
                <a:ea typeface="Calibri" panose="020F0502020204030204" pitchFamily="34" charset="0"/>
                <a:cs typeface="Arial" panose="020B0604020202020204" pitchFamily="34" charset="0"/>
              </a:rPr>
              <a:t>work</a:t>
            </a:r>
            <a:r>
              <a:rPr lang="en-US" sz="1900" dirty="0">
                <a:latin typeface="Calibri" panose="020F0502020204030204" pitchFamily="34" charset="0"/>
                <a:ea typeface="Calibri" panose="020F0502020204030204" pitchFamily="34" charset="0"/>
                <a:cs typeface="Arial" panose="020B0604020202020204" pitchFamily="34" charset="0"/>
              </a:rPr>
              <a:t>, and</a:t>
            </a:r>
            <a:r>
              <a:rPr lang="en-US" sz="1900" b="1" dirty="0">
                <a:latin typeface="Calibri" panose="020F0502020204030204" pitchFamily="34" charset="0"/>
                <a:ea typeface="Calibri" panose="020F0502020204030204" pitchFamily="34" charset="0"/>
                <a:cs typeface="Arial" panose="020B0604020202020204" pitchFamily="34" charset="0"/>
              </a:rPr>
              <a:t> interactions</a:t>
            </a:r>
            <a:r>
              <a:rPr lang="en-US" sz="1900" dirty="0">
                <a:latin typeface="Calibri" panose="020F0502020204030204" pitchFamily="34" charset="0"/>
                <a:ea typeface="Calibri" panose="020F0502020204030204" pitchFamily="34" charset="0"/>
                <a:cs typeface="Arial" panose="020B0604020202020204" pitchFamily="34" charset="0"/>
              </a:rPr>
              <a:t>, driven by a set of transformative technologies including AI.</a:t>
            </a:r>
            <a:r>
              <a:rPr lang="en-US" sz="1900" dirty="0"/>
              <a:t>  </a:t>
            </a:r>
          </a:p>
          <a:p>
            <a:pPr marL="342900" lvl="0" indent="-342900" rtl="0">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C</a:t>
            </a:r>
            <a:r>
              <a:rPr lang="en-US" sz="1900" dirty="0">
                <a:effectLst/>
                <a:latin typeface="Calibri" panose="020F0502020204030204" pitchFamily="34" charset="0"/>
                <a:ea typeface="Calibri" panose="020F0502020204030204" pitchFamily="34" charset="0"/>
                <a:cs typeface="Calibri" panose="020F0502020204030204" pitchFamily="34" charset="0"/>
              </a:rPr>
              <a:t>hanged all aspects of our lives. It triggered a complete social revolution that not only has an </a:t>
            </a:r>
            <a:r>
              <a:rPr lang="en-US" sz="1900" b="1" dirty="0">
                <a:effectLst/>
                <a:latin typeface="Calibri" panose="020F0502020204030204" pitchFamily="34" charset="0"/>
                <a:ea typeface="Calibri" panose="020F0502020204030204" pitchFamily="34" charset="0"/>
                <a:cs typeface="Calibri" panose="020F0502020204030204" pitchFamily="34" charset="0"/>
              </a:rPr>
              <a:t>economic </a:t>
            </a:r>
            <a:r>
              <a:rPr lang="en-US" sz="1900" dirty="0">
                <a:effectLst/>
                <a:latin typeface="Calibri" panose="020F0502020204030204" pitchFamily="34" charset="0"/>
                <a:ea typeface="Calibri" panose="020F0502020204030204" pitchFamily="34" charset="0"/>
                <a:cs typeface="Calibri" panose="020F0502020204030204" pitchFamily="34" charset="0"/>
              </a:rPr>
              <a:t>impact, but also </a:t>
            </a:r>
            <a:r>
              <a:rPr lang="en-US" sz="1900" b="1" dirty="0">
                <a:effectLst/>
                <a:latin typeface="Calibri" panose="020F0502020204030204" pitchFamily="34" charset="0"/>
                <a:ea typeface="Calibri" panose="020F0502020204030204" pitchFamily="34" charset="0"/>
                <a:cs typeface="Calibri" panose="020F0502020204030204" pitchFamily="34" charset="0"/>
              </a:rPr>
              <a:t>political</a:t>
            </a:r>
            <a:r>
              <a:rPr lang="en-US" sz="1900" dirty="0">
                <a:effectLst/>
                <a:latin typeface="Calibri" panose="020F0502020204030204" pitchFamily="34" charset="0"/>
                <a:ea typeface="Calibri" panose="020F0502020204030204" pitchFamily="34" charset="0"/>
                <a:cs typeface="Calibri" panose="020F0502020204030204" pitchFamily="34" charset="0"/>
              </a:rPr>
              <a:t>, </a:t>
            </a:r>
            <a:r>
              <a:rPr lang="en-US" sz="1900" b="1" dirty="0">
                <a:effectLst/>
                <a:latin typeface="Calibri" panose="020F0502020204030204" pitchFamily="34" charset="0"/>
                <a:ea typeface="Calibri" panose="020F0502020204030204" pitchFamily="34" charset="0"/>
                <a:cs typeface="Calibri" panose="020F0502020204030204" pitchFamily="34" charset="0"/>
              </a:rPr>
              <a:t>social</a:t>
            </a:r>
            <a:r>
              <a:rPr lang="en-US" sz="1900" dirty="0">
                <a:effectLst/>
                <a:latin typeface="Calibri" panose="020F0502020204030204" pitchFamily="34" charset="0"/>
                <a:ea typeface="Calibri" panose="020F0502020204030204" pitchFamily="34" charset="0"/>
                <a:cs typeface="Calibri" panose="020F0502020204030204" pitchFamily="34" charset="0"/>
              </a:rPr>
              <a:t> and others. </a:t>
            </a:r>
            <a:endParaRPr lang="en-US" sz="1900" dirty="0">
              <a:effectLst/>
              <a:latin typeface="Calibri" panose="020F0502020204030204" pitchFamily="34" charset="0"/>
              <a:ea typeface="Calibri" panose="020F0502020204030204" pitchFamily="34" charset="0"/>
            </a:endParaRPr>
          </a:p>
          <a:p>
            <a:endParaRPr lang="en-US" sz="1800" dirty="0"/>
          </a:p>
          <a:p>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4349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2191593" y="2363102"/>
            <a:ext cx="3139440" cy="1325563"/>
          </a:xfrm>
        </p:spPr>
        <p:txBody>
          <a:bodyPr/>
          <a:lstStyle/>
          <a:p>
            <a:r>
              <a:rPr lang="en-US" dirty="0"/>
              <a:t>Navigating AI Challenges</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5435366" y="1429691"/>
            <a:ext cx="6059948" cy="365125"/>
          </a:xfrm>
        </p:spPr>
        <p:txBody>
          <a:bodyPr vert="horz" lIns="91440" tIns="45720" rIns="91440" bIns="45720" rtlCol="0" anchor="t">
            <a:noAutofit/>
          </a:bodyPr>
          <a:lstStyle/>
          <a:p>
            <a:r>
              <a:rPr lang="en-US" dirty="0">
                <a:effectLst/>
                <a:latin typeface="Calibri" panose="020F0502020204030204" pitchFamily="34" charset="0"/>
                <a:ea typeface="Calibri" panose="020F0502020204030204" pitchFamily="34" charset="0"/>
                <a:cs typeface="Arial" panose="020B0604020202020204" pitchFamily="34" charset="0"/>
              </a:rPr>
              <a:t>Establish robust governance frameworks for AI</a:t>
            </a:r>
            <a:endParaRPr lang="en-US" dirty="0"/>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5434940" y="1759115"/>
            <a:ext cx="5431971" cy="1060597"/>
          </a:xfrm>
        </p:spPr>
        <p:txBody>
          <a:bodyPr>
            <a:noAutofit/>
          </a:bodyPr>
          <a:lstStyle/>
          <a:p>
            <a:pPr>
              <a:lnSpc>
                <a:spcPct val="107000"/>
              </a:lnSpc>
              <a:spcAft>
                <a:spcPts val="800"/>
              </a:spcAft>
            </a:pPr>
            <a:r>
              <a:rPr lang="en-US" kern="100" dirty="0">
                <a:latin typeface="Calibri" panose="020F0502020204030204" pitchFamily="34" charset="0"/>
                <a:ea typeface="Calibri" panose="020F0502020204030204" pitchFamily="34" charset="0"/>
                <a:cs typeface="Arial" panose="020B0604020202020204" pitchFamily="34" charset="0"/>
              </a:rPr>
              <a:t>E</a:t>
            </a:r>
            <a:r>
              <a:rPr lang="en-US" kern="100" dirty="0">
                <a:effectLst/>
                <a:latin typeface="Calibri" panose="020F0502020204030204" pitchFamily="34" charset="0"/>
                <a:ea typeface="Calibri" panose="020F0502020204030204" pitchFamily="34" charset="0"/>
                <a:cs typeface="Arial" panose="020B0604020202020204" pitchFamily="34" charset="0"/>
              </a:rPr>
              <a:t>thical guidelines, regulatory oversight, and accountability mechanisms. Collaboration between </a:t>
            </a:r>
            <a:r>
              <a:rPr lang="en-US" b="1" kern="100" dirty="0">
                <a:effectLst/>
                <a:latin typeface="Calibri" panose="020F0502020204030204" pitchFamily="34" charset="0"/>
                <a:ea typeface="Calibri" panose="020F0502020204030204" pitchFamily="34" charset="0"/>
                <a:cs typeface="Arial" panose="020B0604020202020204" pitchFamily="34" charset="0"/>
              </a:rPr>
              <a:t>industry</a:t>
            </a:r>
            <a:r>
              <a:rPr lang="en-US" kern="100" dirty="0">
                <a:effectLst/>
                <a:latin typeface="Calibri" panose="020F0502020204030204" pitchFamily="34" charset="0"/>
                <a:ea typeface="Calibri" panose="020F0502020204030204" pitchFamily="34" charset="0"/>
                <a:cs typeface="Arial" panose="020B0604020202020204" pitchFamily="34" charset="0"/>
              </a:rPr>
              <a:t>, </a:t>
            </a:r>
            <a:r>
              <a:rPr lang="en-US" b="1" kern="100" dirty="0">
                <a:effectLst/>
                <a:latin typeface="Calibri" panose="020F0502020204030204" pitchFamily="34" charset="0"/>
                <a:ea typeface="Calibri" panose="020F0502020204030204" pitchFamily="34" charset="0"/>
                <a:cs typeface="Arial" panose="020B0604020202020204" pitchFamily="34" charset="0"/>
              </a:rPr>
              <a:t>academia</a:t>
            </a:r>
            <a:r>
              <a:rPr lang="en-US" kern="100" dirty="0">
                <a:effectLst/>
                <a:latin typeface="Calibri" panose="020F0502020204030204" pitchFamily="34" charset="0"/>
                <a:ea typeface="Calibri" panose="020F0502020204030204" pitchFamily="34" charset="0"/>
                <a:cs typeface="Arial" panose="020B0604020202020204" pitchFamily="34" charset="0"/>
              </a:rPr>
              <a:t>, and </a:t>
            </a:r>
            <a:r>
              <a:rPr lang="en-US" b="1" kern="100" dirty="0">
                <a:effectLst/>
                <a:latin typeface="Calibri" panose="020F0502020204030204" pitchFamily="34" charset="0"/>
                <a:ea typeface="Calibri" panose="020F0502020204030204" pitchFamily="34" charset="0"/>
                <a:cs typeface="Arial" panose="020B0604020202020204" pitchFamily="34" charset="0"/>
              </a:rPr>
              <a:t>government </a:t>
            </a:r>
            <a:r>
              <a:rPr lang="en-US" kern="100" dirty="0">
                <a:effectLst/>
                <a:latin typeface="Calibri" panose="020F0502020204030204" pitchFamily="34" charset="0"/>
                <a:ea typeface="Calibri" panose="020F0502020204030204" pitchFamily="34" charset="0"/>
                <a:cs typeface="Arial" panose="020B0604020202020204" pitchFamily="34" charset="0"/>
              </a:rPr>
              <a:t>is vital to develop standards, best practices, and policies that promote responsible AI development and deployment.</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23"/>
          </p:nvPr>
        </p:nvSpPr>
        <p:spPr>
          <a:xfrm>
            <a:off x="5435366" y="2951064"/>
            <a:ext cx="5433204" cy="365125"/>
          </a:xfrm>
        </p:spPr>
        <p:txBody>
          <a:bodyPr>
            <a:noAutofit/>
          </a:bodyPr>
          <a:lstStyle/>
          <a:p>
            <a:r>
              <a:rPr lang="en-US" dirty="0">
                <a:latin typeface="Calibri" panose="020F0502020204030204" pitchFamily="34" charset="0"/>
                <a:ea typeface="Calibri" panose="020F0502020204030204" pitchFamily="34" charset="0"/>
                <a:cs typeface="Arial" panose="020B0604020202020204" pitchFamily="34" charset="0"/>
              </a:rPr>
              <a:t>A</a:t>
            </a:r>
            <a:r>
              <a:rPr lang="en-US" dirty="0">
                <a:effectLst/>
                <a:latin typeface="Calibri" panose="020F0502020204030204" pitchFamily="34" charset="0"/>
                <a:ea typeface="Calibri" panose="020F0502020204030204" pitchFamily="34" charset="0"/>
                <a:cs typeface="Arial" panose="020B0604020202020204" pitchFamily="34" charset="0"/>
              </a:rPr>
              <a:t>dopt best practices</a:t>
            </a:r>
            <a:endParaRPr lang="en-US" dirty="0"/>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24"/>
          </p:nvPr>
        </p:nvSpPr>
        <p:spPr>
          <a:xfrm>
            <a:off x="5434940" y="3280489"/>
            <a:ext cx="5431971" cy="799264"/>
          </a:xfrm>
        </p:spPr>
        <p:txBody>
          <a:bodyPr>
            <a:noAutofit/>
          </a:bodyPr>
          <a:lstStyle/>
          <a:p>
            <a:r>
              <a:rPr lang="en-US" kern="100" dirty="0">
                <a:latin typeface="Calibri" panose="020F0502020204030204" pitchFamily="34" charset="0"/>
                <a:ea typeface="Calibri" panose="020F0502020204030204" pitchFamily="34" charset="0"/>
                <a:cs typeface="Arial" panose="020B0604020202020204" pitchFamily="34" charset="0"/>
              </a:rPr>
              <a:t>developing a clear </a:t>
            </a:r>
            <a:r>
              <a:rPr lang="en-US" b="1" kern="100" dirty="0">
                <a:latin typeface="Calibri" panose="020F0502020204030204" pitchFamily="34" charset="0"/>
                <a:ea typeface="Calibri" panose="020F0502020204030204" pitchFamily="34" charset="0"/>
                <a:cs typeface="Arial" panose="020B0604020202020204" pitchFamily="34" charset="0"/>
              </a:rPr>
              <a:t>AI strategy</a:t>
            </a:r>
            <a:r>
              <a:rPr lang="en-US" kern="100" dirty="0">
                <a:latin typeface="Calibri" panose="020F0502020204030204" pitchFamily="34" charset="0"/>
                <a:ea typeface="Calibri" panose="020F0502020204030204" pitchFamily="34" charset="0"/>
                <a:cs typeface="Arial" panose="020B0604020202020204" pitchFamily="34" charset="0"/>
              </a:rPr>
              <a:t>, investing in </a:t>
            </a:r>
            <a:r>
              <a:rPr lang="en-US" b="1" kern="100" dirty="0">
                <a:latin typeface="Calibri" panose="020F0502020204030204" pitchFamily="34" charset="0"/>
                <a:ea typeface="Calibri" panose="020F0502020204030204" pitchFamily="34" charset="0"/>
                <a:cs typeface="Arial" panose="020B0604020202020204" pitchFamily="34" charset="0"/>
              </a:rPr>
              <a:t>AI talent</a:t>
            </a:r>
            <a:r>
              <a:rPr lang="en-US" kern="100" dirty="0">
                <a:latin typeface="Calibri" panose="020F0502020204030204" pitchFamily="34" charset="0"/>
                <a:ea typeface="Calibri" panose="020F0502020204030204" pitchFamily="34" charset="0"/>
                <a:cs typeface="Arial" panose="020B0604020202020204" pitchFamily="34" charset="0"/>
              </a:rPr>
              <a:t> and </a:t>
            </a:r>
            <a:r>
              <a:rPr lang="en-US" b="1" kern="100" dirty="0">
                <a:latin typeface="Calibri" panose="020F0502020204030204" pitchFamily="34" charset="0"/>
                <a:ea typeface="Calibri" panose="020F0502020204030204" pitchFamily="34" charset="0"/>
                <a:cs typeface="Arial" panose="020B0604020202020204" pitchFamily="34" charset="0"/>
              </a:rPr>
              <a:t>infrastructure</a:t>
            </a:r>
            <a:r>
              <a:rPr lang="en-US" kern="100" dirty="0">
                <a:latin typeface="Calibri" panose="020F0502020204030204" pitchFamily="34" charset="0"/>
                <a:ea typeface="Calibri" panose="020F0502020204030204" pitchFamily="34" charset="0"/>
                <a:cs typeface="Arial" panose="020B0604020202020204" pitchFamily="34" charset="0"/>
              </a:rPr>
              <a:t>, fostering a culture of </a:t>
            </a:r>
            <a:r>
              <a:rPr lang="en-US" b="1" kern="100" dirty="0">
                <a:latin typeface="Calibri" panose="020F0502020204030204" pitchFamily="34" charset="0"/>
                <a:ea typeface="Calibri" panose="020F0502020204030204" pitchFamily="34" charset="0"/>
                <a:cs typeface="Arial" panose="020B0604020202020204" pitchFamily="34" charset="0"/>
              </a:rPr>
              <a:t>innovation</a:t>
            </a:r>
            <a:r>
              <a:rPr lang="en-US" kern="100" dirty="0">
                <a:latin typeface="Calibri" panose="020F0502020204030204" pitchFamily="34" charset="0"/>
                <a:ea typeface="Calibri" panose="020F0502020204030204" pitchFamily="34" charset="0"/>
                <a:cs typeface="Arial" panose="020B0604020202020204" pitchFamily="34" charset="0"/>
              </a:rPr>
              <a:t>, and ensuring transparency and accountability in AI-driven decision-making. </a:t>
            </a:r>
            <a:endParaRPr lang="en-ZA" kern="100" dirty="0">
              <a:latin typeface="Calibri" panose="020F0502020204030204" pitchFamily="34" charset="0"/>
              <a:ea typeface="Calibri" panose="020F050202020403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25"/>
          </p:nvPr>
        </p:nvSpPr>
        <p:spPr>
          <a:xfrm>
            <a:off x="5435366" y="4246805"/>
            <a:ext cx="5433204" cy="365125"/>
          </a:xfrm>
        </p:spPr>
        <p:txBody>
          <a:bodyPr>
            <a:noAutofit/>
          </a:bodyPr>
          <a:lstStyle/>
          <a:p>
            <a:r>
              <a:rPr lang="en-US" dirty="0">
                <a:latin typeface="Calibri" panose="020F0502020204030204" pitchFamily="34" charset="0"/>
                <a:ea typeface="Calibri" panose="020F0502020204030204" pitchFamily="34" charset="0"/>
                <a:cs typeface="Arial" panose="020B0604020202020204" pitchFamily="34" charset="0"/>
              </a:rPr>
              <a:t>P</a:t>
            </a:r>
            <a:r>
              <a:rPr lang="en-US" dirty="0">
                <a:effectLst/>
                <a:latin typeface="Calibri" panose="020F0502020204030204" pitchFamily="34" charset="0"/>
                <a:ea typeface="Calibri" panose="020F0502020204030204" pitchFamily="34" charset="0"/>
                <a:cs typeface="Arial" panose="020B0604020202020204" pitchFamily="34" charset="0"/>
              </a:rPr>
              <a:t>rioritize our humanity and work </a:t>
            </a:r>
            <a:endParaRPr lang="en-US" dirty="0"/>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26"/>
          </p:nvPr>
        </p:nvSpPr>
        <p:spPr>
          <a:xfrm>
            <a:off x="5434940" y="4576230"/>
            <a:ext cx="5431971" cy="557950"/>
          </a:xfrm>
        </p:spPr>
        <p:txBody>
          <a:bodyPr>
            <a:normAutofit/>
          </a:bodyPr>
          <a:lstStyle/>
          <a:p>
            <a:r>
              <a:rPr lang="en-US" dirty="0">
                <a:effectLst/>
                <a:latin typeface="Calibri" panose="020F0502020204030204" pitchFamily="34" charset="0"/>
                <a:ea typeface="Calibri" panose="020F0502020204030204" pitchFamily="34" charset="0"/>
                <a:cs typeface="Arial" panose="020B0604020202020204" pitchFamily="34" charset="0"/>
              </a:rPr>
              <a:t>AI technologies </a:t>
            </a:r>
            <a:r>
              <a:rPr lang="en-US" b="1" dirty="0">
                <a:effectLst/>
                <a:latin typeface="Calibri" panose="020F0502020204030204" pitchFamily="34" charset="0"/>
                <a:ea typeface="Calibri" panose="020F0502020204030204" pitchFamily="34" charset="0"/>
                <a:cs typeface="Arial" panose="020B0604020202020204" pitchFamily="34" charset="0"/>
              </a:rPr>
              <a:t>align with our values, respect our privacy</a:t>
            </a:r>
            <a:r>
              <a:rPr lang="en-US" dirty="0">
                <a:effectLst/>
                <a:latin typeface="Calibri" panose="020F0502020204030204" pitchFamily="34" charset="0"/>
                <a:ea typeface="Calibri" panose="020F0502020204030204" pitchFamily="34" charset="0"/>
                <a:cs typeface="Arial" panose="020B0604020202020204" pitchFamily="34" charset="0"/>
              </a:rPr>
              <a:t>, and contribute to a </a:t>
            </a:r>
            <a:r>
              <a:rPr lang="en-US" b="1" dirty="0">
                <a:effectLst/>
                <a:latin typeface="Calibri" panose="020F0502020204030204" pitchFamily="34" charset="0"/>
                <a:ea typeface="Calibri" panose="020F0502020204030204" pitchFamily="34" charset="0"/>
                <a:cs typeface="Arial" panose="020B0604020202020204" pitchFamily="34" charset="0"/>
              </a:rPr>
              <a:t>sustainable</a:t>
            </a:r>
            <a:r>
              <a:rPr lang="en-US" dirty="0">
                <a:effectLst/>
                <a:latin typeface="Calibri" panose="020F0502020204030204" pitchFamily="34" charset="0"/>
                <a:ea typeface="Calibri" panose="020F0502020204030204" pitchFamily="34" charset="0"/>
                <a:cs typeface="Arial" panose="020B0604020202020204" pitchFamily="34" charset="0"/>
              </a:rPr>
              <a:t> and </a:t>
            </a:r>
            <a:r>
              <a:rPr lang="en-US" b="1" dirty="0">
                <a:effectLst/>
                <a:latin typeface="Calibri" panose="020F0502020204030204" pitchFamily="34" charset="0"/>
                <a:ea typeface="Calibri" panose="020F0502020204030204" pitchFamily="34" charset="0"/>
                <a:cs typeface="Arial" panose="020B0604020202020204" pitchFamily="34" charset="0"/>
              </a:rPr>
              <a:t>inclusive future</a:t>
            </a:r>
            <a:r>
              <a:rPr lang="en-US" dirty="0">
                <a:effectLst/>
                <a:latin typeface="Calibri" panose="020F0502020204030204" pitchFamily="34" charset="0"/>
                <a:ea typeface="Calibri" panose="020F0502020204030204" pitchFamily="34" charset="0"/>
                <a:cs typeface="Arial" panose="020B0604020202020204" pitchFamily="34" charset="0"/>
              </a:rPr>
              <a:t>.</a:t>
            </a:r>
            <a:endParaRPr lang="en-US" b="1" dirty="0"/>
          </a:p>
        </p:txBody>
      </p:sp>
      <p:sp>
        <p:nvSpPr>
          <p:cNvPr id="22" name="Slide Number Placeholder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a:lstStyle/>
          <a:p>
            <a:fld id="{B5CEABB6-07DC-46E8-9B57-56EC44A396E5}" type="slidenum">
              <a:rPr lang="en-US" smtClean="0"/>
              <a:pPr/>
              <a:t>20</a:t>
            </a:fld>
            <a:endParaRPr lang="en-US" dirty="0"/>
          </a:p>
        </p:txBody>
      </p:sp>
    </p:spTree>
    <p:extLst>
      <p:ext uri="{BB962C8B-B14F-4D97-AF65-F5344CB8AC3E}">
        <p14:creationId xmlns:p14="http://schemas.microsoft.com/office/powerpoint/2010/main" val="3341801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ctrTitle"/>
          </p:nvPr>
        </p:nvSpPr>
        <p:spPr>
          <a:xfrm>
            <a:off x="3284022" y="12806"/>
            <a:ext cx="4179570" cy="1159271"/>
          </a:xfrm>
        </p:spPr>
        <p:txBody>
          <a:bodyPr/>
          <a:lstStyle/>
          <a:p>
            <a:r>
              <a:rPr lang="en-US" dirty="0"/>
              <a:t>SUMMARY</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subTitle" idx="1"/>
          </p:nvPr>
        </p:nvSpPr>
        <p:spPr>
          <a:xfrm>
            <a:off x="3284022" y="1172077"/>
            <a:ext cx="8514278" cy="4561973"/>
          </a:xfrm>
        </p:spPr>
        <p:txBody>
          <a:bodyPr vert="horz" lIns="91440" tIns="45720" rIns="91440" bIns="45720" rtlCol="0" anchor="b">
            <a:noAutofit/>
          </a:bodyPr>
          <a:lstStyle/>
          <a:p>
            <a:pPr marL="285750" indent="-285750">
              <a:lnSpc>
                <a:spcPct val="107000"/>
              </a:lnSpc>
              <a:spcAft>
                <a:spcPts val="800"/>
              </a:spcAft>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AI's potential in digital transformation is reshaping industries across the board. </a:t>
            </a:r>
          </a:p>
          <a:p>
            <a:pPr marL="285750" indent="-285750">
              <a:lnSpc>
                <a:spcPct val="107000"/>
              </a:lnSpc>
              <a:spcAft>
                <a:spcPts val="800"/>
              </a:spcAft>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By embracing AI and leveraging its capabilities, organizations can unlock new possibilities, stay ahead in the competitive landscape, and meet the evolving needs of customers.</a:t>
            </a:r>
          </a:p>
          <a:p>
            <a:pPr marL="285750" indent="-285750">
              <a:lnSpc>
                <a:spcPct val="107000"/>
              </a:lnSpc>
              <a:spcAft>
                <a:spcPts val="800"/>
              </a:spcAft>
              <a:buFont typeface="Arial" panose="020B0604020202020204" pitchFamily="34" charset="0"/>
              <a:buChar char="•"/>
            </a:pPr>
            <a:r>
              <a:rPr lang="en-GB" kern="100" dirty="0">
                <a:effectLst/>
                <a:latin typeface="Calibri" panose="020F0502020204030204" pitchFamily="34" charset="0"/>
                <a:ea typeface="Calibri" panose="020F0502020204030204" pitchFamily="34" charset="0"/>
                <a:cs typeface="Arial" panose="020B0604020202020204" pitchFamily="34" charset="0"/>
              </a:rPr>
              <a:t>As AI becomes more pervasive, concerns about ethical considerations, data privacy, transparency, bias, and job displacement are areas that need careful attention. </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u="sng" kern="100" dirty="0">
                <a:latin typeface="Calibri" panose="020F0502020204030204" pitchFamily="34" charset="0"/>
                <a:ea typeface="Calibri" panose="020F0502020204030204" pitchFamily="34" charset="0"/>
                <a:cs typeface="Arial" panose="020B0604020202020204" pitchFamily="34" charset="0"/>
              </a:rPr>
              <a:t>Actions Needed</a:t>
            </a:r>
            <a:r>
              <a:rPr lang="en-US" u="sng" kern="100"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lnSpc>
                <a:spcPct val="107000"/>
              </a:lnSpc>
              <a:spcAft>
                <a:spcPts val="800"/>
              </a:spcAft>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I urge all of you to </a:t>
            </a:r>
            <a:r>
              <a:rPr lang="en-US" b="1" kern="100" dirty="0">
                <a:effectLst/>
                <a:latin typeface="Calibri" panose="020F0502020204030204" pitchFamily="34" charset="0"/>
                <a:ea typeface="Calibri" panose="020F0502020204030204" pitchFamily="34" charset="0"/>
                <a:cs typeface="Arial" panose="020B0604020202020204" pitchFamily="34" charset="0"/>
              </a:rPr>
              <a:t>explore the potential of AI </a:t>
            </a:r>
            <a:r>
              <a:rPr lang="en-US" kern="100" dirty="0">
                <a:effectLst/>
                <a:latin typeface="Calibri" panose="020F0502020204030204" pitchFamily="34" charset="0"/>
                <a:ea typeface="Calibri" panose="020F0502020204030204" pitchFamily="34" charset="0"/>
                <a:cs typeface="Arial" panose="020B0604020202020204" pitchFamily="34" charset="0"/>
              </a:rPr>
              <a:t>in your respective organizations and industries and analyze its impacts, potential, and challenges. </a:t>
            </a:r>
          </a:p>
          <a:p>
            <a:pPr marL="285750" indent="-285750">
              <a:lnSpc>
                <a:spcPct val="107000"/>
              </a:lnSpc>
              <a:spcAft>
                <a:spcPts val="800"/>
              </a:spcAft>
              <a:buFont typeface="Arial" panose="020B0604020202020204" pitchFamily="34" charset="0"/>
              <a:buChar char="•"/>
            </a:pPr>
            <a:r>
              <a:rPr lang="en-US" b="1" kern="100" dirty="0">
                <a:effectLst/>
                <a:latin typeface="Calibri" panose="020F0502020204030204" pitchFamily="34" charset="0"/>
                <a:ea typeface="Calibri" panose="020F0502020204030204" pitchFamily="34" charset="0"/>
                <a:cs typeface="Arial" panose="020B0604020202020204" pitchFamily="34" charset="0"/>
              </a:rPr>
              <a:t>Embrace digital transformation, invest in AI talent and technology. </a:t>
            </a:r>
          </a:p>
          <a:p>
            <a:pPr marL="285750" indent="-285750">
              <a:lnSpc>
                <a:spcPct val="107000"/>
              </a:lnSpc>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Arial" panose="020B0604020202020204" pitchFamily="34" charset="0"/>
              </a:rPr>
              <a:t>E</a:t>
            </a:r>
            <a:r>
              <a:rPr lang="en-US" kern="100" dirty="0">
                <a:effectLst/>
                <a:latin typeface="Calibri" panose="020F0502020204030204" pitchFamily="34" charset="0"/>
                <a:ea typeface="Calibri" panose="020F0502020204030204" pitchFamily="34" charset="0"/>
                <a:cs typeface="Arial" panose="020B0604020202020204" pitchFamily="34" charset="0"/>
              </a:rPr>
              <a:t>nvision a future where AI-powered innovation drives growth, efficiency, and customer-centricity. Doing that will unleash the potential of AI and shape a brighter future for all industries in our beloved Palestine.</a:t>
            </a:r>
          </a:p>
        </p:txBody>
      </p:sp>
      <p:sp>
        <p:nvSpPr>
          <p:cNvPr id="5" name="TextBox 4">
            <a:extLst>
              <a:ext uri="{FF2B5EF4-FFF2-40B4-BE49-F238E27FC236}">
                <a16:creationId xmlns:a16="http://schemas.microsoft.com/office/drawing/2014/main" id="{3E7632A9-C525-F0AD-487A-C5B98F52519D}"/>
              </a:ext>
            </a:extLst>
          </p:cNvPr>
          <p:cNvSpPr txBox="1"/>
          <p:nvPr/>
        </p:nvSpPr>
        <p:spPr>
          <a:xfrm>
            <a:off x="9067800" y="6178550"/>
            <a:ext cx="3079750" cy="523220"/>
          </a:xfrm>
          <a:prstGeom prst="rect">
            <a:avLst/>
          </a:prstGeom>
          <a:noFill/>
        </p:spPr>
        <p:txBody>
          <a:bodyPr wrap="square" rtlCol="0">
            <a:spAutoFit/>
          </a:bodyPr>
          <a:lstStyle/>
          <a:p>
            <a:pPr>
              <a:lnSpc>
                <a:spcPct val="100000"/>
              </a:lnSpc>
              <a:spcBef>
                <a:spcPts val="0"/>
              </a:spcBef>
            </a:pPr>
            <a:r>
              <a:rPr lang="en-US" sz="1400" kern="100" dirty="0">
                <a:latin typeface="Calibri" panose="020F0502020204030204" pitchFamily="34" charset="0"/>
                <a:ea typeface="Calibri" panose="020F0502020204030204" pitchFamily="34" charset="0"/>
                <a:cs typeface="Arial" panose="020B0604020202020204" pitchFamily="34" charset="0"/>
              </a:rPr>
              <a:t>Mohammed Kateeb, Strategic Advisor</a:t>
            </a:r>
          </a:p>
          <a:p>
            <a:pPr>
              <a:lnSpc>
                <a:spcPct val="100000"/>
              </a:lnSpc>
              <a:spcBef>
                <a:spcPts val="0"/>
              </a:spcBef>
            </a:pPr>
            <a:r>
              <a:rPr lang="en-US" sz="1400" i="0" dirty="0">
                <a:effectLst/>
                <a:latin typeface="-apple-system"/>
                <a:hlinkClick r:id="rId3"/>
              </a:rPr>
              <a:t>linkedin.com/in/</a:t>
            </a:r>
            <a:r>
              <a:rPr lang="en-US" sz="1400" i="0" dirty="0" err="1">
                <a:effectLst/>
                <a:latin typeface="-apple-system"/>
                <a:hlinkClick r:id="rId3"/>
              </a:rPr>
              <a:t>mohammedkateeb</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816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09A8E-73DE-0400-89EF-FE33FB5B4713}"/>
              </a:ext>
            </a:extLst>
          </p:cNvPr>
          <p:cNvPicPr>
            <a:picLocks noChangeAspect="1"/>
          </p:cNvPicPr>
          <p:nvPr/>
        </p:nvPicPr>
        <p:blipFill>
          <a:blip r:embed="rId2"/>
          <a:stretch>
            <a:fillRect/>
          </a:stretch>
        </p:blipFill>
        <p:spPr>
          <a:xfrm>
            <a:off x="5234845" y="638031"/>
            <a:ext cx="6979009" cy="5581937"/>
          </a:xfrm>
          <a:prstGeom prst="rect">
            <a:avLst/>
          </a:prstGeom>
        </p:spPr>
      </p:pic>
      <p:pic>
        <p:nvPicPr>
          <p:cNvPr id="12" name="Picture 11">
            <a:extLst>
              <a:ext uri="{FF2B5EF4-FFF2-40B4-BE49-F238E27FC236}">
                <a16:creationId xmlns:a16="http://schemas.microsoft.com/office/drawing/2014/main" id="{C215BC4F-A8A4-659D-B661-4CE3D2ED8136}"/>
              </a:ext>
            </a:extLst>
          </p:cNvPr>
          <p:cNvPicPr>
            <a:picLocks noChangeAspect="1"/>
          </p:cNvPicPr>
          <p:nvPr/>
        </p:nvPicPr>
        <p:blipFill>
          <a:blip r:embed="rId3"/>
          <a:stretch>
            <a:fillRect/>
          </a:stretch>
        </p:blipFill>
        <p:spPr>
          <a:xfrm>
            <a:off x="10528123" y="2177"/>
            <a:ext cx="1644735" cy="1168460"/>
          </a:xfrm>
          <a:prstGeom prst="rect">
            <a:avLst/>
          </a:prstGeom>
        </p:spPr>
      </p:pic>
      <p:sp>
        <p:nvSpPr>
          <p:cNvPr id="20" name="Subtitle 2">
            <a:extLst>
              <a:ext uri="{FF2B5EF4-FFF2-40B4-BE49-F238E27FC236}">
                <a16:creationId xmlns:a16="http://schemas.microsoft.com/office/drawing/2014/main" id="{86916C64-F74F-984B-A22A-2DDC8D429C14}"/>
              </a:ext>
              <a:ext uri="{C183D7F6-B498-43B3-948B-1728B52AA6E4}">
                <adec:decorative xmlns:adec="http://schemas.microsoft.com/office/drawing/2017/decorative" val="0"/>
              </a:ext>
            </a:extLst>
          </p:cNvPr>
          <p:cNvSpPr txBox="1">
            <a:spLocks/>
          </p:cNvSpPr>
          <p:nvPr/>
        </p:nvSpPr>
        <p:spPr>
          <a:xfrm>
            <a:off x="609599" y="914400"/>
            <a:ext cx="5397501" cy="532764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j-lt"/>
              </a:rPr>
              <a:t>Industry 4.0 – The FinTech Disruption</a:t>
            </a:r>
          </a:p>
          <a:p>
            <a:r>
              <a:rPr lang="en-US" sz="1900" dirty="0">
                <a:latin typeface="Calibri" panose="020F0502020204030204" pitchFamily="34" charset="0"/>
                <a:ea typeface="Calibri" panose="020F0502020204030204" pitchFamily="34" charset="0"/>
                <a:cs typeface="Arial" panose="020B0604020202020204" pitchFamily="34" charset="0"/>
              </a:rPr>
              <a:t>Ignited a wave of digital transformation across the Financial Sector.</a:t>
            </a:r>
          </a:p>
          <a:p>
            <a:pPr marL="285750" lvl="0" indent="-285750">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Fintechs are created from the womb of this revolution.  Startups around the world realized that they could </a:t>
            </a:r>
            <a:r>
              <a:rPr lang="en-US" sz="1900" b="1" dirty="0">
                <a:effectLst/>
                <a:latin typeface="Calibri" panose="020F0502020204030204" pitchFamily="34" charset="0"/>
                <a:ea typeface="Calibri" panose="020F0502020204030204" pitchFamily="34" charset="0"/>
                <a:cs typeface="Calibri" panose="020F0502020204030204" pitchFamily="34" charset="0"/>
              </a:rPr>
              <a:t>democratize financial services</a:t>
            </a:r>
            <a:r>
              <a:rPr lang="en-US" sz="1900" dirty="0">
                <a:effectLst/>
                <a:latin typeface="Calibri" panose="020F0502020204030204" pitchFamily="34" charset="0"/>
                <a:ea typeface="Calibri" panose="020F0502020204030204" pitchFamily="34" charset="0"/>
                <a:cs typeface="Calibri" panose="020F0502020204030204" pitchFamily="34" charset="0"/>
              </a:rPr>
              <a:t> and provide </a:t>
            </a:r>
            <a:r>
              <a:rPr lang="en-US" sz="1900" b="1" dirty="0">
                <a:effectLst/>
                <a:latin typeface="Calibri" panose="020F0502020204030204" pitchFamily="34" charset="0"/>
                <a:ea typeface="Calibri" panose="020F0502020204030204" pitchFamily="34" charset="0"/>
                <a:cs typeface="Calibri" panose="020F0502020204030204" pitchFamily="34" charset="0"/>
              </a:rPr>
              <a:t>great customer experience</a:t>
            </a:r>
            <a:r>
              <a:rPr lang="en-US" sz="1900" b="1" dirty="0">
                <a:latin typeface="Calibri" panose="020F0502020204030204" pitchFamily="34" charset="0"/>
                <a:ea typeface="Calibri" panose="020F0502020204030204" pitchFamily="34" charset="0"/>
                <a:cs typeface="Calibri" panose="020F0502020204030204" pitchFamily="34" charset="0"/>
              </a:rPr>
              <a:t>.</a:t>
            </a:r>
            <a:endParaRPr lang="en-US" sz="1900" dirty="0">
              <a:effectLst/>
              <a:latin typeface="Calibri" panose="020F0502020204030204" pitchFamily="34" charset="0"/>
              <a:ea typeface="Calibri" panose="020F0502020204030204" pitchFamily="34" charset="0"/>
            </a:endParaRPr>
          </a:p>
          <a:p>
            <a:pPr marL="285750" lvl="0" indent="-285750">
              <a:buFont typeface="Arial" panose="020B0604020202020204" pitchFamily="34" charset="0"/>
              <a:buChar char="•"/>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era where a new </a:t>
            </a:r>
            <a:r>
              <a:rPr lang="en-US" sz="1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global</a:t>
            </a: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regional</a:t>
            </a: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1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local ecosystems</a:t>
            </a: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were created. These ecosystems relied on vertical and horizontal partnerships forged between </a:t>
            </a:r>
            <a:r>
              <a:rPr lang="en-US" sz="1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incumbents</a:t>
            </a: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a:t>
            </a:r>
            <a:r>
              <a:rPr lang="en-US" sz="1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fintechs</a:t>
            </a: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neobanks </a:t>
            </a: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other disruptors, and ultimately with third parties to create entirely new classes of financial services and fresh revenue streams.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Fintech allowed access to </a:t>
            </a:r>
            <a:r>
              <a:rPr lang="en-US" sz="1800" b="1" dirty="0">
                <a:effectLst/>
                <a:latin typeface="Calibri" panose="020F0502020204030204" pitchFamily="34" charset="0"/>
                <a:ea typeface="Calibri" panose="020F0502020204030204" pitchFamily="34" charset="0"/>
                <a:cs typeface="Calibri" panose="020F0502020204030204" pitchFamily="34" charset="0"/>
              </a:rPr>
              <a:t>new markets, innovative, low-cost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personalized products</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b="1" dirty="0">
                <a:effectLst/>
                <a:latin typeface="Calibri" panose="020F0502020204030204" pitchFamily="34" charset="0"/>
                <a:ea typeface="Calibri" panose="020F0502020204030204" pitchFamily="34" charset="0"/>
                <a:cs typeface="Calibri" panose="020F0502020204030204" pitchFamily="34" charset="0"/>
              </a:rPr>
              <a:t>greater efficiencies</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285750" lvl="0" indent="-285750">
              <a:buFont typeface="Arial" panose="020B0604020202020204" pitchFamily="34" charset="0"/>
              <a:buChar char="•"/>
            </a:pPr>
            <a:endParaRPr lang="en-US" sz="19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834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422197-63CC-9584-0F31-02C20A15617E}"/>
              </a:ext>
            </a:extLst>
          </p:cNvPr>
          <p:cNvPicPr>
            <a:picLocks noChangeAspect="1"/>
          </p:cNvPicPr>
          <p:nvPr/>
        </p:nvPicPr>
        <p:blipFill>
          <a:blip r:embed="rId2"/>
          <a:stretch>
            <a:fillRect/>
          </a:stretch>
        </p:blipFill>
        <p:spPr>
          <a:xfrm>
            <a:off x="4038599" y="0"/>
            <a:ext cx="8162787" cy="6857999"/>
          </a:xfrm>
          <a:prstGeom prst="rect">
            <a:avLst/>
          </a:prstGeom>
        </p:spPr>
      </p:pic>
      <p:sp>
        <p:nvSpPr>
          <p:cNvPr id="18" name="Title 1">
            <a:extLst>
              <a:ext uri="{FF2B5EF4-FFF2-40B4-BE49-F238E27FC236}">
                <a16:creationId xmlns:a16="http://schemas.microsoft.com/office/drawing/2014/main" id="{6E4E5429-B3B4-59EF-25D0-E530406791A3}"/>
              </a:ext>
              <a:ext uri="{C183D7F6-B498-43B3-948B-1728B52AA6E4}">
                <adec:decorative xmlns:adec="http://schemas.microsoft.com/office/drawing/2017/decorative" val="0"/>
              </a:ext>
            </a:extLst>
          </p:cNvPr>
          <p:cNvSpPr txBox="1">
            <a:spLocks/>
          </p:cNvSpPr>
          <p:nvPr/>
        </p:nvSpPr>
        <p:spPr>
          <a:xfrm>
            <a:off x="410368" y="273050"/>
            <a:ext cx="3558381" cy="568008"/>
          </a:xfrm>
          <a:prstGeom prst="rect">
            <a:avLst/>
          </a:prstGeom>
        </p:spPr>
        <p:txBody>
          <a:bodyPr/>
          <a:lst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a:lstStyle>
          <a:p>
            <a:r>
              <a:rPr lang="en-US" sz="2000" dirty="0"/>
              <a:t>The incumbent's response</a:t>
            </a:r>
            <a:endParaRPr lang="en-ZA" sz="2000" dirty="0"/>
          </a:p>
        </p:txBody>
      </p:sp>
      <p:sp>
        <p:nvSpPr>
          <p:cNvPr id="22" name="TextBox 21">
            <a:extLst>
              <a:ext uri="{FF2B5EF4-FFF2-40B4-BE49-F238E27FC236}">
                <a16:creationId xmlns:a16="http://schemas.microsoft.com/office/drawing/2014/main" id="{834D311B-D976-3D73-F7B7-F4E23E508264}"/>
              </a:ext>
            </a:extLst>
          </p:cNvPr>
          <p:cNvSpPr txBox="1"/>
          <p:nvPr/>
        </p:nvSpPr>
        <p:spPr>
          <a:xfrm>
            <a:off x="518318" y="897441"/>
            <a:ext cx="3173412" cy="2134687"/>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20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Enhance digital banking</a:t>
            </a:r>
          </a:p>
          <a:p>
            <a:pPr marL="342900" lvl="0" indent="-342900">
              <a:lnSpc>
                <a:spcPct val="107000"/>
              </a:lnSpc>
              <a:spcAft>
                <a:spcPts val="800"/>
              </a:spcAft>
              <a:buSzPts val="1000"/>
              <a:buFont typeface="Symbol" panose="05050102010706020507" pitchFamily="18" charset="2"/>
              <a:buChar char=""/>
              <a:tabLst>
                <a:tab pos="457200" algn="l"/>
              </a:tabLst>
            </a:pPr>
            <a:r>
              <a:rPr lang="en-US" sz="20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Partner with fintechs </a:t>
            </a:r>
          </a:p>
          <a:p>
            <a:pPr marL="342900" lvl="0" indent="-342900">
              <a:lnSpc>
                <a:spcPct val="107000"/>
              </a:lnSpc>
              <a:spcAft>
                <a:spcPts val="800"/>
              </a:spcAft>
              <a:buSzPts val="1000"/>
              <a:buFont typeface="Symbol" panose="05050102010706020507" pitchFamily="18" charset="2"/>
              <a:buChar char=""/>
              <a:tabLst>
                <a:tab pos="457200" algn="l"/>
              </a:tabLst>
            </a:pPr>
            <a:r>
              <a:rPr lang="en-US" sz="20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Acquire fintechs</a:t>
            </a:r>
          </a:p>
          <a:p>
            <a:pPr marL="342900" lvl="0" indent="-342900">
              <a:lnSpc>
                <a:spcPct val="107000"/>
              </a:lnSpc>
              <a:spcAft>
                <a:spcPts val="800"/>
              </a:spcAft>
              <a:buSzPts val="1000"/>
              <a:buFont typeface="Symbol" panose="05050102010706020507" pitchFamily="18" charset="2"/>
              <a:buChar char=""/>
              <a:tabLst>
                <a:tab pos="457200" algn="l"/>
              </a:tabLst>
            </a:pPr>
            <a:r>
              <a:rPr lang="en-US" sz="20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Launch digital attackers</a:t>
            </a:r>
          </a:p>
          <a:p>
            <a:pPr marL="342900" lvl="0" indent="-342900">
              <a:lnSpc>
                <a:spcPct val="107000"/>
              </a:lnSpc>
              <a:spcAft>
                <a:spcPts val="800"/>
              </a:spcAft>
              <a:buSzPts val="1000"/>
              <a:buFont typeface="Symbol" panose="05050102010706020507" pitchFamily="18" charset="2"/>
              <a:buChar char=""/>
              <a:tabLst>
                <a:tab pos="457200" algn="l"/>
              </a:tabLst>
            </a:pPr>
            <a:r>
              <a:rPr lang="en-US" sz="20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Invest in innovation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09944ED8-D1C2-FA26-8218-F47B1E5F5D7B}"/>
              </a:ext>
              <a:ext uri="{C183D7F6-B498-43B3-948B-1728B52AA6E4}">
                <adec:decorative xmlns:adec="http://schemas.microsoft.com/office/drawing/2017/decorative" val="0"/>
              </a:ext>
            </a:extLst>
          </p:cNvPr>
          <p:cNvSpPr txBox="1">
            <a:spLocks/>
          </p:cNvSpPr>
          <p:nvPr/>
        </p:nvSpPr>
        <p:spPr>
          <a:xfrm>
            <a:off x="365918" y="3333750"/>
            <a:ext cx="3558381" cy="568008"/>
          </a:xfrm>
          <a:prstGeom prst="rect">
            <a:avLst/>
          </a:prstGeom>
        </p:spPr>
        <p:txBody>
          <a:bodyPr/>
          <a:lst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a:lstStyle>
          <a:p>
            <a:r>
              <a:rPr lang="en-US" sz="2000" dirty="0"/>
              <a:t>The regulators’ response</a:t>
            </a:r>
            <a:endParaRPr lang="en-ZA" sz="2000" dirty="0"/>
          </a:p>
        </p:txBody>
      </p:sp>
      <p:sp>
        <p:nvSpPr>
          <p:cNvPr id="24" name="TextBox 23">
            <a:extLst>
              <a:ext uri="{FF2B5EF4-FFF2-40B4-BE49-F238E27FC236}">
                <a16:creationId xmlns:a16="http://schemas.microsoft.com/office/drawing/2014/main" id="{203F0CC7-DAB8-D7B5-1993-A75486FCCE61}"/>
              </a:ext>
            </a:extLst>
          </p:cNvPr>
          <p:cNvSpPr txBox="1"/>
          <p:nvPr/>
        </p:nvSpPr>
        <p:spPr>
          <a:xfrm>
            <a:off x="518317" y="3837491"/>
            <a:ext cx="3405981" cy="2690737"/>
          </a:xfrm>
          <a:prstGeom prst="rect">
            <a:avLst/>
          </a:prstGeom>
          <a:noFill/>
        </p:spPr>
        <p:txBody>
          <a:bodyPr wrap="square">
            <a:spAutoFit/>
          </a:bodyPr>
          <a:lstStyle/>
          <a:p>
            <a:pPr marL="342900" indent="-342900">
              <a:lnSpc>
                <a:spcPct val="107000"/>
              </a:lnSpc>
              <a:spcAft>
                <a:spcPts val="800"/>
              </a:spcAft>
              <a:buSzPts val="1000"/>
              <a:buFont typeface="Symbol" panose="05050102010706020507" pitchFamily="18" charset="2"/>
              <a:buChar char=""/>
              <a:tabLst>
                <a:tab pos="457200" algn="l"/>
              </a:tabLst>
            </a:pPr>
            <a:r>
              <a:rPr lang="en-US" sz="2000" dirty="0">
                <a:solidFill>
                  <a:srgbClr val="111111"/>
                </a:solidFill>
                <a:latin typeface="Calibri" panose="020F0502020204030204" pitchFamily="34" charset="0"/>
                <a:ea typeface="Calibri" panose="020F0502020204030204" pitchFamily="34" charset="0"/>
                <a:cs typeface="Calibri" panose="020F0502020204030204" pitchFamily="34" charset="0"/>
              </a:rPr>
              <a:t>OPEN banking API</a:t>
            </a:r>
          </a:p>
          <a:p>
            <a:pPr marL="342900" indent="-342900">
              <a:lnSpc>
                <a:spcPct val="107000"/>
              </a:lnSpc>
              <a:spcAft>
                <a:spcPts val="800"/>
              </a:spcAft>
              <a:buSzPts val="1000"/>
              <a:buFont typeface="Symbol" panose="05050102010706020507" pitchFamily="18" charset="2"/>
              <a:buChar char=""/>
              <a:tabLst>
                <a:tab pos="457200" algn="l"/>
              </a:tabLst>
            </a:pPr>
            <a:r>
              <a:rPr lang="en-GB" sz="2000" dirty="0">
                <a:solidFill>
                  <a:srgbClr val="111111"/>
                </a:solidFill>
                <a:latin typeface="Calibri" panose="020F0502020204030204" pitchFamily="34" charset="0"/>
                <a:ea typeface="Calibri" panose="020F0502020204030204" pitchFamily="34" charset="0"/>
                <a:cs typeface="Calibri" panose="020F0502020204030204" pitchFamily="34" charset="0"/>
              </a:rPr>
              <a:t>Sandboxes, innovation hubs, and accelerators</a:t>
            </a:r>
          </a:p>
          <a:p>
            <a:pPr marL="342900" indent="-342900">
              <a:lnSpc>
                <a:spcPct val="107000"/>
              </a:lnSpc>
              <a:spcAft>
                <a:spcPts val="800"/>
              </a:spcAft>
              <a:buSzPts val="1000"/>
              <a:buFont typeface="Symbol" panose="05050102010706020507" pitchFamily="18" charset="2"/>
              <a:buChar char=""/>
              <a:tabLst>
                <a:tab pos="457200" algn="l"/>
              </a:tabLst>
            </a:pPr>
            <a:r>
              <a:rPr lang="en-US" sz="2000" dirty="0">
                <a:solidFill>
                  <a:srgbClr val="111111"/>
                </a:solidFill>
                <a:latin typeface="Calibri" panose="020F0502020204030204" pitchFamily="34" charset="0"/>
                <a:ea typeface="Calibri" panose="020F0502020204030204" pitchFamily="34" charset="0"/>
                <a:cs typeface="Calibri" panose="020F0502020204030204" pitchFamily="34" charset="0"/>
              </a:rPr>
              <a:t>Aggressive regulations (EU PSD2, UK Open Banking)</a:t>
            </a:r>
          </a:p>
          <a:p>
            <a:pPr marL="342900" indent="-342900">
              <a:lnSpc>
                <a:spcPct val="107000"/>
              </a:lnSpc>
              <a:spcAft>
                <a:spcPts val="800"/>
              </a:spcAft>
              <a:buSzPts val="1000"/>
              <a:buFont typeface="Symbol" panose="05050102010706020507" pitchFamily="18" charset="2"/>
              <a:buChar char=""/>
              <a:tabLst>
                <a:tab pos="457200" algn="l"/>
              </a:tabLst>
            </a:pPr>
            <a:r>
              <a:rPr lang="en-GB" sz="2000" dirty="0">
                <a:solidFill>
                  <a:srgbClr val="111111"/>
                </a:solidFill>
                <a:latin typeface="Calibri" panose="020F0502020204030204" pitchFamily="34" charset="0"/>
                <a:ea typeface="Calibri" panose="020F0502020204030204" pitchFamily="34" charset="0"/>
                <a:cs typeface="Calibri" panose="020F0502020204030204" pitchFamily="34" charset="0"/>
              </a:rPr>
              <a:t>Promoting financial inclusion and innovation</a:t>
            </a:r>
            <a:endParaRPr lang="en-US" sz="20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997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528806" y="728750"/>
            <a:ext cx="8421688" cy="770971"/>
          </a:xfrm>
        </p:spPr>
        <p:txBody>
          <a:bodyPr/>
          <a:lstStyle/>
          <a:p>
            <a:r>
              <a:rPr lang="en-US" dirty="0">
                <a:solidFill>
                  <a:srgbClr val="374151"/>
                </a:solidFill>
              </a:rPr>
              <a:t>NEO Banks update</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825500" y="1595109"/>
            <a:ext cx="10452100" cy="4322915"/>
          </a:xfrm>
          <a:prstGeom prst="rect">
            <a:avLst/>
          </a:prstGeom>
          <a:noFill/>
        </p:spPr>
        <p:txBody>
          <a:bodyPr wrap="square" rtlCol="0">
            <a:spAutoFit/>
          </a:bodyPr>
          <a:lstStyle/>
          <a:p>
            <a:r>
              <a:rPr lang="en-US" dirty="0">
                <a:solidFill>
                  <a:srgbClr val="111111"/>
                </a:solidFill>
                <a:latin typeface="Calibri" panose="020F0502020204030204" pitchFamily="34" charset="0"/>
                <a:ea typeface="Calibri" panose="020F0502020204030204" pitchFamily="34" charset="0"/>
                <a:cs typeface="Calibri" panose="020F0502020204030204" pitchFamily="34" charset="0"/>
              </a:rPr>
              <a:t>N</a:t>
            </a:r>
            <a:r>
              <a:rPr lang="en-US" sz="18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eo banks are facing some challenges in the current market: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US" sz="1800" b="1"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Competition from traditional banks</a:t>
            </a:r>
            <a:r>
              <a:rPr lang="en-US" sz="18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l">
              <a:lnSpc>
                <a:spcPct val="107000"/>
              </a:lnSpc>
              <a:spcAft>
                <a:spcPts val="800"/>
              </a:spcAft>
              <a:buSzPts val="1000"/>
              <a:buFont typeface="Symbol" panose="05050102010706020507" pitchFamily="18" charset="2"/>
              <a:buChar char=""/>
              <a:tabLst>
                <a:tab pos="457200" algn="l"/>
              </a:tabLst>
            </a:pPr>
            <a:r>
              <a:rPr lang="en-US" sz="1800" b="1"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Regulatory hurdles</a:t>
            </a:r>
            <a:r>
              <a:rPr lang="en-US" sz="18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Some neo banks have faced regulatory scrutiny and challenges in obtaining banking licenses and complying with various rules and standards. </a:t>
            </a:r>
            <a:r>
              <a:rPr lang="en-US" kern="100" dirty="0">
                <a:solidFill>
                  <a:srgbClr val="111111"/>
                </a:solidFill>
                <a:latin typeface="Calibri" panose="020F0502020204030204" pitchFamily="34" charset="0"/>
                <a:ea typeface="Calibri" panose="020F0502020204030204" pitchFamily="34" charset="0"/>
                <a:cs typeface="Calibri" panose="020F0502020204030204" pitchFamily="34" charset="0"/>
              </a:rPr>
              <a:t>For example, </a:t>
            </a:r>
            <a:r>
              <a:rPr lang="en-US"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Digit</a:t>
            </a:r>
            <a:r>
              <a:rPr lang="en-US" kern="100" dirty="0">
                <a:solidFill>
                  <a:srgbClr val="111111"/>
                </a:solidFill>
                <a:latin typeface="Calibri" panose="020F0502020204030204" pitchFamily="34" charset="0"/>
                <a:ea typeface="Calibri" panose="020F0502020204030204" pitchFamily="34" charset="0"/>
                <a:cs typeface="Calibri" panose="020F0502020204030204" pitchFamily="34" charset="0"/>
              </a:rPr>
              <a:t> was fined by the Consumer Financial Protection Bureau for falsely advertising a no-overdraft guarantee.</a:t>
            </a:r>
          </a:p>
          <a:p>
            <a:pPr marL="342900" lvl="0" indent="-342900" algn="l">
              <a:lnSpc>
                <a:spcPct val="107000"/>
              </a:lnSpc>
              <a:spcAft>
                <a:spcPts val="800"/>
              </a:spcAft>
              <a:buSzPts val="1000"/>
              <a:buFont typeface="Symbol" panose="05050102010706020507" pitchFamily="18" charset="2"/>
              <a:buChar char=""/>
              <a:tabLst>
                <a:tab pos="457200" algn="l"/>
              </a:tabLst>
            </a:pPr>
            <a:r>
              <a:rPr lang="en-US" sz="1800" b="1"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Low profitability</a:t>
            </a:r>
            <a:r>
              <a:rPr lang="en-US" sz="18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Some neo banks have struggled to generate revenues and profits from their low-fee or no-fee business models. </a:t>
            </a:r>
            <a:r>
              <a:rPr lang="en-US" kern="100" dirty="0">
                <a:solidFill>
                  <a:srgbClr val="111111"/>
                </a:solidFill>
                <a:latin typeface="Calibri" panose="020F0502020204030204" pitchFamily="34" charset="0"/>
                <a:ea typeface="Calibri" panose="020F0502020204030204" pitchFamily="34" charset="0"/>
                <a:cs typeface="Calibri" panose="020F0502020204030204" pitchFamily="34" charset="0"/>
              </a:rPr>
              <a:t>For example, </a:t>
            </a:r>
            <a:r>
              <a:rPr lang="en-US" b="1" kern="100" dirty="0" err="1">
                <a:solidFill>
                  <a:srgbClr val="111111"/>
                </a:solidFill>
                <a:latin typeface="Calibri" panose="020F0502020204030204" pitchFamily="34" charset="0"/>
                <a:ea typeface="Calibri" panose="020F0502020204030204" pitchFamily="34" charset="0"/>
                <a:cs typeface="Calibri" panose="020F0502020204030204" pitchFamily="34" charset="0"/>
              </a:rPr>
              <a:t>Monzo</a:t>
            </a:r>
            <a:r>
              <a:rPr lang="en-US"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 </a:t>
            </a:r>
            <a:r>
              <a:rPr lang="en-US" kern="100" dirty="0">
                <a:solidFill>
                  <a:srgbClr val="111111"/>
                </a:solidFill>
                <a:latin typeface="Calibri" panose="020F0502020204030204" pitchFamily="34" charset="0"/>
                <a:ea typeface="Calibri" panose="020F0502020204030204" pitchFamily="34" charset="0"/>
                <a:cs typeface="Calibri" panose="020F0502020204030204" pitchFamily="34" charset="0"/>
              </a:rPr>
              <a:t>reported a loss of £113.8 million ($156.4 million) for the fiscal year ending February 2022.</a:t>
            </a:r>
          </a:p>
          <a:p>
            <a:pPr marL="342900" lvl="0" indent="-342900" algn="l">
              <a:lnSpc>
                <a:spcPct val="107000"/>
              </a:lnSpc>
              <a:spcAft>
                <a:spcPts val="800"/>
              </a:spcAft>
              <a:buSzPts val="1000"/>
              <a:buFont typeface="Symbol" panose="05050102010706020507" pitchFamily="18" charset="2"/>
              <a:buChar char=""/>
              <a:tabLst>
                <a:tab pos="457200" algn="l"/>
              </a:tabLst>
            </a:pPr>
            <a:r>
              <a:rPr lang="en-US" sz="1800" b="1"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Customer retention</a:t>
            </a:r>
            <a:r>
              <a:rPr lang="en-US" sz="18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Some neo banks have faced difficulties in retaining customers and increasing their engagement and loyalty. For example, a survey by Momentive found that only 29% of US digital banking customers use their neo bank as their primary account .</a:t>
            </a:r>
          </a:p>
          <a:p>
            <a:pPr marL="342900" lvl="0" indent="-342900" algn="l">
              <a:lnSpc>
                <a:spcPct val="107000"/>
              </a:lnSpc>
              <a:spcAft>
                <a:spcPts val="800"/>
              </a:spcAft>
              <a:buSzPts val="1000"/>
              <a:buFont typeface="Symbol" panose="05050102010706020507" pitchFamily="18" charset="2"/>
              <a:buChar char=""/>
              <a:tabLst>
                <a:tab pos="457200" algn="l"/>
              </a:tabLst>
            </a:pPr>
            <a:r>
              <a:rPr lang="en-US"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Banking Crisis</a:t>
            </a:r>
            <a:r>
              <a:rPr lang="en-US" kern="100" dirty="0">
                <a:solidFill>
                  <a:srgbClr val="111111"/>
                </a:solidFill>
                <a:latin typeface="Calibri" panose="020F0502020204030204" pitchFamily="34" charset="0"/>
                <a:ea typeface="Calibri" panose="020F0502020204030204" pitchFamily="34" charset="0"/>
                <a:cs typeface="Calibri" panose="020F0502020204030204" pitchFamily="34" charset="0"/>
              </a:rPr>
              <a:t> caused major trust issue. </a:t>
            </a:r>
            <a:r>
              <a:rPr lang="en-GB" kern="100" dirty="0">
                <a:solidFill>
                  <a:srgbClr val="111111"/>
                </a:solidFill>
                <a:latin typeface="Calibri" panose="020F0502020204030204" pitchFamily="34" charset="0"/>
                <a:ea typeface="Calibri" panose="020F0502020204030204" pitchFamily="34" charset="0"/>
                <a:cs typeface="Calibri" panose="020F0502020204030204" pitchFamily="34" charset="0"/>
              </a:rPr>
              <a:t>Silicon Valley Bank (SVB), First Republic Bank (FRB) and Signature Bank — accounted for 2.4% of all assets in the US banking sector.</a:t>
            </a:r>
            <a:r>
              <a:rPr lang="en-US" kern="100" dirty="0">
                <a:solidFill>
                  <a:srgbClr val="111111"/>
                </a:solidFill>
                <a:latin typeface="Calibri" panose="020F0502020204030204" pitchFamily="34" charset="0"/>
                <a:ea typeface="Calibri" panose="020F0502020204030204" pitchFamily="34" charset="0"/>
                <a:cs typeface="Calibri" panose="020F0502020204030204" pitchFamily="34" charset="0"/>
              </a:rPr>
              <a:t> The failure of Credit Swiss in Europe. </a:t>
            </a:r>
            <a:endParaRPr lang="en-US" sz="18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778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748505" y="183290"/>
            <a:ext cx="3823830" cy="1228223"/>
          </a:xfrm>
        </p:spPr>
        <p:txBody>
          <a:bodyPr>
            <a:normAutofit fontScale="90000"/>
          </a:bodyPr>
          <a:lstStyle/>
          <a:p>
            <a:r>
              <a:rPr lang="en-US" dirty="0"/>
              <a:t>The real Storm</a:t>
            </a:r>
            <a:br>
              <a:rPr lang="en-US" dirty="0"/>
            </a:br>
            <a:r>
              <a:rPr lang="en-US" dirty="0"/>
              <a:t>THE AI REVELOUTION</a:t>
            </a:r>
            <a:endParaRPr lang="en-ZA" dirty="0"/>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748506" y="1375027"/>
            <a:ext cx="8092936" cy="568700"/>
          </a:xfrm>
        </p:spPr>
        <p:txBody>
          <a:bodyPr>
            <a:noAutofit/>
          </a:bodyPr>
          <a:lstStyle/>
          <a:p>
            <a:pPr marL="0" indent="0">
              <a:buNone/>
            </a:pPr>
            <a:r>
              <a:rPr lang="en-GB" sz="2000" b="0" i="0" dirty="0">
                <a:solidFill>
                  <a:srgbClr val="3E4855"/>
                </a:solidFill>
                <a:effectLst/>
                <a:latin typeface="Calibri" panose="020F0502020204030204" pitchFamily="34" charset="0"/>
                <a:ea typeface="Calibri" panose="020F0502020204030204" pitchFamily="34" charset="0"/>
                <a:cs typeface="Calibri" panose="020F0502020204030204" pitchFamily="34" charset="0"/>
              </a:rPr>
              <a:t>“AI is one of the most important things humanity is working on. It is more profound than, I </a:t>
            </a:r>
            <a:r>
              <a:rPr lang="en-GB" sz="2000" b="0" i="0" dirty="0" err="1">
                <a:solidFill>
                  <a:srgbClr val="3E4855"/>
                </a:solidFill>
                <a:effectLst/>
                <a:latin typeface="Calibri" panose="020F0502020204030204" pitchFamily="34" charset="0"/>
                <a:ea typeface="Calibri" panose="020F0502020204030204" pitchFamily="34" charset="0"/>
                <a:cs typeface="Calibri" panose="020F0502020204030204" pitchFamily="34" charset="0"/>
              </a:rPr>
              <a:t>dunno</a:t>
            </a:r>
            <a:r>
              <a:rPr lang="en-GB" sz="2000" b="0" i="0" dirty="0">
                <a:solidFill>
                  <a:srgbClr val="3E4855"/>
                </a:solidFill>
                <a:effectLst/>
                <a:latin typeface="Calibri" panose="020F0502020204030204" pitchFamily="34" charset="0"/>
                <a:ea typeface="Calibri" panose="020F0502020204030204" pitchFamily="34" charset="0"/>
                <a:cs typeface="Calibri" panose="020F0502020204030204" pitchFamily="34" charset="0"/>
              </a:rPr>
              <a:t>, electricity or fire,” says Pichai, GOOGLE</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CF946672-FCD9-41F3-48DA-EF9CE2F1AF42}"/>
              </a:ext>
            </a:extLst>
          </p:cNvPr>
          <p:cNvPicPr>
            <a:picLocks noChangeAspect="1"/>
          </p:cNvPicPr>
          <p:nvPr/>
        </p:nvPicPr>
        <p:blipFill>
          <a:blip r:embed="rId3"/>
          <a:stretch>
            <a:fillRect/>
          </a:stretch>
        </p:blipFill>
        <p:spPr>
          <a:xfrm>
            <a:off x="6438900" y="1943726"/>
            <a:ext cx="5376052" cy="3165897"/>
          </a:xfrm>
          <a:prstGeom prst="rect">
            <a:avLst/>
          </a:prstGeom>
        </p:spPr>
      </p:pic>
      <p:sp>
        <p:nvSpPr>
          <p:cNvPr id="4" name="TextBox 3">
            <a:extLst>
              <a:ext uri="{FF2B5EF4-FFF2-40B4-BE49-F238E27FC236}">
                <a16:creationId xmlns:a16="http://schemas.microsoft.com/office/drawing/2014/main" id="{9B3DA82D-58EA-3D23-CAE6-22D2CAFBAE37}"/>
              </a:ext>
            </a:extLst>
          </p:cNvPr>
          <p:cNvSpPr txBox="1"/>
          <p:nvPr/>
        </p:nvSpPr>
        <p:spPr>
          <a:xfrm>
            <a:off x="748506" y="2517408"/>
            <a:ext cx="509316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OpenAI’s ChatGPT</a:t>
            </a:r>
            <a:r>
              <a:rPr lang="en-US" dirty="0"/>
              <a:t>: </a:t>
            </a:r>
            <a:r>
              <a:rPr lang="en-US" dirty="0">
                <a:latin typeface="Calibri" panose="020F0502020204030204" pitchFamily="34" charset="0"/>
                <a:ea typeface="Calibri" panose="020F0502020204030204" pitchFamily="34" charset="0"/>
                <a:cs typeface="Arial" panose="020B0604020202020204" pitchFamily="34" charset="0"/>
              </a:rPr>
              <a:t>M</a:t>
            </a:r>
            <a:r>
              <a:rPr lang="en-US" sz="1800" dirty="0">
                <a:effectLst/>
                <a:latin typeface="Calibri" panose="020F0502020204030204" pitchFamily="34" charset="0"/>
                <a:ea typeface="Calibri" panose="020F0502020204030204" pitchFamily="34" charset="0"/>
                <a:cs typeface="Arial" panose="020B0604020202020204" pitchFamily="34" charset="0"/>
              </a:rPr>
              <a:t>ost significant tech launches since the original Apple iPhone </a:t>
            </a:r>
            <a:r>
              <a:rPr lang="en-US" dirty="0">
                <a:latin typeface="Calibri" panose="020F0502020204030204" pitchFamily="34" charset="0"/>
                <a:ea typeface="Calibri" panose="020F0502020204030204" pitchFamily="34" charset="0"/>
                <a:cs typeface="Arial" panose="020B0604020202020204" pitchFamily="34" charset="0"/>
              </a:rPr>
              <a:t>in </a:t>
            </a:r>
            <a:r>
              <a:rPr lang="en-US" sz="1800" dirty="0">
                <a:effectLst/>
                <a:latin typeface="Calibri" panose="020F0502020204030204" pitchFamily="34" charset="0"/>
                <a:ea typeface="Calibri" panose="020F0502020204030204" pitchFamily="34" charset="0"/>
                <a:cs typeface="Arial" panose="020B0604020202020204" pitchFamily="34" charset="0"/>
              </a:rPr>
              <a:t>2007. The fastest-growing consumer app in history, hitting 100 million users in the first two months after its release.</a:t>
            </a:r>
            <a:r>
              <a:rPr lang="en-US" dirty="0"/>
              <a:t>  </a:t>
            </a:r>
          </a:p>
          <a:p>
            <a:pPr marL="285750" indent="-285750">
              <a:buFont typeface="Arial" panose="020B0604020202020204" pitchFamily="34" charset="0"/>
              <a:buChar char="•"/>
            </a:pPr>
            <a:r>
              <a:rPr lang="en-US" dirty="0"/>
              <a:t>Google’s </a:t>
            </a:r>
            <a:r>
              <a:rPr lang="en-US" b="1" dirty="0"/>
              <a:t>Bard</a:t>
            </a:r>
            <a:r>
              <a:rPr lang="en-US" dirty="0"/>
              <a:t> </a:t>
            </a:r>
          </a:p>
          <a:p>
            <a:pPr marL="285750" indent="-285750">
              <a:buFont typeface="Arial" panose="020B0604020202020204" pitchFamily="34" charset="0"/>
              <a:buChar char="•"/>
            </a:pPr>
            <a:r>
              <a:rPr lang="en-US" dirty="0"/>
              <a:t>TII’s </a:t>
            </a:r>
            <a:r>
              <a:rPr lang="en-US" b="1" dirty="0"/>
              <a:t>Falcon</a:t>
            </a:r>
            <a:r>
              <a:rPr lang="en-US" dirty="0"/>
              <a:t> – Open Source LLM</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The Year of Large Language Models (</a:t>
            </a:r>
            <a:r>
              <a:rPr lang="en-US" sz="1800" b="1" dirty="0">
                <a:effectLst/>
                <a:latin typeface="Calibri" panose="020F0502020204030204" pitchFamily="34" charset="0"/>
                <a:ea typeface="Calibri" panose="020F0502020204030204" pitchFamily="34" charset="0"/>
                <a:cs typeface="Arial" panose="020B0604020202020204" pitchFamily="34" charset="0"/>
              </a:rPr>
              <a:t>LLMs</a:t>
            </a:r>
            <a:r>
              <a:rPr lang="en-US" sz="1800" dirty="0">
                <a:effectLst/>
                <a:latin typeface="Calibri" panose="020F0502020204030204" pitchFamily="34" charset="0"/>
                <a:ea typeface="Calibri" panose="020F0502020204030204" pitchFamily="34" charset="0"/>
                <a:cs typeface="Arial" panose="020B0604020202020204" pitchFamily="34" charset="0"/>
              </a:rPr>
              <a:t>), how does it work? </a:t>
            </a: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b="1" dirty="0">
                <a:latin typeface="Calibri" panose="020F0502020204030204" pitchFamily="34" charset="0"/>
                <a:ea typeface="Calibri" panose="020F0502020204030204" pitchFamily="34" charset="0"/>
                <a:cs typeface="Arial" panose="020B0604020202020204" pitchFamily="34" charset="0"/>
              </a:rPr>
              <a:t>Opportunity:  </a:t>
            </a:r>
            <a:r>
              <a:rPr lang="en-US" dirty="0">
                <a:latin typeface="Calibri" panose="020F0502020204030204" pitchFamily="34" charset="0"/>
                <a:ea typeface="Calibri" panose="020F0502020204030204" pitchFamily="34" charset="0"/>
                <a:cs typeface="Arial" panose="020B0604020202020204" pitchFamily="34" charset="0"/>
              </a:rPr>
              <a:t>Train LLM on private data of any organization.</a:t>
            </a:r>
            <a:endParaRPr lang="en-US" b="1" dirty="0"/>
          </a:p>
        </p:txBody>
      </p:sp>
    </p:spTree>
    <p:extLst>
      <p:ext uri="{BB962C8B-B14F-4D97-AF65-F5344CB8AC3E}">
        <p14:creationId xmlns:p14="http://schemas.microsoft.com/office/powerpoint/2010/main" val="46055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B98D04-B245-EF64-2F39-05749AB21C2D}"/>
              </a:ext>
            </a:extLst>
          </p:cNvPr>
          <p:cNvSpPr>
            <a:spLocks noGrp="1"/>
          </p:cNvSpPr>
          <p:nvPr>
            <p:ph type="ctrTitle"/>
          </p:nvPr>
        </p:nvSpPr>
        <p:spPr>
          <a:xfrm>
            <a:off x="6358467" y="2571235"/>
            <a:ext cx="4812453" cy="2280165"/>
          </a:xfrm>
        </p:spPr>
        <p:txBody>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The Impact of AI on the financial services industry has been transformative</a:t>
            </a:r>
            <a:endParaRPr lang="en-US" sz="2800" dirty="0"/>
          </a:p>
        </p:txBody>
      </p:sp>
      <p:sp>
        <p:nvSpPr>
          <p:cNvPr id="4" name="Date Placeholder 3">
            <a:extLst>
              <a:ext uri="{FF2B5EF4-FFF2-40B4-BE49-F238E27FC236}">
                <a16:creationId xmlns:a16="http://schemas.microsoft.com/office/drawing/2014/main" id="{AE043A13-F972-FBEC-3A27-4099CDF80866}"/>
              </a:ext>
            </a:extLst>
          </p:cNvPr>
          <p:cNvSpPr>
            <a:spLocks noGrp="1"/>
          </p:cNvSpPr>
          <p:nvPr>
            <p:ph type="dt" sz="half" idx="4294967295"/>
          </p:nvPr>
        </p:nvSpPr>
        <p:spPr>
          <a:xfrm>
            <a:off x="0" y="6356350"/>
            <a:ext cx="985838" cy="365125"/>
          </a:xfrm>
        </p:spPr>
        <p:txBody>
          <a:bodyPr/>
          <a:lstStyle/>
          <a:p>
            <a:r>
              <a:rPr lang="en-US"/>
              <a:t>20XX</a:t>
            </a:r>
            <a:endParaRPr lang="en-US" dirty="0"/>
          </a:p>
        </p:txBody>
      </p:sp>
      <p:sp>
        <p:nvSpPr>
          <p:cNvPr id="5" name="Footer Placeholder 4">
            <a:extLst>
              <a:ext uri="{FF2B5EF4-FFF2-40B4-BE49-F238E27FC236}">
                <a16:creationId xmlns:a16="http://schemas.microsoft.com/office/drawing/2014/main" id="{205ED91D-B5F4-00F4-1F57-A112709A54A8}"/>
              </a:ext>
            </a:extLst>
          </p:cNvPr>
          <p:cNvSpPr>
            <a:spLocks noGrp="1"/>
          </p:cNvSpPr>
          <p:nvPr>
            <p:ph type="ftr" sz="quarter" idx="4294967295"/>
          </p:nvPr>
        </p:nvSpPr>
        <p:spPr>
          <a:xfrm>
            <a:off x="0" y="6356350"/>
            <a:ext cx="2482850" cy="365125"/>
          </a:xfrm>
        </p:spPr>
        <p:txBody>
          <a:bodyPr/>
          <a:lstStyle/>
          <a:p>
            <a:r>
              <a:rPr lang="en-US"/>
              <a:t>Pitch Deck</a:t>
            </a:r>
            <a:endParaRPr lang="en-US" dirty="0"/>
          </a:p>
        </p:txBody>
      </p:sp>
      <p:sp>
        <p:nvSpPr>
          <p:cNvPr id="6" name="Slide Number Placeholder 5">
            <a:extLst>
              <a:ext uri="{FF2B5EF4-FFF2-40B4-BE49-F238E27FC236}">
                <a16:creationId xmlns:a16="http://schemas.microsoft.com/office/drawing/2014/main" id="{229A0ACF-8DDC-F0A7-A7CE-E81A54F5DE4C}"/>
              </a:ext>
            </a:extLst>
          </p:cNvPr>
          <p:cNvSpPr>
            <a:spLocks noGrp="1"/>
          </p:cNvSpPr>
          <p:nvPr>
            <p:ph type="sldNum" sz="quarter" idx="4294967295"/>
          </p:nvPr>
        </p:nvSpPr>
        <p:spPr>
          <a:xfrm>
            <a:off x="0" y="6356350"/>
            <a:ext cx="989013" cy="365125"/>
          </a:xfrm>
        </p:spPr>
        <p:txBody>
          <a:bodyPr/>
          <a:lstStyle/>
          <a:p>
            <a:fld id="{B5CEABB6-07DC-46E8-9B57-56EC44A396E5}" type="slidenum">
              <a:rPr lang="en-US" smtClean="0"/>
              <a:t>7</a:t>
            </a:fld>
            <a:endParaRPr lang="en-US" dirty="0"/>
          </a:p>
        </p:txBody>
      </p:sp>
    </p:spTree>
    <p:extLst>
      <p:ext uri="{BB962C8B-B14F-4D97-AF65-F5344CB8AC3E}">
        <p14:creationId xmlns:p14="http://schemas.microsoft.com/office/powerpoint/2010/main" val="241387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528806" y="728750"/>
            <a:ext cx="8421688" cy="770971"/>
          </a:xfrm>
        </p:spPr>
        <p:txBody>
          <a:bodyPr/>
          <a:lstStyle/>
          <a:p>
            <a:r>
              <a:rPr lang="en-US" b="0" i="0" dirty="0">
                <a:solidFill>
                  <a:srgbClr val="374151"/>
                </a:solidFill>
                <a:effectLst/>
              </a:rPr>
              <a:t>Data-driven Decision-making</a:t>
            </a:r>
            <a:endParaRPr lang="en-US" dirty="0"/>
          </a:p>
        </p:txBody>
      </p:sp>
      <p:sp>
        <p:nvSpPr>
          <p:cNvPr id="8" name="Text Placeholder 7">
            <a:extLst>
              <a:ext uri="{FF2B5EF4-FFF2-40B4-BE49-F238E27FC236}">
                <a16:creationId xmlns:a16="http://schemas.microsoft.com/office/drawing/2014/main" id="{42AC0F16-0FCF-ED47-33F7-4E0BA5B0AB36}"/>
              </a:ext>
            </a:extLst>
          </p:cNvPr>
          <p:cNvSpPr>
            <a:spLocks noGrp="1"/>
          </p:cNvSpPr>
          <p:nvPr>
            <p:ph type="body" sz="quarter" idx="13"/>
          </p:nvPr>
        </p:nvSpPr>
        <p:spPr>
          <a:xfrm>
            <a:off x="3780564" y="3342663"/>
            <a:ext cx="4311926" cy="365125"/>
          </a:xfrm>
        </p:spPr>
        <p:txBody>
          <a:bodyPr>
            <a:normAutofit lnSpcReduction="10000"/>
          </a:bodyPr>
          <a:lstStyle/>
          <a:p>
            <a:r>
              <a:rPr lang="en-US" b="0" i="0" dirty="0">
                <a:solidFill>
                  <a:srgbClr val="374151"/>
                </a:solidFill>
                <a:effectLst/>
                <a:latin typeface="Söhne"/>
              </a:rPr>
              <a:t>Investment Decisions</a:t>
            </a:r>
            <a:endParaRPr lang="en-US" dirty="0"/>
          </a:p>
        </p:txBody>
      </p:sp>
      <p:sp>
        <p:nvSpPr>
          <p:cNvPr id="10" name="Text Placeholder 9">
            <a:extLst>
              <a:ext uri="{FF2B5EF4-FFF2-40B4-BE49-F238E27FC236}">
                <a16:creationId xmlns:a16="http://schemas.microsoft.com/office/drawing/2014/main" id="{9D9A9A6C-2FA6-7254-77CB-F5B3D32659D2}"/>
              </a:ext>
            </a:extLst>
          </p:cNvPr>
          <p:cNvSpPr>
            <a:spLocks noGrp="1"/>
          </p:cNvSpPr>
          <p:nvPr>
            <p:ph type="body" sz="quarter" idx="16"/>
          </p:nvPr>
        </p:nvSpPr>
        <p:spPr>
          <a:xfrm>
            <a:off x="3876655" y="3716741"/>
            <a:ext cx="4031945" cy="365125"/>
          </a:xfrm>
        </p:spPr>
        <p:txBody>
          <a:bodyPr>
            <a:normAutofit lnSpcReduction="10000"/>
          </a:bodyPr>
          <a:lstStyle/>
          <a:p>
            <a:r>
              <a:rPr lang="en-US" b="0" i="0" dirty="0">
                <a:solidFill>
                  <a:srgbClr val="374151"/>
                </a:solidFill>
                <a:effectLst/>
                <a:latin typeface="Söhne"/>
              </a:rPr>
              <a:t>Customer Segmentation</a:t>
            </a:r>
            <a:endParaRPr lang="en-US" dirty="0"/>
          </a:p>
        </p:txBody>
      </p:sp>
      <p:sp>
        <p:nvSpPr>
          <p:cNvPr id="12" name="Text Placeholder 11">
            <a:extLst>
              <a:ext uri="{FF2B5EF4-FFF2-40B4-BE49-F238E27FC236}">
                <a16:creationId xmlns:a16="http://schemas.microsoft.com/office/drawing/2014/main" id="{44D984FE-AD36-D871-116C-A894E8E8C094}"/>
              </a:ext>
            </a:extLst>
          </p:cNvPr>
          <p:cNvSpPr>
            <a:spLocks noGrp="1"/>
          </p:cNvSpPr>
          <p:nvPr>
            <p:ph type="body" sz="quarter" idx="18"/>
          </p:nvPr>
        </p:nvSpPr>
        <p:spPr>
          <a:xfrm>
            <a:off x="3233083" y="4086816"/>
            <a:ext cx="5406887" cy="365125"/>
          </a:xfrm>
        </p:spPr>
        <p:txBody>
          <a:bodyPr>
            <a:normAutofit lnSpcReduction="10000"/>
          </a:bodyPr>
          <a:lstStyle/>
          <a:p>
            <a:r>
              <a:rPr lang="en-US" b="0" i="0" dirty="0">
                <a:solidFill>
                  <a:srgbClr val="374151"/>
                </a:solidFill>
                <a:effectLst/>
                <a:latin typeface="Söhne"/>
              </a:rPr>
              <a:t>Pricing and Profitability Analysis</a:t>
            </a:r>
            <a:endParaRPr lang="en-US" dirty="0"/>
          </a:p>
        </p:txBody>
      </p:sp>
      <p:sp>
        <p:nvSpPr>
          <p:cNvPr id="14" name="Text Placeholder 13">
            <a:extLst>
              <a:ext uri="{FF2B5EF4-FFF2-40B4-BE49-F238E27FC236}">
                <a16:creationId xmlns:a16="http://schemas.microsoft.com/office/drawing/2014/main" id="{442CA033-14C0-518F-2400-8B688703C375}"/>
              </a:ext>
            </a:extLst>
          </p:cNvPr>
          <p:cNvSpPr>
            <a:spLocks noGrp="1"/>
          </p:cNvSpPr>
          <p:nvPr>
            <p:ph type="body" sz="quarter" idx="23"/>
          </p:nvPr>
        </p:nvSpPr>
        <p:spPr>
          <a:xfrm>
            <a:off x="3484873" y="4871236"/>
            <a:ext cx="4903304" cy="365125"/>
          </a:xfrm>
        </p:spPr>
        <p:txBody>
          <a:bodyPr>
            <a:normAutofit lnSpcReduction="10000"/>
          </a:bodyPr>
          <a:lstStyle/>
          <a:p>
            <a:r>
              <a:rPr lang="en-GB" b="0" i="0" dirty="0">
                <a:solidFill>
                  <a:srgbClr val="374151"/>
                </a:solidFill>
                <a:effectLst/>
                <a:latin typeface="Söhne"/>
              </a:rPr>
              <a:t>Customer Lifetime Value (CLV) Analysis</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825500" y="2220401"/>
            <a:ext cx="10452100" cy="707886"/>
          </a:xfrm>
          <a:prstGeom prst="rect">
            <a:avLst/>
          </a:prstGeom>
          <a:noFill/>
        </p:spPr>
        <p:txBody>
          <a:bodyPr wrap="square" rtlCol="0">
            <a:spAutoFit/>
          </a:bodyPr>
          <a:lstStyle/>
          <a:p>
            <a:r>
              <a:rPr lang="en-GB" sz="2000" b="0" i="0" dirty="0">
                <a:solidFill>
                  <a:srgbClr val="374151"/>
                </a:solidFill>
                <a:effectLst/>
                <a:latin typeface="Söhne"/>
              </a:rPr>
              <a:t>AI leverages data analytics to provide actionable insights for financial institutions. It can analyze historical and real-time data, identify trends, and generate accurate forecasts.</a:t>
            </a:r>
            <a:endParaRPr lang="en-US" sz="2000" dirty="0"/>
          </a:p>
        </p:txBody>
      </p:sp>
      <p:sp>
        <p:nvSpPr>
          <p:cNvPr id="19" name="Text Placeholder 11">
            <a:extLst>
              <a:ext uri="{FF2B5EF4-FFF2-40B4-BE49-F238E27FC236}">
                <a16:creationId xmlns:a16="http://schemas.microsoft.com/office/drawing/2014/main" id="{691FB45D-1E62-7D25-661F-E62FF0D5E8DA}"/>
              </a:ext>
            </a:extLst>
          </p:cNvPr>
          <p:cNvSpPr txBox="1">
            <a:spLocks/>
          </p:cNvSpPr>
          <p:nvPr/>
        </p:nvSpPr>
        <p:spPr>
          <a:xfrm>
            <a:off x="3920553" y="4451941"/>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Söhne"/>
              </a:rPr>
              <a:t>Regulatory Compliance</a:t>
            </a:r>
            <a:endParaRPr lang="en-US" dirty="0"/>
          </a:p>
        </p:txBody>
      </p:sp>
      <p:sp>
        <p:nvSpPr>
          <p:cNvPr id="20" name="Text Placeholder 13">
            <a:extLst>
              <a:ext uri="{FF2B5EF4-FFF2-40B4-BE49-F238E27FC236}">
                <a16:creationId xmlns:a16="http://schemas.microsoft.com/office/drawing/2014/main" id="{0260B256-5901-4514-7991-BDE33967CD02}"/>
              </a:ext>
            </a:extLst>
          </p:cNvPr>
          <p:cNvSpPr txBox="1">
            <a:spLocks/>
          </p:cNvSpPr>
          <p:nvPr/>
        </p:nvSpPr>
        <p:spPr>
          <a:xfrm>
            <a:off x="3876654" y="5279522"/>
            <a:ext cx="4031945"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374151"/>
                </a:solidFill>
                <a:effectLst/>
                <a:latin typeface="Söhne"/>
              </a:rPr>
              <a:t>Risk Management</a:t>
            </a:r>
            <a:endParaRPr lang="en-US" dirty="0"/>
          </a:p>
        </p:txBody>
      </p:sp>
      <p:sp>
        <p:nvSpPr>
          <p:cNvPr id="2" name="TextBox 1">
            <a:extLst>
              <a:ext uri="{FF2B5EF4-FFF2-40B4-BE49-F238E27FC236}">
                <a16:creationId xmlns:a16="http://schemas.microsoft.com/office/drawing/2014/main" id="{532F39AD-C4AF-A19C-EA13-C60233859163}"/>
              </a:ext>
            </a:extLst>
          </p:cNvPr>
          <p:cNvSpPr txBox="1"/>
          <p:nvPr/>
        </p:nvSpPr>
        <p:spPr>
          <a:xfrm>
            <a:off x="793371" y="1627099"/>
            <a:ext cx="11087105" cy="400110"/>
          </a:xfrm>
          <a:prstGeom prst="rect">
            <a:avLst/>
          </a:prstGeom>
          <a:noFill/>
        </p:spPr>
        <p:txBody>
          <a:bodyPr wrap="square" rtlCol="0">
            <a:spAutoFit/>
          </a:bodyPr>
          <a:lstStyle/>
          <a:p>
            <a:r>
              <a:rPr lang="en-GB" sz="2000" b="0" i="1"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AI is the bridge between data and insights, transforming information overload into actionable knowledge.</a:t>
            </a:r>
            <a:endParaRPr lang="en-US" sz="20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184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BE769-EEE4-F4B2-00AF-4D1C18133F6C}"/>
              </a:ext>
            </a:extLst>
          </p:cNvPr>
          <p:cNvSpPr>
            <a:spLocks noGrp="1"/>
          </p:cNvSpPr>
          <p:nvPr>
            <p:ph type="title"/>
          </p:nvPr>
        </p:nvSpPr>
        <p:spPr>
          <a:xfrm>
            <a:off x="1885156" y="925228"/>
            <a:ext cx="8421688" cy="770971"/>
          </a:xfrm>
        </p:spPr>
        <p:txBody>
          <a:bodyPr/>
          <a:lstStyle/>
          <a:p>
            <a:r>
              <a:rPr lang="en-GB" sz="2800" kern="100" dirty="0">
                <a:solidFill>
                  <a:srgbClr val="111111"/>
                </a:solidFill>
                <a:effectLst/>
                <a:ea typeface="Calibri" panose="020F0502020204030204" pitchFamily="34" charset="0"/>
                <a:cs typeface="Calibri" panose="020F0502020204030204" pitchFamily="34" charset="0"/>
              </a:rPr>
              <a:t>Data collection and analysis</a:t>
            </a:r>
            <a:endParaRPr lang="en-US" dirty="0"/>
          </a:p>
        </p:txBody>
      </p:sp>
      <p:sp>
        <p:nvSpPr>
          <p:cNvPr id="16" name="TextBox 15">
            <a:extLst>
              <a:ext uri="{FF2B5EF4-FFF2-40B4-BE49-F238E27FC236}">
                <a16:creationId xmlns:a16="http://schemas.microsoft.com/office/drawing/2014/main" id="{1ABC6D56-0DBF-90BD-1770-DE5A98C928D0}"/>
              </a:ext>
            </a:extLst>
          </p:cNvPr>
          <p:cNvSpPr txBox="1"/>
          <p:nvPr/>
        </p:nvSpPr>
        <p:spPr>
          <a:xfrm>
            <a:off x="723900" y="1610514"/>
            <a:ext cx="10531288" cy="736355"/>
          </a:xfrm>
          <a:prstGeom prst="rect">
            <a:avLst/>
          </a:prstGeom>
          <a:noFill/>
        </p:spPr>
        <p:txBody>
          <a:bodyPr wrap="square" rtlCol="0">
            <a:spAutoFit/>
          </a:bodyPr>
          <a:lstStyle/>
          <a:p>
            <a:pPr lvl="0">
              <a:lnSpc>
                <a:spcPct val="107000"/>
              </a:lnSpc>
              <a:spcAft>
                <a:spcPts val="800"/>
              </a:spcAft>
              <a:buSzPts val="1000"/>
              <a:tabLst>
                <a:tab pos="457200" algn="l"/>
              </a:tabLst>
            </a:pPr>
            <a:r>
              <a:rPr lang="en-GB"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Some banks use AI to collect and analyze large volumes of data from internal and external sources to enhance their operations and performance. </a:t>
            </a:r>
            <a:endParaRPr lang="en-US"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Text Placeholder 31">
            <a:extLst>
              <a:ext uri="{FF2B5EF4-FFF2-40B4-BE49-F238E27FC236}">
                <a16:creationId xmlns:a16="http://schemas.microsoft.com/office/drawing/2014/main" id="{152BF512-CBFC-A355-B49E-D393451EDDEC}"/>
              </a:ext>
            </a:extLst>
          </p:cNvPr>
          <p:cNvSpPr>
            <a:spLocks noGrp="1"/>
          </p:cNvSpPr>
          <p:nvPr>
            <p:ph type="body" sz="quarter" idx="18"/>
          </p:nvPr>
        </p:nvSpPr>
        <p:spPr>
          <a:xfrm>
            <a:off x="759516" y="2414506"/>
            <a:ext cx="10299968" cy="770972"/>
          </a:xfrm>
        </p:spPr>
        <p:txBody>
          <a:bodyPr>
            <a:normAutofit/>
          </a:bodyPr>
          <a:lstStyle/>
          <a:p>
            <a:pPr algn="l">
              <a:lnSpc>
                <a:spcPct val="107000"/>
              </a:lnSpc>
              <a:spcAft>
                <a:spcPts val="800"/>
              </a:spcAft>
              <a:buSzPts val="1000"/>
              <a:tabLst>
                <a:tab pos="457200" algn="l"/>
              </a:tabLst>
            </a:pPr>
            <a:r>
              <a:rPr lang="en-GB"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HSBC</a:t>
            </a:r>
            <a:r>
              <a:rPr lang="en-GB" kern="100" dirty="0">
                <a:solidFill>
                  <a:srgbClr val="111111"/>
                </a:solidFill>
                <a:latin typeface="Calibri" panose="020F0502020204030204" pitchFamily="34" charset="0"/>
                <a:ea typeface="Calibri" panose="020F0502020204030204" pitchFamily="34" charset="0"/>
                <a:cs typeface="Calibri" panose="020F0502020204030204" pitchFamily="34" charset="0"/>
              </a:rPr>
              <a:t> uses AI to automate data extraction from documents such as contracts, invoices, and receipts to reduce manual errors and save time.</a:t>
            </a:r>
            <a:endParaRPr lang="en-US" kern="1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4D27A81-958D-8A17-4294-88FF3BD0C45E}"/>
              </a:ext>
            </a:extLst>
          </p:cNvPr>
          <p:cNvSpPr txBox="1">
            <a:spLocks/>
          </p:cNvSpPr>
          <p:nvPr/>
        </p:nvSpPr>
        <p:spPr>
          <a:xfrm>
            <a:off x="964959" y="3459996"/>
            <a:ext cx="9717817" cy="7709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US" kern="100" dirty="0">
                <a:solidFill>
                  <a:srgbClr val="111111"/>
                </a:solidFill>
                <a:ea typeface="Calibri" panose="020F0502020204030204" pitchFamily="34" charset="0"/>
                <a:cs typeface="Calibri" panose="020F0502020204030204" pitchFamily="34" charset="0"/>
              </a:rPr>
              <a:t>Predictive analytics</a:t>
            </a:r>
            <a:endParaRPr lang="en-US" dirty="0"/>
          </a:p>
        </p:txBody>
      </p:sp>
      <p:sp>
        <p:nvSpPr>
          <p:cNvPr id="3" name="TextBox 2">
            <a:extLst>
              <a:ext uri="{FF2B5EF4-FFF2-40B4-BE49-F238E27FC236}">
                <a16:creationId xmlns:a16="http://schemas.microsoft.com/office/drawing/2014/main" id="{8BA725B0-64BE-CA94-4323-8DEF984E644A}"/>
              </a:ext>
            </a:extLst>
          </p:cNvPr>
          <p:cNvSpPr txBox="1"/>
          <p:nvPr/>
        </p:nvSpPr>
        <p:spPr>
          <a:xfrm>
            <a:off x="782219" y="4051149"/>
            <a:ext cx="10434924" cy="736355"/>
          </a:xfrm>
          <a:prstGeom prst="rect">
            <a:avLst/>
          </a:prstGeom>
          <a:noFill/>
        </p:spPr>
        <p:txBody>
          <a:bodyPr wrap="square" rtlCol="0">
            <a:spAutoFit/>
          </a:bodyPr>
          <a:lstStyle/>
          <a:p>
            <a:pPr lvl="0">
              <a:lnSpc>
                <a:spcPct val="107000"/>
              </a:lnSpc>
              <a:spcAft>
                <a:spcPts val="800"/>
              </a:spcAft>
              <a:buSzPts val="1000"/>
              <a:tabLst>
                <a:tab pos="457200" algn="l"/>
              </a:tabLst>
            </a:pPr>
            <a:r>
              <a:rPr lang="en-US" sz="2000" kern="1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Some banks use AI to generate predictions and forecasts based on historical data and current trends. </a:t>
            </a:r>
          </a:p>
        </p:txBody>
      </p:sp>
      <p:sp>
        <p:nvSpPr>
          <p:cNvPr id="4" name="Text Placeholder 31">
            <a:extLst>
              <a:ext uri="{FF2B5EF4-FFF2-40B4-BE49-F238E27FC236}">
                <a16:creationId xmlns:a16="http://schemas.microsoft.com/office/drawing/2014/main" id="{929AF887-3A1D-740E-2322-8513AFB13F0F}"/>
              </a:ext>
            </a:extLst>
          </p:cNvPr>
          <p:cNvSpPr txBox="1">
            <a:spLocks/>
          </p:cNvSpPr>
          <p:nvPr/>
        </p:nvSpPr>
        <p:spPr>
          <a:xfrm>
            <a:off x="797285" y="4768358"/>
            <a:ext cx="10845825" cy="7363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buSzPts val="1000"/>
              <a:tabLst>
                <a:tab pos="457200" algn="l"/>
              </a:tabLst>
            </a:pPr>
            <a:r>
              <a:rPr lang="en-GB" b="1" kern="100" dirty="0">
                <a:solidFill>
                  <a:srgbClr val="111111"/>
                </a:solidFill>
                <a:latin typeface="Calibri" panose="020F0502020204030204" pitchFamily="34" charset="0"/>
                <a:ea typeface="Calibri" panose="020F0502020204030204" pitchFamily="34" charset="0"/>
                <a:cs typeface="Calibri" panose="020F0502020204030204" pitchFamily="34" charset="0"/>
              </a:rPr>
              <a:t>Bank of Montreal</a:t>
            </a:r>
            <a:r>
              <a:rPr lang="en-GB" kern="100" dirty="0">
                <a:solidFill>
                  <a:srgbClr val="111111"/>
                </a:solidFill>
                <a:latin typeface="Calibri" panose="020F0502020204030204" pitchFamily="34" charset="0"/>
                <a:ea typeface="Calibri" panose="020F0502020204030204" pitchFamily="34" charset="0"/>
                <a:cs typeface="Calibri" panose="020F0502020204030204" pitchFamily="34" charset="0"/>
              </a:rPr>
              <a:t> uses AI to predict customer churn and retention rates by analyzing customer feedback and behavior.</a:t>
            </a:r>
          </a:p>
        </p:txBody>
      </p:sp>
    </p:spTree>
    <p:extLst>
      <p:ext uri="{BB962C8B-B14F-4D97-AF65-F5344CB8AC3E}">
        <p14:creationId xmlns:p14="http://schemas.microsoft.com/office/powerpoint/2010/main" val="4110312829"/>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light pitch_tm56180624_Win32_LW_SL_v3" id="{5A4404DB-4ECC-4373-8C35-B428B8CCB737}" vid="{DB02F28E-0C23-47F0-A348-62748A79E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2BC90D6-94CF-42F7-AAC4-9CF6824C54D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{51FD6707-EA74-47C3-A0FD-15E4C0A2581A}tf56180624_win32</Template>
  <TotalTime>1128</TotalTime>
  <Words>2486</Words>
  <Application>Microsoft Office PowerPoint</Application>
  <PresentationFormat>Widescreen</PresentationFormat>
  <Paragraphs>187</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-apple-system</vt:lpstr>
      <vt:lpstr>Arial</vt:lpstr>
      <vt:lpstr>Calibri</vt:lpstr>
      <vt:lpstr>Söhne</vt:lpstr>
      <vt:lpstr>Symbol</vt:lpstr>
      <vt:lpstr>Tenorite</vt:lpstr>
      <vt:lpstr>Monoline</vt:lpstr>
      <vt:lpstr>Unleashing the Potential of AI in the Digital Transformation of the financial services</vt:lpstr>
      <vt:lpstr>The Storm</vt:lpstr>
      <vt:lpstr>PowerPoint Presentation</vt:lpstr>
      <vt:lpstr>PowerPoint Presentation</vt:lpstr>
      <vt:lpstr>NEO Banks update</vt:lpstr>
      <vt:lpstr>The real Storm THE AI REVELOUTION</vt:lpstr>
      <vt:lpstr>The Impact of AI on the financial services industry has been transformative</vt:lpstr>
      <vt:lpstr>Data-driven Decision-making</vt:lpstr>
      <vt:lpstr>Data collection and analysis</vt:lpstr>
      <vt:lpstr>Improved Customer Experience</vt:lpstr>
      <vt:lpstr>Conversational banking</vt:lpstr>
      <vt:lpstr>Advanced Risk Management</vt:lpstr>
      <vt:lpstr>Fraud detection</vt:lpstr>
      <vt:lpstr>Compliance and Regulatory Support</vt:lpstr>
      <vt:lpstr>Loan and credit decisions</vt:lpstr>
      <vt:lpstr>Algorithmic Trading</vt:lpstr>
      <vt:lpstr>Portfolio management</vt:lpstr>
      <vt:lpstr>Innovation and Competitive Edge</vt:lpstr>
      <vt:lpstr>AI Challenges</vt:lpstr>
      <vt:lpstr>Navigating AI Challenges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Unleashing the Potential of AI in Digital Transformation</dc:title>
  <dc:creator>Mohammed Kateeb</dc:creator>
  <cp:lastModifiedBy>Dr. Ing. Islam Amro</cp:lastModifiedBy>
  <cp:revision>3</cp:revision>
  <dcterms:created xsi:type="dcterms:W3CDTF">2023-06-19T13:05:42Z</dcterms:created>
  <dcterms:modified xsi:type="dcterms:W3CDTF">2023-07-02T09:19:37Z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