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2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55C1E-5496-4DDF-BEF6-9A611AA1E38F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9FDE1-03AB-4466-80A8-62ED8D7CC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97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baseline="0" dirty="0"/>
              <a:t>Participate in this important conference tackling a vital topic that affect all sectors &amp; areas and every aspect of life.</a:t>
            </a:r>
            <a:endParaRPr lang="en-GB" sz="1200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9FDE1-03AB-4466-80A8-62ED8D7CCCF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434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9FDE1-03AB-4466-80A8-62ED8D7CCCF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911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/>
              <a:t>Keen</a:t>
            </a:r>
          </a:p>
          <a:p>
            <a:r>
              <a:rPr lang="en-GB" sz="1200" b="1" dirty="0"/>
              <a:t>Academic</a:t>
            </a:r>
            <a:r>
              <a:rPr lang="en-GB" sz="1200" b="1" baseline="0" dirty="0"/>
              <a:t> Edifice</a:t>
            </a:r>
          </a:p>
          <a:p>
            <a:r>
              <a:rPr lang="en-GB" sz="1200" b="1" baseline="0" dirty="0"/>
              <a:t>Face-to-Face with ministries, governmental &amp; semi-governmental institutions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9FDE1-03AB-4466-80A8-62ED8D7CCCF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183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/>
              <a:t>Digital Transformation brings</a:t>
            </a:r>
            <a:r>
              <a:rPr lang="en-GB" sz="1200" b="1" baseline="0" dirty="0"/>
              <a:t> new business models that will face resistance of change, so we will work on changing mentalities through awareness &amp; capacity building</a:t>
            </a:r>
          </a:p>
          <a:p>
            <a:r>
              <a:rPr lang="en-GB" sz="1200" b="1" baseline="0" dirty="0"/>
              <a:t>Automation of  services, study their processes (AS-IS) model to identify bottlenecks, streamline the procedures &amp; do the necessary BPR to reach (TO-BE) Model, then automate</a:t>
            </a:r>
          </a:p>
          <a:p>
            <a:r>
              <a:rPr lang="en-GB" sz="1200" b="1" baseline="0" dirty="0"/>
              <a:t>Cloud Computing, expanding the Data Center, and DRS</a:t>
            </a:r>
          </a:p>
          <a:p>
            <a:r>
              <a:rPr lang="en-GB" sz="1200" b="1" baseline="0" dirty="0"/>
              <a:t>Trust in e-services is a cornerstone of all the work</a:t>
            </a:r>
          </a:p>
          <a:p>
            <a:r>
              <a:rPr lang="en-GB" sz="1200" b="1" baseline="0" dirty="0"/>
              <a:t>Training in specialized &amp; advanced topics for ICT staff &amp; other trainings for users to optimally utilize the systems</a:t>
            </a:r>
            <a:endParaRPr lang="en-GB" sz="1200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9FDE1-03AB-4466-80A8-62ED8D7CCCF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067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/>
              <a:t>Fully transactional Services</a:t>
            </a:r>
          </a:p>
          <a:p>
            <a:r>
              <a:rPr lang="en-GB" sz="1200" b="1" dirty="0"/>
              <a:t>For Authentication</a:t>
            </a:r>
          </a:p>
          <a:p>
            <a:r>
              <a:rPr lang="en-GB" sz="1200" b="1" dirty="0"/>
              <a:t>Multiple channels</a:t>
            </a:r>
            <a:r>
              <a:rPr lang="en-GB" sz="1200" b="1" baseline="0" dirty="0"/>
              <a:t> for getting the services</a:t>
            </a:r>
          </a:p>
          <a:p>
            <a:r>
              <a:rPr lang="en-GB" sz="1200" b="1" baseline="0" dirty="0"/>
              <a:t>Of various methods &amp; channels</a:t>
            </a: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9FDE1-03AB-4466-80A8-62ED8D7CCCF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135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Other</a:t>
            </a:r>
            <a:r>
              <a:rPr lang="en-GB" sz="1200" b="1" baseline="0" dirty="0"/>
              <a:t> payment methods will be soon launched in cooperation with PMA</a:t>
            </a:r>
            <a:endParaRPr lang="en-GB" sz="1200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9FDE1-03AB-4466-80A8-62ED8D7CCCF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313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cs typeface="Arial" panose="020B0604020202020204" pitchFamily="34" charset="0"/>
              </a:rPr>
              <a:t>List of e-services available on Hukumati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9FDE1-03AB-4466-80A8-62ED8D7CCCF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262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PALCERT Team &amp; Center</a:t>
            </a:r>
          </a:p>
          <a:p>
            <a:r>
              <a:rPr lang="en-GB" sz="1200" b="1" dirty="0"/>
              <a:t>InfoSec Teams (implementing</a:t>
            </a:r>
            <a:r>
              <a:rPr lang="en-GB" sz="1200" b="1" baseline="0" dirty="0"/>
              <a:t> &amp; auditing ) (InfoSec policy &amp; ISMS)</a:t>
            </a:r>
            <a:endParaRPr lang="en-GB" sz="1200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9FDE1-03AB-4466-80A8-62ED8D7CCCF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60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baseline="0" dirty="0"/>
              <a:t>Modify to include elaborating articles regarding e-sign according to </a:t>
            </a:r>
            <a:r>
              <a:rPr lang="en-GB" sz="9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eIDAS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GB" sz="9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lectronic </a:t>
            </a:r>
            <a:r>
              <a:rPr lang="en-GB" sz="9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entification, </a:t>
            </a:r>
            <a:r>
              <a:rPr lang="en-GB" sz="9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uthentication and trust </a:t>
            </a:r>
            <a:r>
              <a:rPr lang="en-GB" sz="9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ervices) </a:t>
            </a:r>
            <a:endParaRPr lang="en-GB" sz="1200" b="1" i="0" baseline="0" dirty="0"/>
          </a:p>
          <a:p>
            <a:r>
              <a:rPr lang="en-GB" sz="1200" b="1" i="0" baseline="0" dirty="0"/>
              <a:t>E-Trust Services Providers (TSPs)</a:t>
            </a:r>
            <a:endParaRPr lang="en-GB" sz="1200" b="1" i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9FDE1-03AB-4466-80A8-62ED8D7CCCF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475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987E6-6436-E2A5-275D-019E36E3C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97BA4-EE2F-73FE-FC10-F2B545832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E069-AEDB-1502-F11E-D734B1470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45688-8868-7C9B-DA17-2AD123BE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B021E-68E1-AADF-48F3-37B83197B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4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97AE5-FFAC-1DCD-DC69-87F35173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56E6F-E38A-F245-8445-8236E6BF1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8C731-3EF7-8947-08D4-F686BD0F6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E275C-F0BD-B7B2-3E53-86D74CC19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2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97AE5-FFAC-1DCD-DC69-87F35173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56E6F-E38A-F245-8445-8236E6BF1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8C731-3EF7-8947-08D4-F686BD0F6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DF75A2-5AC7-7702-55C5-44A6F35271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10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19DCD8-BC6F-1F33-E34D-5A7EB2276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D48E00-73BD-DC81-4890-19ECE0D8D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DFC57-625E-E067-592D-02F85220E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012D5-A1F5-5271-9AE0-A38AF3A49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41B78-4320-8D8A-04B2-AD885263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9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F56A1-F1F9-B35F-0551-AB7579F76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1635C-4A49-AF8B-A941-54D9CD81A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A1949-1976-91B6-3346-3C6EB0F72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5BACD-FD96-2522-6A3E-B31F04587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A95B8-A65B-410B-8AFD-D893741A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8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1A43-26E1-E21C-B382-442A4B667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A2D12-CB2D-AC07-4F8F-C13D118BF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2DD0C-EB96-81D3-455B-85E5B18B2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B37E7-7CAA-AAA1-12DC-BE28BC51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DBC79-8862-1230-4971-7F740CF4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2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D4D3C-E97D-9882-30DF-DF0F9042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28B71-E067-93D4-3D36-A0233FFF62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B373A-2B29-DDEF-DC92-21956532C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3BB09-8AA4-5ECB-5F38-CCC189522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E7CCAE-BFFC-D406-AF7C-E174F9854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BD547-835A-DE21-8C2E-38BED94C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51E84-99EB-15A2-5C33-51920B1A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43F34-2FD4-8C0B-42CB-8F2DD1E69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8CE7C-741D-FF57-DCD4-A1A67ADC4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0AACEB-80EE-2345-49FE-918A5CF9A0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575CB0-8F4A-C593-A92E-3839C2359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742846-310E-BF4A-DFE7-E2B86E73D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893BBD-441C-2E0D-5CFF-90028ADCD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943844-4A9B-E1DE-7BF4-437392A0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5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DC89A-1636-1628-8644-31CCAFF4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D8B53-2907-D047-8AE0-A26F036E9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44F2E-6237-91A1-9ECB-10E53F1B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19B56-1B22-96AF-7406-20177353D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5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F096DD-E9E4-E260-5DCC-7D308AD3D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71BC82-B47E-C88D-B00D-B46019D0D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936FB-9B3A-696F-9E64-F45D6928C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1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189F0-F269-BC65-D62A-C23B87B3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30922-A79D-6338-3236-25CF9BCF7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C79B6-9DFC-D75E-7B3E-14E7B9DB2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B15B0-F7A8-58CF-E6FA-D6077B5C3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7EF1F-D09D-B039-00B2-1B5DBA3E5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7CFD3-F59E-DDCF-58A5-AF9D77EC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7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182E3-0456-FBF8-B2FF-B181F602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C15080-FD00-8D76-78DF-FD30D18F41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DF57F-6AED-6DAE-BDC0-8F2E3D783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98E96-5DCF-9FB0-AED9-D7433F60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ABEB7-39BF-0F3D-B387-7E3322EB7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946FC-C1B5-3B05-6C72-7CE4DD33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0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B327B76-09F2-B409-E51E-1F46747344E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0DB206-0D28-5E1B-2270-653F0215C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E6EE0-7D9C-CBB5-E9A3-8BD0973A3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9336E-9AB4-7A15-9A3B-06766A67F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AC573-5308-C34F-58A5-A163264E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60C03-B307-B336-A5B7-5EA80C5A0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1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04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36" y="0"/>
            <a:ext cx="11804904" cy="567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UXP</a:t>
            </a:r>
          </a:p>
          <a:p>
            <a:pPr algn="just">
              <a:lnSpc>
                <a:spcPct val="150000"/>
              </a:lnSpc>
            </a:pPr>
            <a:r>
              <a:rPr lang="en-GB" sz="3200" dirty="0"/>
              <a:t>The </a:t>
            </a:r>
            <a:r>
              <a:rPr lang="en-GB" sz="3200" b="1" dirty="0"/>
              <a:t>U</a:t>
            </a:r>
            <a:r>
              <a:rPr lang="en-GB" sz="3200" dirty="0"/>
              <a:t>nified e</a:t>
            </a:r>
            <a:r>
              <a:rPr lang="en-GB" sz="3200" b="1" dirty="0"/>
              <a:t>X</a:t>
            </a:r>
            <a:r>
              <a:rPr lang="en-GB" sz="3200" dirty="0"/>
              <a:t>change </a:t>
            </a:r>
            <a:r>
              <a:rPr lang="en-GB" sz="3200" b="1" dirty="0"/>
              <a:t>P</a:t>
            </a:r>
            <a:r>
              <a:rPr lang="en-GB" sz="3200" dirty="0"/>
              <a:t>latform (UXP) is a technology platform that allows secure data exchange between databases of various governmental and non-governmental information systems. UXP constitutes the infrastructure that allows the exchange of </a:t>
            </a:r>
            <a:r>
              <a:rPr lang="en-GB" sz="3200" b="1" dirty="0"/>
              <a:t>G2G</a:t>
            </a:r>
            <a:r>
              <a:rPr lang="en-GB" sz="3200" dirty="0"/>
              <a:t>, </a:t>
            </a:r>
            <a:r>
              <a:rPr lang="en-GB" sz="3200" b="1" dirty="0"/>
              <a:t>G2B</a:t>
            </a:r>
            <a:r>
              <a:rPr lang="en-GB" sz="3200" dirty="0"/>
              <a:t>, and </a:t>
            </a:r>
            <a:r>
              <a:rPr lang="en-GB" sz="3200" b="1" dirty="0"/>
              <a:t>G2C</a:t>
            </a:r>
            <a:r>
              <a:rPr lang="en-GB" sz="3200" dirty="0"/>
              <a:t> services.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Number of ministries/public agencies connected to UXP: </a:t>
            </a:r>
            <a:r>
              <a:rPr lang="en-GB" sz="3200" b="1" dirty="0"/>
              <a:t>31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Number of G2G services on Data Exchange Platform: </a:t>
            </a:r>
            <a:r>
              <a:rPr lang="en-GB" sz="3200" b="1" dirty="0"/>
              <a:t>53</a:t>
            </a:r>
          </a:p>
        </p:txBody>
      </p:sp>
    </p:spTree>
    <p:extLst>
      <p:ext uri="{BB962C8B-B14F-4D97-AF65-F5344CB8AC3E}">
        <p14:creationId xmlns:p14="http://schemas.microsoft.com/office/powerpoint/2010/main" val="4249833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016" y="82296"/>
            <a:ext cx="1191463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PALCERT - Current and Future Works</a:t>
            </a:r>
            <a:endParaRPr lang="en-GB" sz="3200" dirty="0"/>
          </a:p>
          <a:p>
            <a:pPr marL="285750" lvl="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Enhance the competencies of the PALCERT Team.</a:t>
            </a:r>
          </a:p>
          <a:p>
            <a:pPr marL="285750" lvl="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Updating the Information Security Policy.</a:t>
            </a:r>
          </a:p>
          <a:p>
            <a:pPr marL="285750" lvl="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Developing an Information Security Management System (ISMS).</a:t>
            </a:r>
          </a:p>
          <a:p>
            <a:pPr marL="285750" lvl="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Working on National Cyber Security Strategy.</a:t>
            </a:r>
          </a:p>
          <a:p>
            <a:pPr lvl="0" algn="just">
              <a:lnSpc>
                <a:spcPct val="200000"/>
              </a:lnSpc>
            </a:pPr>
            <a:endParaRPr lang="en-GB" sz="600" dirty="0"/>
          </a:p>
          <a:p>
            <a:pPr marL="457200" lvl="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Cyber Security Agency.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258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304" y="100584"/>
            <a:ext cx="1185976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/>
              <a:t>Why e-signature?  It’s all about </a:t>
            </a:r>
            <a:r>
              <a:rPr lang="en-GB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</a:t>
            </a:r>
            <a:r>
              <a:rPr lang="en-GB" sz="3200" b="1" dirty="0"/>
              <a:t>…</a:t>
            </a:r>
            <a:endParaRPr lang="en-GB" sz="3200" dirty="0"/>
          </a:p>
          <a:p>
            <a:pPr algn="just">
              <a:lnSpc>
                <a:spcPct val="150000"/>
              </a:lnSpc>
            </a:pPr>
            <a:r>
              <a:rPr lang="en-GB" sz="3200" dirty="0"/>
              <a:t>Qualified e-Signature: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Confidentiality, Integrity, and non-repudiation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Authentication and Authorization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The legal binding of the e-signature of a natural person is equivalent to a handwritten signature. 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The legal binding of the stamp for a legal entity Equivalent to (e-seal) </a:t>
            </a:r>
          </a:p>
          <a:p>
            <a:pPr algn="just">
              <a:lnSpc>
                <a:spcPct val="150000"/>
              </a:lnSpc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12593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592" y="118872"/>
            <a:ext cx="1190548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WORKING ON…</a:t>
            </a:r>
          </a:p>
          <a:p>
            <a:pPr algn="ctr"/>
            <a:endParaRPr lang="en-GB" sz="12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ZA" sz="3200" b="1" dirty="0"/>
              <a:t>Legal Framework: </a:t>
            </a:r>
            <a:endParaRPr lang="en-GB" sz="3200" dirty="0"/>
          </a:p>
          <a:p>
            <a:pPr marL="285750" lvl="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ZA" sz="3200" dirty="0"/>
              <a:t>Amendments of the e-Transaction Law.</a:t>
            </a:r>
          </a:p>
          <a:p>
            <a:pPr lvl="0" algn="just">
              <a:lnSpc>
                <a:spcPct val="200000"/>
              </a:lnSpc>
            </a:pPr>
            <a:endParaRPr lang="en-GB" sz="1200" dirty="0"/>
          </a:p>
          <a:p>
            <a:pPr marL="285750" lvl="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/>
              <a:t>Regulatory Framework (Supervisory Unit):</a:t>
            </a:r>
            <a:endParaRPr lang="en-GB" sz="3200" dirty="0"/>
          </a:p>
          <a:p>
            <a:pPr marL="285750" lvl="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License, Regulate and Supervise the providers of e-trust services, setting appropriate requirements, instructions, and standards.</a:t>
            </a:r>
            <a:endParaRPr lang="en-GB" sz="3200" dirty="0"/>
          </a:p>
          <a:p>
            <a:pPr algn="just">
              <a:lnSpc>
                <a:spcPct val="200000"/>
              </a:lnSpc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16222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00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2960" y="91440"/>
            <a:ext cx="1119225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b="1" dirty="0"/>
          </a:p>
          <a:p>
            <a:pPr algn="ctr"/>
            <a:endParaRPr lang="en-GB" sz="2000" b="1" dirty="0"/>
          </a:p>
          <a:p>
            <a:pPr algn="ctr"/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Telecom. &amp; IT</a:t>
            </a:r>
          </a:p>
          <a:p>
            <a:pPr algn="ctr"/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5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EGOV in Palestine</a:t>
            </a:r>
          </a:p>
          <a:p>
            <a:pPr algn="ctr"/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Eng. Rami Jaber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96679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3504" y="137160"/>
            <a:ext cx="11055096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EGOV Strategy</a:t>
            </a:r>
          </a:p>
          <a:p>
            <a:pPr algn="just">
              <a:lnSpc>
                <a:spcPct val="200000"/>
              </a:lnSpc>
            </a:pPr>
            <a:r>
              <a:rPr lang="en-GB" sz="3200" dirty="0"/>
              <a:t>We are currently developing an updated version of the EGOV Strategy &amp; Implementation Roadmap that will take the vast advancements into account and outline the vision &amp; the strategic orientation of EGOV.  This project is conducted in collaboration with all stakeholders and in full partnership with active actors.</a:t>
            </a:r>
          </a:p>
          <a:p>
            <a:pPr algn="just"/>
            <a:endParaRPr lang="en-GB" sz="4000" dirty="0"/>
          </a:p>
          <a:p>
            <a:pPr algn="just"/>
            <a:endParaRPr lang="en-GB" sz="4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036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4048" y="73152"/>
            <a:ext cx="1163116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GB" sz="3200" dirty="0">
                <a:cs typeface="Arial" panose="020B0604020202020204" pitchFamily="34" charset="0"/>
              </a:rPr>
              <a:t>The strategy will be aligned with the following: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cs typeface="Arial" panose="020B0604020202020204" pitchFamily="34" charset="0"/>
              </a:rPr>
              <a:t>SDGs.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cs typeface="Arial" panose="020B0604020202020204" pitchFamily="34" charset="0"/>
              </a:rPr>
              <a:t>National development plans.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cs typeface="Arial" panose="020B0604020202020204" pitchFamily="34" charset="0"/>
              </a:rPr>
              <a:t>All related strategies and policies. Most notably, the National Policy of Digital Transformation adopted by the Cabinet.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801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784" y="73152"/>
            <a:ext cx="114391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3200" dirty="0"/>
              <a:t>Developing the strategy is carried out based on </a:t>
            </a:r>
            <a:r>
              <a:rPr lang="en-GB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best practices</a:t>
            </a:r>
            <a:r>
              <a:rPr lang="en-GB" sz="32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GB" sz="3200" dirty="0"/>
              <a:t>• Active involvement of partners.</a:t>
            </a:r>
          </a:p>
          <a:p>
            <a:pPr algn="just">
              <a:lnSpc>
                <a:spcPct val="150000"/>
              </a:lnSpc>
            </a:pPr>
            <a:r>
              <a:rPr lang="en-GB" sz="3200" dirty="0"/>
              <a:t>• Revising all related documents (literature review).</a:t>
            </a:r>
          </a:p>
          <a:p>
            <a:pPr algn="just">
              <a:lnSpc>
                <a:spcPct val="150000"/>
              </a:lnSpc>
            </a:pPr>
            <a:r>
              <a:rPr lang="en-GB" sz="3200" dirty="0"/>
              <a:t>• Data collection through meetings and questionnaires. </a:t>
            </a:r>
          </a:p>
          <a:p>
            <a:pPr algn="just">
              <a:lnSpc>
                <a:spcPct val="150000"/>
              </a:lnSpc>
            </a:pPr>
            <a:r>
              <a:rPr lang="en-GB" sz="3200" dirty="0"/>
              <a:t>• Now, we are in the data analysis phase to assess the current situation and identify the gaps between the status quo &amp; the desired state according to an ambitious but realistic vision.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187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608" y="91440"/>
            <a:ext cx="117866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3000" dirty="0">
                <a:cs typeface="Arial" panose="020B0604020202020204" pitchFamily="34" charset="0"/>
              </a:rPr>
              <a:t>The next phase is developing the E-GOV Strategy document determining the </a:t>
            </a:r>
            <a:r>
              <a:rPr lang="en-GB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strategic goals</a:t>
            </a:r>
            <a:r>
              <a:rPr lang="en-GB" sz="3000" dirty="0">
                <a:cs typeface="Arial" panose="020B0604020202020204" pitchFamily="34" charset="0"/>
              </a:rPr>
              <a:t>, then the </a:t>
            </a:r>
            <a:r>
              <a:rPr lang="en-GB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implementation roadmap</a:t>
            </a:r>
            <a:r>
              <a:rPr lang="en-GB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GB" sz="3000" dirty="0">
                <a:cs typeface="Arial" panose="020B0604020202020204" pitchFamily="34" charset="0"/>
              </a:rPr>
              <a:t>with clear &amp; specific </a:t>
            </a:r>
            <a:r>
              <a:rPr lang="en-GB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strategic initiatives</a:t>
            </a:r>
            <a:r>
              <a:rPr lang="en-GB" sz="3000" dirty="0">
                <a:cs typeface="Arial" panose="020B0604020202020204" pitchFamily="34" charset="0"/>
              </a:rPr>
              <a:t>, including but not limited to: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000" dirty="0">
                <a:cs typeface="Arial" panose="020B0604020202020204" pitchFamily="34" charset="0"/>
              </a:rPr>
              <a:t>Change Management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000" dirty="0">
                <a:cs typeface="Arial" panose="020B0604020202020204" pitchFamily="34" charset="0"/>
              </a:rPr>
              <a:t>Digital Services 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000" dirty="0">
                <a:cs typeface="Arial" panose="020B0604020202020204" pitchFamily="34" charset="0"/>
              </a:rPr>
              <a:t>Infrastructure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000" dirty="0">
                <a:cs typeface="Arial" panose="020B0604020202020204" pitchFamily="34" charset="0"/>
              </a:rPr>
              <a:t>Information Security &amp; Privacy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000" dirty="0">
                <a:cs typeface="Arial" panose="020B0604020202020204" pitchFamily="34" charset="0"/>
              </a:rPr>
              <a:t>Capacity Building</a:t>
            </a:r>
          </a:p>
        </p:txBody>
      </p:sp>
    </p:spTree>
    <p:extLst>
      <p:ext uri="{BB962C8B-B14F-4D97-AF65-F5344CB8AC3E}">
        <p14:creationId xmlns:p14="http://schemas.microsoft.com/office/powerpoint/2010/main" val="53378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744" y="73152"/>
            <a:ext cx="118689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/>
              <a:t>Hukumati</a:t>
            </a:r>
          </a:p>
          <a:p>
            <a:pPr algn="just">
              <a:lnSpc>
                <a:spcPct val="150000"/>
              </a:lnSpc>
            </a:pPr>
            <a:r>
              <a:rPr lang="en-GB" sz="3200" dirty="0"/>
              <a:t>A unified portal for government E-services and E-payment for citizens to obtain government services and e-paying their fees.</a:t>
            </a:r>
          </a:p>
          <a:p>
            <a:pPr algn="just">
              <a:lnSpc>
                <a:spcPct val="150000"/>
              </a:lnSpc>
            </a:pPr>
            <a:endParaRPr lang="en-GB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Single Sign On (SSO).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The unified Web portal for e-government services.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Unified mobile application (IOS, Android).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E-payment gateway.</a:t>
            </a:r>
          </a:p>
          <a:p>
            <a:pPr algn="just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94618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488" y="64008"/>
            <a:ext cx="1144828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3200" dirty="0">
                <a:cs typeface="Arial" panose="020B0604020202020204" pitchFamily="34" charset="0"/>
              </a:rPr>
              <a:t>Hukumati contains </a:t>
            </a:r>
            <a:r>
              <a:rPr lang="ar-SA" sz="3600" b="1" dirty="0"/>
              <a:t>21</a:t>
            </a:r>
            <a:r>
              <a:rPr lang="en-GB" sz="3600" b="1" dirty="0">
                <a:cs typeface="Arial" panose="020B0604020202020204" pitchFamily="34" charset="0"/>
              </a:rPr>
              <a:t> </a:t>
            </a:r>
            <a:r>
              <a:rPr lang="en-GB" sz="3200" dirty="0">
                <a:cs typeface="Arial" panose="020B0604020202020204" pitchFamily="34" charset="0"/>
              </a:rPr>
              <a:t>services from different ministries: </a:t>
            </a:r>
            <a:r>
              <a:rPr lang="ar-SA" sz="3600" b="1" dirty="0"/>
              <a:t>12</a:t>
            </a:r>
            <a:r>
              <a:rPr lang="en-GB" sz="3600" dirty="0">
                <a:cs typeface="Arial" panose="020B0604020202020204" pitchFamily="34" charset="0"/>
              </a:rPr>
              <a:t> </a:t>
            </a:r>
            <a:r>
              <a:rPr lang="en-GB" sz="3200" dirty="0">
                <a:cs typeface="Arial" panose="020B0604020202020204" pitchFamily="34" charset="0"/>
              </a:rPr>
              <a:t>paid services and </a:t>
            </a:r>
            <a:r>
              <a:rPr lang="en-GB" sz="3600" b="1" dirty="0">
                <a:cs typeface="Arial" panose="020B0604020202020204" pitchFamily="34" charset="0"/>
              </a:rPr>
              <a:t>9</a:t>
            </a:r>
            <a:r>
              <a:rPr lang="en-GB" sz="3600" dirty="0">
                <a:cs typeface="Arial" panose="020B0604020202020204" pitchFamily="34" charset="0"/>
              </a:rPr>
              <a:t> </a:t>
            </a:r>
            <a:r>
              <a:rPr lang="en-GB" sz="3200" dirty="0">
                <a:cs typeface="Arial" panose="020B0604020202020204" pitchFamily="34" charset="0"/>
              </a:rPr>
              <a:t>Informational Inquires.</a:t>
            </a:r>
          </a:p>
          <a:p>
            <a:pPr algn="just">
              <a:lnSpc>
                <a:spcPct val="200000"/>
              </a:lnSpc>
            </a:pPr>
            <a:r>
              <a:rPr lang="en-GB" sz="3200" u="sng" dirty="0">
                <a:cs typeface="Arial" panose="020B0604020202020204" pitchFamily="34" charset="0"/>
              </a:rPr>
              <a:t>Payment channels on Hukumati</a:t>
            </a:r>
            <a:r>
              <a:rPr lang="en-GB" sz="3200" dirty="0"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cs typeface="Arial" panose="020B0604020202020204" pitchFamily="34" charset="0"/>
              </a:rPr>
              <a:t>Debit/Credit cards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cs typeface="Arial" panose="020B0604020202020204" pitchFamily="34" charset="0"/>
              </a:rPr>
              <a:t>Cash through POS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39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728" y="0"/>
            <a:ext cx="119329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>
                <a:cs typeface="Arial" panose="020B0604020202020204" pitchFamily="34" charset="0"/>
              </a:rPr>
              <a:t>Passport Status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cs typeface="Arial" panose="020B0604020202020204" pitchFamily="34" charset="0"/>
              </a:rPr>
              <a:t>Change Address Request Status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cs typeface="Arial" panose="020B0604020202020204" pitchFamily="34" charset="0"/>
              </a:rPr>
              <a:t>Driving License Renewal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cs typeface="Arial" panose="020B0604020202020204" pitchFamily="34" charset="0"/>
              </a:rPr>
              <a:t>Theoretical Test Result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cs typeface="Arial" panose="020B0604020202020204" pitchFamily="34" charset="0"/>
              </a:rPr>
              <a:t>Covid-19 Test Result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cs typeface="Arial" panose="020B0604020202020204" pitchFamily="34" charset="0"/>
              </a:rPr>
              <a:t>Health Insurance Fees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cs typeface="Arial" panose="020B0604020202020204" pitchFamily="34" charset="0"/>
              </a:rPr>
              <a:t>Koshan (Land)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cs typeface="Arial" panose="020B0604020202020204" pitchFamily="34" charset="0"/>
              </a:rPr>
              <a:t>Property Tax Payment by tax payer number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cs typeface="Arial" panose="020B0604020202020204" pitchFamily="34" charset="0"/>
              </a:rPr>
              <a:t>Property Tax Payment by tax property details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cs typeface="Arial" panose="020B0604020202020204" pitchFamily="34" charset="0"/>
              </a:rPr>
              <a:t>New-born Registration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cs typeface="Arial" panose="020B0604020202020204" pitchFamily="34" charset="0"/>
              </a:rPr>
              <a:t>Drive Test Result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cs typeface="Arial" panose="020B0604020202020204" pitchFamily="34" charset="0"/>
              </a:rPr>
              <a:t>Koshan (Apartment)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cs typeface="Arial" panose="020B0604020202020204" pitchFamily="34" charset="0"/>
              </a:rPr>
              <a:t>Land- Apartment Application Status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cs typeface="Arial" panose="020B0604020202020204" pitchFamily="34" charset="0"/>
              </a:rPr>
              <a:t>Property Purchase Application Status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cs typeface="Arial" panose="020B0604020202020204" pitchFamily="34" charset="0"/>
              </a:rPr>
              <a:t>Clearance Certificate of property tax for transfer ownership purposes.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cs typeface="Arial" panose="020B0604020202020204" pitchFamily="34" charset="0"/>
              </a:rPr>
              <a:t>Work Permission inside 48 lands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cs typeface="Arial" panose="020B0604020202020204" pitchFamily="34" charset="0"/>
              </a:rPr>
              <a:t>Non-Conviction Certificate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cs typeface="Arial" panose="020B0604020202020204" pitchFamily="34" charset="0"/>
              </a:rPr>
              <a:t>Pay Traffic Volitions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cs typeface="Arial" panose="020B0604020202020204" pitchFamily="34" charset="0"/>
              </a:rPr>
              <a:t>Tax Paying Number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cs typeface="Arial" panose="020B0604020202020204" pitchFamily="34" charset="0"/>
              </a:rPr>
              <a:t>Clearance Certificate of property tax for municipal purposes.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>
                <a:cs typeface="Arial" panose="020B0604020202020204" pitchFamily="34" charset="0"/>
              </a:rPr>
              <a:t> Financial purposes Clearance Certificate 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534656" y="1280160"/>
            <a:ext cx="41239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70C0"/>
                </a:solidFill>
                <a:cs typeface="Arial" panose="020B0604020202020204" pitchFamily="34" charset="0"/>
              </a:rPr>
              <a:t>List of e-services available on Hukumati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48602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789</Words>
  <Application>Microsoft Office PowerPoint</Application>
  <PresentationFormat>Widescreen</PresentationFormat>
  <Paragraphs>112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 Sbaih</dc:creator>
  <cp:lastModifiedBy>Dr. Ing. Islam Amro</cp:lastModifiedBy>
  <cp:revision>36</cp:revision>
  <dcterms:created xsi:type="dcterms:W3CDTF">2023-06-18T10:03:26Z</dcterms:created>
  <dcterms:modified xsi:type="dcterms:W3CDTF">2023-06-19T12:28:35Z</dcterms:modified>
</cp:coreProperties>
</file>