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1" r:id="rId3"/>
    <p:sldMasterId id="2147483738" r:id="rId4"/>
    <p:sldMasterId id="2147483764" r:id="rId5"/>
    <p:sldMasterId id="2147483793" r:id="rId6"/>
  </p:sldMasterIdLst>
  <p:notesMasterIdLst>
    <p:notesMasterId r:id="rId45"/>
  </p:notesMasterIdLst>
  <p:sldIdLst>
    <p:sldId id="10707" r:id="rId7"/>
    <p:sldId id="2147469853" r:id="rId8"/>
    <p:sldId id="260" r:id="rId9"/>
    <p:sldId id="2076138314" r:id="rId10"/>
    <p:sldId id="2076138316" r:id="rId11"/>
    <p:sldId id="10810" r:id="rId12"/>
    <p:sldId id="10733" r:id="rId13"/>
    <p:sldId id="2076138308" r:id="rId14"/>
    <p:sldId id="264" r:id="rId15"/>
    <p:sldId id="2147469737" r:id="rId16"/>
    <p:sldId id="2076138309" r:id="rId17"/>
    <p:sldId id="10811" r:id="rId18"/>
    <p:sldId id="1396" r:id="rId19"/>
    <p:sldId id="2076136681" r:id="rId20"/>
    <p:sldId id="2076138072" r:id="rId21"/>
    <p:sldId id="2076136680" r:id="rId22"/>
    <p:sldId id="2076136692" r:id="rId23"/>
    <p:sldId id="2076138310" r:id="rId24"/>
    <p:sldId id="2076138074" r:id="rId25"/>
    <p:sldId id="2076136702" r:id="rId26"/>
    <p:sldId id="2076136684" r:id="rId27"/>
    <p:sldId id="2076138071" r:id="rId28"/>
    <p:sldId id="8693" r:id="rId29"/>
    <p:sldId id="10812" r:id="rId30"/>
    <p:sldId id="2145705888" r:id="rId31"/>
    <p:sldId id="2147469714" r:id="rId32"/>
    <p:sldId id="1456" r:id="rId33"/>
    <p:sldId id="2147469405" r:id="rId34"/>
    <p:sldId id="2147469394" r:id="rId35"/>
    <p:sldId id="2076137176" r:id="rId36"/>
    <p:sldId id="2076136685" r:id="rId37"/>
    <p:sldId id="2076136686" r:id="rId38"/>
    <p:sldId id="2076138073" r:id="rId39"/>
    <p:sldId id="2076137152" r:id="rId40"/>
    <p:sldId id="2076138311" r:id="rId41"/>
    <p:sldId id="2076136682" r:id="rId42"/>
    <p:sldId id="2076136690" r:id="rId43"/>
    <p:sldId id="2076136308" r:id="rId44"/>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ja Lakic (Manpower SA Pty Ltd)" initials="TL(SPL" lastIdx="1" clrIdx="0">
    <p:extLst>
      <p:ext uri="{19B8F6BF-5375-455C-9EA6-DF929625EA0E}">
        <p15:presenceInfo xmlns:p15="http://schemas.microsoft.com/office/powerpoint/2012/main" userId="S::v-talak@microsoft.com::416ec76d-84c3-430c-aa1a-e0b1a0db3b89" providerId="AD"/>
      </p:ext>
    </p:extLst>
  </p:cmAuthor>
  <p:cmAuthor id="2" name="Michael Crowley" initials="MC" lastIdx="4" clrIdx="1">
    <p:extLst>
      <p:ext uri="{19B8F6BF-5375-455C-9EA6-DF929625EA0E}">
        <p15:presenceInfo xmlns:p15="http://schemas.microsoft.com/office/powerpoint/2012/main" userId="S::microwle@microsoft.com::d7d84815-26e1-4edc-9143-e857705aa5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7" autoAdjust="0"/>
    <p:restoredTop sz="94660"/>
  </p:normalViewPr>
  <p:slideViewPr>
    <p:cSldViewPr snapToGrid="0">
      <p:cViewPr>
        <p:scale>
          <a:sx n="43" d="100"/>
          <a:sy n="43" d="100"/>
        </p:scale>
        <p:origin x="668"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5104E-C4E7-440C-B88D-3A12904CB3FB}"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n-ZA"/>
        </a:p>
      </dgm:t>
    </dgm:pt>
    <dgm:pt modelId="{559AA3C5-D475-4192-8890-3C591620A6D8}">
      <dgm:prSet phldrT="[Text]"/>
      <dgm:spPr>
        <a:solidFill>
          <a:schemeClr val="accent2">
            <a:lumMod val="90000"/>
            <a:lumOff val="10000"/>
            <a:alpha val="90000"/>
          </a:schemeClr>
        </a:solidFill>
        <a:ln>
          <a:solidFill>
            <a:schemeClr val="accent2">
              <a:lumMod val="90000"/>
              <a:lumOff val="10000"/>
            </a:schemeClr>
          </a:solidFill>
        </a:ln>
      </dgm:spPr>
      <dgm:t>
        <a:bodyPr/>
        <a:lstStyle/>
        <a:p>
          <a:r>
            <a:rPr lang="en-ZA"/>
            <a:t>Rightsized Subscriptions</a:t>
          </a:r>
        </a:p>
      </dgm:t>
    </dgm:pt>
    <dgm:pt modelId="{52CE0E94-99D8-4FE7-8C80-9900EE714E7D}" type="parTrans" cxnId="{051DDD63-449F-429E-9363-8A70F46E7630}">
      <dgm:prSet/>
      <dgm:spPr/>
      <dgm:t>
        <a:bodyPr/>
        <a:lstStyle/>
        <a:p>
          <a:endParaRPr lang="en-ZA"/>
        </a:p>
      </dgm:t>
    </dgm:pt>
    <dgm:pt modelId="{708F0850-9403-409C-AA03-829AFB421D9E}" type="sibTrans" cxnId="{051DDD63-449F-429E-9363-8A70F46E7630}">
      <dgm:prSet/>
      <dgm:spPr/>
      <dgm:t>
        <a:bodyPr/>
        <a:lstStyle/>
        <a:p>
          <a:endParaRPr lang="en-ZA"/>
        </a:p>
      </dgm:t>
    </dgm:pt>
    <dgm:pt modelId="{5CE40867-45F5-490D-AE72-3A9A483FA75D}">
      <dgm:prSet phldrT="[Text]"/>
      <dgm:spPr>
        <a:solidFill>
          <a:schemeClr val="accent2">
            <a:lumMod val="75000"/>
            <a:lumOff val="25000"/>
            <a:alpha val="84286"/>
          </a:schemeClr>
        </a:solidFill>
      </dgm:spPr>
      <dgm:t>
        <a:bodyPr/>
        <a:lstStyle/>
        <a:p>
          <a:r>
            <a:rPr lang="en-ZA"/>
            <a:t>Governance</a:t>
          </a:r>
        </a:p>
      </dgm:t>
    </dgm:pt>
    <dgm:pt modelId="{C1185EA2-7BEA-4BC4-8A64-D0089A2D1C31}" type="parTrans" cxnId="{627DED9E-9866-4E87-BB9A-5888F9F826A8}">
      <dgm:prSet/>
      <dgm:spPr/>
      <dgm:t>
        <a:bodyPr/>
        <a:lstStyle/>
        <a:p>
          <a:endParaRPr lang="en-ZA"/>
        </a:p>
      </dgm:t>
    </dgm:pt>
    <dgm:pt modelId="{DFE7A5FC-FA12-4609-B69E-7CACF95BCEDC}" type="sibTrans" cxnId="{627DED9E-9866-4E87-BB9A-5888F9F826A8}">
      <dgm:prSet/>
      <dgm:spPr/>
      <dgm:t>
        <a:bodyPr/>
        <a:lstStyle/>
        <a:p>
          <a:endParaRPr lang="en-ZA"/>
        </a:p>
      </dgm:t>
    </dgm:pt>
    <dgm:pt modelId="{A11A79EE-7D56-45F0-A5C8-B42766D42C4F}">
      <dgm:prSet phldrT="[Text]"/>
      <dgm:spPr>
        <a:solidFill>
          <a:schemeClr val="accent2">
            <a:lumMod val="50000"/>
            <a:lumOff val="50000"/>
            <a:alpha val="78571"/>
          </a:schemeClr>
        </a:solidFill>
      </dgm:spPr>
      <dgm:t>
        <a:bodyPr/>
        <a:lstStyle/>
        <a:p>
          <a:r>
            <a:rPr lang="en-ZA"/>
            <a:t>Consumption Management</a:t>
          </a:r>
        </a:p>
      </dgm:t>
    </dgm:pt>
    <dgm:pt modelId="{38062FBF-70C2-4770-B887-B45C9FBE64DC}" type="parTrans" cxnId="{D2D91519-07EE-4AB6-9527-D25914563E88}">
      <dgm:prSet/>
      <dgm:spPr/>
      <dgm:t>
        <a:bodyPr/>
        <a:lstStyle/>
        <a:p>
          <a:endParaRPr lang="en-ZA"/>
        </a:p>
      </dgm:t>
    </dgm:pt>
    <dgm:pt modelId="{4107C94D-0C4B-4318-AF22-16CEAD2D1FD3}" type="sibTrans" cxnId="{D2D91519-07EE-4AB6-9527-D25914563E88}">
      <dgm:prSet/>
      <dgm:spPr/>
      <dgm:t>
        <a:bodyPr/>
        <a:lstStyle/>
        <a:p>
          <a:endParaRPr lang="en-ZA"/>
        </a:p>
      </dgm:t>
    </dgm:pt>
    <dgm:pt modelId="{723129CC-8EE7-4795-B7A2-A93AF106DB30}">
      <dgm:prSet phldrT="[Text]"/>
      <dgm:spPr>
        <a:solidFill>
          <a:schemeClr val="accent1">
            <a:lumMod val="75000"/>
            <a:alpha val="72857"/>
          </a:schemeClr>
        </a:solidFill>
      </dgm:spPr>
      <dgm:t>
        <a:bodyPr/>
        <a:lstStyle/>
        <a:p>
          <a:r>
            <a:rPr lang="en-ZA" dirty="0"/>
            <a:t>Cost Optimization</a:t>
          </a:r>
        </a:p>
      </dgm:t>
    </dgm:pt>
    <dgm:pt modelId="{55983B87-D35F-45DB-97DB-8E8206BF6E03}" type="parTrans" cxnId="{D25CB458-58AA-4E04-8FF1-BA78A7CE3C90}">
      <dgm:prSet/>
      <dgm:spPr/>
      <dgm:t>
        <a:bodyPr/>
        <a:lstStyle/>
        <a:p>
          <a:endParaRPr lang="en-ZA"/>
        </a:p>
      </dgm:t>
    </dgm:pt>
    <dgm:pt modelId="{1434CC88-0F6F-4A1E-9C2F-68A10F5CDE83}" type="sibTrans" cxnId="{D25CB458-58AA-4E04-8FF1-BA78A7CE3C90}">
      <dgm:prSet/>
      <dgm:spPr/>
      <dgm:t>
        <a:bodyPr/>
        <a:lstStyle/>
        <a:p>
          <a:endParaRPr lang="en-ZA"/>
        </a:p>
      </dgm:t>
    </dgm:pt>
    <dgm:pt modelId="{A971FC28-CCFD-4AD0-9544-A9FCB01205E9}">
      <dgm:prSet phldrT="[Text]"/>
      <dgm:spPr>
        <a:solidFill>
          <a:srgbClr val="C00000">
            <a:alpha val="67143"/>
          </a:srgbClr>
        </a:solidFill>
        <a:ln w="50800">
          <a:solidFill>
            <a:schemeClr val="tx1"/>
          </a:solidFill>
        </a:ln>
      </dgm:spPr>
      <dgm:t>
        <a:bodyPr/>
        <a:lstStyle/>
        <a:p>
          <a:r>
            <a:rPr lang="en-ZA" dirty="0"/>
            <a:t>Data Driven Decisions</a:t>
          </a:r>
        </a:p>
      </dgm:t>
    </dgm:pt>
    <dgm:pt modelId="{A0861DAE-0F60-46DB-8AA9-97CD50A57BA2}" type="parTrans" cxnId="{45B5BD82-6981-4160-BC16-D3C422B39B32}">
      <dgm:prSet/>
      <dgm:spPr/>
      <dgm:t>
        <a:bodyPr/>
        <a:lstStyle/>
        <a:p>
          <a:endParaRPr lang="en-ZA"/>
        </a:p>
      </dgm:t>
    </dgm:pt>
    <dgm:pt modelId="{F20CF645-CF7D-46A5-B876-A829E8B609F6}" type="sibTrans" cxnId="{45B5BD82-6981-4160-BC16-D3C422B39B32}">
      <dgm:prSet/>
      <dgm:spPr/>
      <dgm:t>
        <a:bodyPr/>
        <a:lstStyle/>
        <a:p>
          <a:endParaRPr lang="en-ZA"/>
        </a:p>
      </dgm:t>
    </dgm:pt>
    <dgm:pt modelId="{E25E86C0-7AA9-4DC8-8AF9-FC6683837B2F}">
      <dgm:prSet phldrT="[Text]"/>
      <dgm:spPr>
        <a:solidFill>
          <a:srgbClr val="3366FF">
            <a:alpha val="61176"/>
          </a:srgbClr>
        </a:solidFill>
      </dgm:spPr>
      <dgm:t>
        <a:bodyPr/>
        <a:lstStyle/>
        <a:p>
          <a:r>
            <a:rPr lang="en-ZA"/>
            <a:t>Optimized Configurations</a:t>
          </a:r>
        </a:p>
      </dgm:t>
    </dgm:pt>
    <dgm:pt modelId="{E0802298-9276-4022-823F-F16366F16E00}" type="parTrans" cxnId="{5642CDD8-2729-48DD-8E0E-229F5E340CE8}">
      <dgm:prSet/>
      <dgm:spPr/>
      <dgm:t>
        <a:bodyPr/>
        <a:lstStyle/>
        <a:p>
          <a:endParaRPr lang="en-ZA"/>
        </a:p>
      </dgm:t>
    </dgm:pt>
    <dgm:pt modelId="{C5C6FF07-D0DA-4F0C-A794-30520A09709D}" type="sibTrans" cxnId="{5642CDD8-2729-48DD-8E0E-229F5E340CE8}">
      <dgm:prSet/>
      <dgm:spPr/>
      <dgm:t>
        <a:bodyPr/>
        <a:lstStyle/>
        <a:p>
          <a:endParaRPr lang="en-ZA"/>
        </a:p>
      </dgm:t>
    </dgm:pt>
    <dgm:pt modelId="{2D48E6AC-CDFC-4FED-A455-979894ED4458}">
      <dgm:prSet phldrT="[Text]"/>
      <dgm:spPr>
        <a:solidFill>
          <a:schemeClr val="accent2">
            <a:lumMod val="75000"/>
            <a:lumOff val="25000"/>
            <a:alpha val="55714"/>
          </a:schemeClr>
        </a:solidFill>
      </dgm:spPr>
      <dgm:t>
        <a:bodyPr/>
        <a:lstStyle/>
        <a:p>
          <a:r>
            <a:rPr lang="en-ZA" dirty="0"/>
            <a:t>Minimized Waste</a:t>
          </a:r>
        </a:p>
      </dgm:t>
    </dgm:pt>
    <dgm:pt modelId="{10D6781E-D4EE-4BC3-B323-8E091B493784}" type="parTrans" cxnId="{B67D95BD-8825-499F-917F-0E32D5AE0905}">
      <dgm:prSet/>
      <dgm:spPr/>
      <dgm:t>
        <a:bodyPr/>
        <a:lstStyle/>
        <a:p>
          <a:endParaRPr lang="en-ZA"/>
        </a:p>
      </dgm:t>
    </dgm:pt>
    <dgm:pt modelId="{0A3E3996-593D-4B5C-B70E-D98D385B8465}" type="sibTrans" cxnId="{B67D95BD-8825-499F-917F-0E32D5AE0905}">
      <dgm:prSet/>
      <dgm:spPr/>
      <dgm:t>
        <a:bodyPr/>
        <a:lstStyle/>
        <a:p>
          <a:endParaRPr lang="en-ZA"/>
        </a:p>
      </dgm:t>
    </dgm:pt>
    <dgm:pt modelId="{E770641B-C27F-442D-BEA3-01BB6B548A0F}">
      <dgm:prSet phldrT="[Text]"/>
      <dgm:spPr>
        <a:solidFill>
          <a:schemeClr val="accent2">
            <a:lumMod val="50000"/>
            <a:lumOff val="50000"/>
            <a:alpha val="50000"/>
          </a:schemeClr>
        </a:solidFill>
      </dgm:spPr>
      <dgm:t>
        <a:bodyPr/>
        <a:lstStyle/>
        <a:p>
          <a:r>
            <a:rPr lang="en-ZA"/>
            <a:t>Security</a:t>
          </a:r>
        </a:p>
      </dgm:t>
    </dgm:pt>
    <dgm:pt modelId="{19B10CA6-3C26-4469-ABA9-028DBE90DB5F}" type="parTrans" cxnId="{2AD7E86C-3DD1-4BED-9C9D-383516530B2C}">
      <dgm:prSet/>
      <dgm:spPr/>
      <dgm:t>
        <a:bodyPr/>
        <a:lstStyle/>
        <a:p>
          <a:endParaRPr lang="en-ZA"/>
        </a:p>
      </dgm:t>
    </dgm:pt>
    <dgm:pt modelId="{DE4A2F34-7AD5-4621-8DAE-90BEB071FDCF}" type="sibTrans" cxnId="{2AD7E86C-3DD1-4BED-9C9D-383516530B2C}">
      <dgm:prSet/>
      <dgm:spPr/>
      <dgm:t>
        <a:bodyPr/>
        <a:lstStyle/>
        <a:p>
          <a:endParaRPr lang="en-ZA"/>
        </a:p>
      </dgm:t>
    </dgm:pt>
    <dgm:pt modelId="{1F6A735B-A34A-42E6-9AAF-EC1E7DE4A415}">
      <dgm:prSet phldrT="[Text]"/>
      <dgm:spPr>
        <a:solidFill>
          <a:srgbClr val="C00000">
            <a:alpha val="67143"/>
          </a:srgbClr>
        </a:solidFill>
        <a:ln w="50800">
          <a:solidFill>
            <a:schemeClr val="tx1"/>
          </a:solidFill>
        </a:ln>
      </dgm:spPr>
      <dgm:t>
        <a:bodyPr/>
        <a:lstStyle/>
        <a:p>
          <a:r>
            <a:rPr lang="en-ZA" dirty="0"/>
            <a:t>Digital Transformation</a:t>
          </a:r>
        </a:p>
      </dgm:t>
    </dgm:pt>
    <dgm:pt modelId="{02564778-7E72-4A68-B4C8-D93720C87E23}" type="parTrans" cxnId="{08AF1575-248E-48FF-AEAD-9504614011C1}">
      <dgm:prSet/>
      <dgm:spPr/>
      <dgm:t>
        <a:bodyPr/>
        <a:lstStyle/>
        <a:p>
          <a:endParaRPr lang="en-US"/>
        </a:p>
      </dgm:t>
    </dgm:pt>
    <dgm:pt modelId="{9EA6E279-BB51-4EE5-B6AC-DA49C973884A}" type="sibTrans" cxnId="{08AF1575-248E-48FF-AEAD-9504614011C1}">
      <dgm:prSet/>
      <dgm:spPr/>
      <dgm:t>
        <a:bodyPr/>
        <a:lstStyle/>
        <a:p>
          <a:endParaRPr lang="en-US"/>
        </a:p>
      </dgm:t>
    </dgm:pt>
    <dgm:pt modelId="{25748BD2-4D58-4969-BD76-F1AB7B4D214A}" type="pres">
      <dgm:prSet presAssocID="{7FE5104E-C4E7-440C-B88D-3A12904CB3FB}" presName="diagram" presStyleCnt="0">
        <dgm:presLayoutVars>
          <dgm:dir/>
          <dgm:resizeHandles val="exact"/>
        </dgm:presLayoutVars>
      </dgm:prSet>
      <dgm:spPr/>
    </dgm:pt>
    <dgm:pt modelId="{A8A9B22C-10F1-4BC1-AEA2-08940717FBA4}" type="pres">
      <dgm:prSet presAssocID="{559AA3C5-D475-4192-8890-3C591620A6D8}" presName="node" presStyleLbl="node1" presStyleIdx="0" presStyleCnt="9">
        <dgm:presLayoutVars>
          <dgm:bulletEnabled val="1"/>
        </dgm:presLayoutVars>
      </dgm:prSet>
      <dgm:spPr/>
    </dgm:pt>
    <dgm:pt modelId="{06AFFB46-4DD3-4DA9-AFA5-1EC4C762FB18}" type="pres">
      <dgm:prSet presAssocID="{708F0850-9403-409C-AA03-829AFB421D9E}" presName="sibTrans" presStyleCnt="0"/>
      <dgm:spPr/>
    </dgm:pt>
    <dgm:pt modelId="{670CB749-B085-4759-BC73-5A94AB2F0694}" type="pres">
      <dgm:prSet presAssocID="{5CE40867-45F5-490D-AE72-3A9A483FA75D}" presName="node" presStyleLbl="node1" presStyleIdx="1" presStyleCnt="9">
        <dgm:presLayoutVars>
          <dgm:bulletEnabled val="1"/>
        </dgm:presLayoutVars>
      </dgm:prSet>
      <dgm:spPr/>
    </dgm:pt>
    <dgm:pt modelId="{E890BD00-39BC-41FC-9411-14DBAFFE0159}" type="pres">
      <dgm:prSet presAssocID="{DFE7A5FC-FA12-4609-B69E-7CACF95BCEDC}" presName="sibTrans" presStyleCnt="0"/>
      <dgm:spPr/>
    </dgm:pt>
    <dgm:pt modelId="{41A966DC-5E90-44B2-AE91-7F29349E5934}" type="pres">
      <dgm:prSet presAssocID="{A11A79EE-7D56-45F0-A5C8-B42766D42C4F}" presName="node" presStyleLbl="node1" presStyleIdx="2" presStyleCnt="9">
        <dgm:presLayoutVars>
          <dgm:bulletEnabled val="1"/>
        </dgm:presLayoutVars>
      </dgm:prSet>
      <dgm:spPr/>
    </dgm:pt>
    <dgm:pt modelId="{21B83D0D-0352-484C-97C0-92DE6D87F67A}" type="pres">
      <dgm:prSet presAssocID="{4107C94D-0C4B-4318-AF22-16CEAD2D1FD3}" presName="sibTrans" presStyleCnt="0"/>
      <dgm:spPr/>
    </dgm:pt>
    <dgm:pt modelId="{75DAFE55-1A5C-42D9-9146-B79344D0DF5E}" type="pres">
      <dgm:prSet presAssocID="{723129CC-8EE7-4795-B7A2-A93AF106DB30}" presName="node" presStyleLbl="node1" presStyleIdx="3" presStyleCnt="9">
        <dgm:presLayoutVars>
          <dgm:bulletEnabled val="1"/>
        </dgm:presLayoutVars>
      </dgm:prSet>
      <dgm:spPr/>
    </dgm:pt>
    <dgm:pt modelId="{0E864480-190F-407B-9840-4AAD7D22EF8B}" type="pres">
      <dgm:prSet presAssocID="{1434CC88-0F6F-4A1E-9C2F-68A10F5CDE83}" presName="sibTrans" presStyleCnt="0"/>
      <dgm:spPr/>
    </dgm:pt>
    <dgm:pt modelId="{8F960F71-7421-4119-AE72-287CDACC6F6C}" type="pres">
      <dgm:prSet presAssocID="{A971FC28-CCFD-4AD0-9544-A9FCB01205E9}" presName="node" presStyleLbl="node1" presStyleIdx="4" presStyleCnt="9">
        <dgm:presLayoutVars>
          <dgm:bulletEnabled val="1"/>
        </dgm:presLayoutVars>
      </dgm:prSet>
      <dgm:spPr/>
    </dgm:pt>
    <dgm:pt modelId="{C106F27E-860E-4C2B-B131-64DE22FA5786}" type="pres">
      <dgm:prSet presAssocID="{F20CF645-CF7D-46A5-B876-A829E8B609F6}" presName="sibTrans" presStyleCnt="0"/>
      <dgm:spPr/>
    </dgm:pt>
    <dgm:pt modelId="{A5E7F704-F86E-4A64-AE4B-85BC7B98A15F}" type="pres">
      <dgm:prSet presAssocID="{1F6A735B-A34A-42E6-9AAF-EC1E7DE4A415}" presName="node" presStyleLbl="node1" presStyleIdx="5" presStyleCnt="9" custLinFactX="-9900" custLinFactY="16975" custLinFactNeighborX="-100000" custLinFactNeighborY="100000">
        <dgm:presLayoutVars>
          <dgm:bulletEnabled val="1"/>
        </dgm:presLayoutVars>
      </dgm:prSet>
      <dgm:spPr/>
    </dgm:pt>
    <dgm:pt modelId="{48745B3F-4AF8-4663-8B19-127BA5E4CFF9}" type="pres">
      <dgm:prSet presAssocID="{9EA6E279-BB51-4EE5-B6AC-DA49C973884A}" presName="sibTrans" presStyleCnt="0"/>
      <dgm:spPr/>
    </dgm:pt>
    <dgm:pt modelId="{F36DCC18-FA72-4E7F-BA31-2143D5C78587}" type="pres">
      <dgm:prSet presAssocID="{E25E86C0-7AA9-4DC8-8AF9-FC6683837B2F}" presName="node" presStyleLbl="node1" presStyleIdx="6" presStyleCnt="9">
        <dgm:presLayoutVars>
          <dgm:bulletEnabled val="1"/>
        </dgm:presLayoutVars>
      </dgm:prSet>
      <dgm:spPr/>
    </dgm:pt>
    <dgm:pt modelId="{C9FAD437-24A5-4FC7-8BED-9C770F5C24FC}" type="pres">
      <dgm:prSet presAssocID="{C5C6FF07-D0DA-4F0C-A794-30520A09709D}" presName="sibTrans" presStyleCnt="0"/>
      <dgm:spPr/>
    </dgm:pt>
    <dgm:pt modelId="{4555B7BB-021C-43F4-ABD8-95E358F06BEF}" type="pres">
      <dgm:prSet presAssocID="{2D48E6AC-CDFC-4FED-A455-979894ED4458}" presName="node" presStyleLbl="node1" presStyleIdx="7" presStyleCnt="9" custLinFactX="10656" custLinFactY="-16065" custLinFactNeighborX="100000" custLinFactNeighborY="-100000">
        <dgm:presLayoutVars>
          <dgm:bulletEnabled val="1"/>
        </dgm:presLayoutVars>
      </dgm:prSet>
      <dgm:spPr/>
    </dgm:pt>
    <dgm:pt modelId="{08E94C35-3CC6-4647-B4D7-33E1E31D9ED6}" type="pres">
      <dgm:prSet presAssocID="{0A3E3996-593D-4B5C-B70E-D98D385B8465}" presName="sibTrans" presStyleCnt="0"/>
      <dgm:spPr/>
    </dgm:pt>
    <dgm:pt modelId="{8E1071B0-B83B-430C-A6A1-023400F9CBC3}" type="pres">
      <dgm:prSet presAssocID="{E770641B-C27F-442D-BEA3-01BB6B548A0F}" presName="node" presStyleLbl="node1" presStyleIdx="8" presStyleCnt="9" custLinFactNeighborX="55770">
        <dgm:presLayoutVars>
          <dgm:bulletEnabled val="1"/>
        </dgm:presLayoutVars>
      </dgm:prSet>
      <dgm:spPr/>
    </dgm:pt>
  </dgm:ptLst>
  <dgm:cxnLst>
    <dgm:cxn modelId="{3BC2650B-1CC7-401D-B477-1EF4527F1372}" type="presOf" srcId="{7FE5104E-C4E7-440C-B88D-3A12904CB3FB}" destId="{25748BD2-4D58-4969-BD76-F1AB7B4D214A}" srcOrd="0" destOrd="0" presId="urn:microsoft.com/office/officeart/2005/8/layout/default"/>
    <dgm:cxn modelId="{D2D91519-07EE-4AB6-9527-D25914563E88}" srcId="{7FE5104E-C4E7-440C-B88D-3A12904CB3FB}" destId="{A11A79EE-7D56-45F0-A5C8-B42766D42C4F}" srcOrd="2" destOrd="0" parTransId="{38062FBF-70C2-4770-B887-B45C9FBE64DC}" sibTransId="{4107C94D-0C4B-4318-AF22-16CEAD2D1FD3}"/>
    <dgm:cxn modelId="{5C48CC1E-CE83-4C6F-B9B7-12BA7A704764}" type="presOf" srcId="{559AA3C5-D475-4192-8890-3C591620A6D8}" destId="{A8A9B22C-10F1-4BC1-AEA2-08940717FBA4}" srcOrd="0" destOrd="0" presId="urn:microsoft.com/office/officeart/2005/8/layout/default"/>
    <dgm:cxn modelId="{8845223B-43A9-4F3F-B2D8-F69EF4650E6C}" type="presOf" srcId="{A971FC28-CCFD-4AD0-9544-A9FCB01205E9}" destId="{8F960F71-7421-4119-AE72-287CDACC6F6C}" srcOrd="0" destOrd="0" presId="urn:microsoft.com/office/officeart/2005/8/layout/default"/>
    <dgm:cxn modelId="{051DDD63-449F-429E-9363-8A70F46E7630}" srcId="{7FE5104E-C4E7-440C-B88D-3A12904CB3FB}" destId="{559AA3C5-D475-4192-8890-3C591620A6D8}" srcOrd="0" destOrd="0" parTransId="{52CE0E94-99D8-4FE7-8C80-9900EE714E7D}" sibTransId="{708F0850-9403-409C-AA03-829AFB421D9E}"/>
    <dgm:cxn modelId="{2AD7E86C-3DD1-4BED-9C9D-383516530B2C}" srcId="{7FE5104E-C4E7-440C-B88D-3A12904CB3FB}" destId="{E770641B-C27F-442D-BEA3-01BB6B548A0F}" srcOrd="8" destOrd="0" parTransId="{19B10CA6-3C26-4469-ABA9-028DBE90DB5F}" sibTransId="{DE4A2F34-7AD5-4621-8DAE-90BEB071FDCF}"/>
    <dgm:cxn modelId="{0E603954-6134-428A-8164-76FB59A71A56}" type="presOf" srcId="{2D48E6AC-CDFC-4FED-A455-979894ED4458}" destId="{4555B7BB-021C-43F4-ABD8-95E358F06BEF}" srcOrd="0" destOrd="0" presId="urn:microsoft.com/office/officeart/2005/8/layout/default"/>
    <dgm:cxn modelId="{08AF1575-248E-48FF-AEAD-9504614011C1}" srcId="{7FE5104E-C4E7-440C-B88D-3A12904CB3FB}" destId="{1F6A735B-A34A-42E6-9AAF-EC1E7DE4A415}" srcOrd="5" destOrd="0" parTransId="{02564778-7E72-4A68-B4C8-D93720C87E23}" sibTransId="{9EA6E279-BB51-4EE5-B6AC-DA49C973884A}"/>
    <dgm:cxn modelId="{D25CB458-58AA-4E04-8FF1-BA78A7CE3C90}" srcId="{7FE5104E-C4E7-440C-B88D-3A12904CB3FB}" destId="{723129CC-8EE7-4795-B7A2-A93AF106DB30}" srcOrd="3" destOrd="0" parTransId="{55983B87-D35F-45DB-97DB-8E8206BF6E03}" sibTransId="{1434CC88-0F6F-4A1E-9C2F-68A10F5CDE83}"/>
    <dgm:cxn modelId="{45B5BD82-6981-4160-BC16-D3C422B39B32}" srcId="{7FE5104E-C4E7-440C-B88D-3A12904CB3FB}" destId="{A971FC28-CCFD-4AD0-9544-A9FCB01205E9}" srcOrd="4" destOrd="0" parTransId="{A0861DAE-0F60-46DB-8AA9-97CD50A57BA2}" sibTransId="{F20CF645-CF7D-46A5-B876-A829E8B609F6}"/>
    <dgm:cxn modelId="{627DED9E-9866-4E87-BB9A-5888F9F826A8}" srcId="{7FE5104E-C4E7-440C-B88D-3A12904CB3FB}" destId="{5CE40867-45F5-490D-AE72-3A9A483FA75D}" srcOrd="1" destOrd="0" parTransId="{C1185EA2-7BEA-4BC4-8A64-D0089A2D1C31}" sibTransId="{DFE7A5FC-FA12-4609-B69E-7CACF95BCEDC}"/>
    <dgm:cxn modelId="{B26EFBAF-D992-481B-8806-82A901F67DC1}" type="presOf" srcId="{1F6A735B-A34A-42E6-9AAF-EC1E7DE4A415}" destId="{A5E7F704-F86E-4A64-AE4B-85BC7B98A15F}" srcOrd="0" destOrd="0" presId="urn:microsoft.com/office/officeart/2005/8/layout/default"/>
    <dgm:cxn modelId="{B67D95BD-8825-499F-917F-0E32D5AE0905}" srcId="{7FE5104E-C4E7-440C-B88D-3A12904CB3FB}" destId="{2D48E6AC-CDFC-4FED-A455-979894ED4458}" srcOrd="7" destOrd="0" parTransId="{10D6781E-D4EE-4BC3-B323-8E091B493784}" sibTransId="{0A3E3996-593D-4B5C-B70E-D98D385B8465}"/>
    <dgm:cxn modelId="{357AE0C0-9AE7-4E88-8E25-197813B3BCE8}" type="presOf" srcId="{5CE40867-45F5-490D-AE72-3A9A483FA75D}" destId="{670CB749-B085-4759-BC73-5A94AB2F0694}" srcOrd="0" destOrd="0" presId="urn:microsoft.com/office/officeart/2005/8/layout/default"/>
    <dgm:cxn modelId="{B11D65C7-CC3E-4D0F-8063-E16A31193883}" type="presOf" srcId="{A11A79EE-7D56-45F0-A5C8-B42766D42C4F}" destId="{41A966DC-5E90-44B2-AE91-7F29349E5934}" srcOrd="0" destOrd="0" presId="urn:microsoft.com/office/officeart/2005/8/layout/default"/>
    <dgm:cxn modelId="{1BA04FD3-92AF-4BA5-8458-A1B298A3B25E}" type="presOf" srcId="{723129CC-8EE7-4795-B7A2-A93AF106DB30}" destId="{75DAFE55-1A5C-42D9-9146-B79344D0DF5E}" srcOrd="0" destOrd="0" presId="urn:microsoft.com/office/officeart/2005/8/layout/default"/>
    <dgm:cxn modelId="{5642CDD8-2729-48DD-8E0E-229F5E340CE8}" srcId="{7FE5104E-C4E7-440C-B88D-3A12904CB3FB}" destId="{E25E86C0-7AA9-4DC8-8AF9-FC6683837B2F}" srcOrd="6" destOrd="0" parTransId="{E0802298-9276-4022-823F-F16366F16E00}" sibTransId="{C5C6FF07-D0DA-4F0C-A794-30520A09709D}"/>
    <dgm:cxn modelId="{785ACFDC-CBD9-4938-B3D6-AADFF2BBBBDA}" type="presOf" srcId="{E770641B-C27F-442D-BEA3-01BB6B548A0F}" destId="{8E1071B0-B83B-430C-A6A1-023400F9CBC3}" srcOrd="0" destOrd="0" presId="urn:microsoft.com/office/officeart/2005/8/layout/default"/>
    <dgm:cxn modelId="{686C63FF-83BE-44BC-A683-EA12DAF3DC17}" type="presOf" srcId="{E25E86C0-7AA9-4DC8-8AF9-FC6683837B2F}" destId="{F36DCC18-FA72-4E7F-BA31-2143D5C78587}" srcOrd="0" destOrd="0" presId="urn:microsoft.com/office/officeart/2005/8/layout/default"/>
    <dgm:cxn modelId="{2D9A9F1C-01C6-49E8-BF7F-0705CDDC53A1}" type="presParOf" srcId="{25748BD2-4D58-4969-BD76-F1AB7B4D214A}" destId="{A8A9B22C-10F1-4BC1-AEA2-08940717FBA4}" srcOrd="0" destOrd="0" presId="urn:microsoft.com/office/officeart/2005/8/layout/default"/>
    <dgm:cxn modelId="{06A4BAD8-B7D8-45F3-A183-85E83AD92D33}" type="presParOf" srcId="{25748BD2-4D58-4969-BD76-F1AB7B4D214A}" destId="{06AFFB46-4DD3-4DA9-AFA5-1EC4C762FB18}" srcOrd="1" destOrd="0" presId="urn:microsoft.com/office/officeart/2005/8/layout/default"/>
    <dgm:cxn modelId="{30D8631E-5E22-4AE7-994B-F7AFB94411AB}" type="presParOf" srcId="{25748BD2-4D58-4969-BD76-F1AB7B4D214A}" destId="{670CB749-B085-4759-BC73-5A94AB2F0694}" srcOrd="2" destOrd="0" presId="urn:microsoft.com/office/officeart/2005/8/layout/default"/>
    <dgm:cxn modelId="{6C359374-E044-4556-9BD7-E2ED2498DBC1}" type="presParOf" srcId="{25748BD2-4D58-4969-BD76-F1AB7B4D214A}" destId="{E890BD00-39BC-41FC-9411-14DBAFFE0159}" srcOrd="3" destOrd="0" presId="urn:microsoft.com/office/officeart/2005/8/layout/default"/>
    <dgm:cxn modelId="{33962FD0-D38E-46FF-B320-101EAEEFAD5E}" type="presParOf" srcId="{25748BD2-4D58-4969-BD76-F1AB7B4D214A}" destId="{41A966DC-5E90-44B2-AE91-7F29349E5934}" srcOrd="4" destOrd="0" presId="urn:microsoft.com/office/officeart/2005/8/layout/default"/>
    <dgm:cxn modelId="{81A4A02A-F2C1-4603-A0A9-A15D604E84A7}" type="presParOf" srcId="{25748BD2-4D58-4969-BD76-F1AB7B4D214A}" destId="{21B83D0D-0352-484C-97C0-92DE6D87F67A}" srcOrd="5" destOrd="0" presId="urn:microsoft.com/office/officeart/2005/8/layout/default"/>
    <dgm:cxn modelId="{2D7B3622-35AC-4C41-A480-36ED51DC1656}" type="presParOf" srcId="{25748BD2-4D58-4969-BD76-F1AB7B4D214A}" destId="{75DAFE55-1A5C-42D9-9146-B79344D0DF5E}" srcOrd="6" destOrd="0" presId="urn:microsoft.com/office/officeart/2005/8/layout/default"/>
    <dgm:cxn modelId="{AB2ABA26-7DD1-4CF8-AD7E-A34975FCD3F3}" type="presParOf" srcId="{25748BD2-4D58-4969-BD76-F1AB7B4D214A}" destId="{0E864480-190F-407B-9840-4AAD7D22EF8B}" srcOrd="7" destOrd="0" presId="urn:microsoft.com/office/officeart/2005/8/layout/default"/>
    <dgm:cxn modelId="{6AD2C8F5-B908-4D01-9273-0E094EC781AA}" type="presParOf" srcId="{25748BD2-4D58-4969-BD76-F1AB7B4D214A}" destId="{8F960F71-7421-4119-AE72-287CDACC6F6C}" srcOrd="8" destOrd="0" presId="urn:microsoft.com/office/officeart/2005/8/layout/default"/>
    <dgm:cxn modelId="{7E499777-3112-4B91-8789-FB23E74520E9}" type="presParOf" srcId="{25748BD2-4D58-4969-BD76-F1AB7B4D214A}" destId="{C106F27E-860E-4C2B-B131-64DE22FA5786}" srcOrd="9" destOrd="0" presId="urn:microsoft.com/office/officeart/2005/8/layout/default"/>
    <dgm:cxn modelId="{148FCF88-3A6C-46B3-8460-3F574C79BBCF}" type="presParOf" srcId="{25748BD2-4D58-4969-BD76-F1AB7B4D214A}" destId="{A5E7F704-F86E-4A64-AE4B-85BC7B98A15F}" srcOrd="10" destOrd="0" presId="urn:microsoft.com/office/officeart/2005/8/layout/default"/>
    <dgm:cxn modelId="{EB672919-55B2-4A35-9BE8-E2C666E21939}" type="presParOf" srcId="{25748BD2-4D58-4969-BD76-F1AB7B4D214A}" destId="{48745B3F-4AF8-4663-8B19-127BA5E4CFF9}" srcOrd="11" destOrd="0" presId="urn:microsoft.com/office/officeart/2005/8/layout/default"/>
    <dgm:cxn modelId="{2807D2DB-021E-49F2-855A-62FBDDD00EFF}" type="presParOf" srcId="{25748BD2-4D58-4969-BD76-F1AB7B4D214A}" destId="{F36DCC18-FA72-4E7F-BA31-2143D5C78587}" srcOrd="12" destOrd="0" presId="urn:microsoft.com/office/officeart/2005/8/layout/default"/>
    <dgm:cxn modelId="{7ACF23EB-E075-4653-ADE5-2F21BC401828}" type="presParOf" srcId="{25748BD2-4D58-4969-BD76-F1AB7B4D214A}" destId="{C9FAD437-24A5-4FC7-8BED-9C770F5C24FC}" srcOrd="13" destOrd="0" presId="urn:microsoft.com/office/officeart/2005/8/layout/default"/>
    <dgm:cxn modelId="{A8C05611-130F-4AAD-BC92-CC078BBE2723}" type="presParOf" srcId="{25748BD2-4D58-4969-BD76-F1AB7B4D214A}" destId="{4555B7BB-021C-43F4-ABD8-95E358F06BEF}" srcOrd="14" destOrd="0" presId="urn:microsoft.com/office/officeart/2005/8/layout/default"/>
    <dgm:cxn modelId="{463B0F77-ED2E-4921-81B9-26DC286CD118}" type="presParOf" srcId="{25748BD2-4D58-4969-BD76-F1AB7B4D214A}" destId="{08E94C35-3CC6-4647-B4D7-33E1E31D9ED6}" srcOrd="15" destOrd="0" presId="urn:microsoft.com/office/officeart/2005/8/layout/default"/>
    <dgm:cxn modelId="{5AAAAF62-2EB2-4B42-B22F-6BF446138326}" type="presParOf" srcId="{25748BD2-4D58-4969-BD76-F1AB7B4D214A}" destId="{8E1071B0-B83B-430C-A6A1-023400F9CBC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95201-918F-4DFE-BC56-7163B011289A}"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83C70CA4-6493-4CC5-AA56-FF1029F3ED08}">
      <dgm:prSet/>
      <dgm:spPr/>
      <dgm:t>
        <a:bodyPr/>
        <a:lstStyle/>
        <a:p>
          <a:r>
            <a:rPr lang="en-US" baseline="0"/>
            <a:t>• Basic introduction to the SIEM market</a:t>
          </a:r>
          <a:endParaRPr lang="en-US"/>
        </a:p>
      </dgm:t>
    </dgm:pt>
    <dgm:pt modelId="{0F4F404B-D006-4454-A934-272DEE8B0976}" type="parTrans" cxnId="{C5C26E73-EDBF-4E06-B341-88F42CABA782}">
      <dgm:prSet/>
      <dgm:spPr/>
      <dgm:t>
        <a:bodyPr/>
        <a:lstStyle/>
        <a:p>
          <a:endParaRPr lang="en-US"/>
        </a:p>
      </dgm:t>
    </dgm:pt>
    <dgm:pt modelId="{FC64DB5B-D6B4-4D21-A2EF-D9A083928957}" type="sibTrans" cxnId="{C5C26E73-EDBF-4E06-B341-88F42CABA782}">
      <dgm:prSet/>
      <dgm:spPr/>
      <dgm:t>
        <a:bodyPr/>
        <a:lstStyle/>
        <a:p>
          <a:endParaRPr lang="en-US"/>
        </a:p>
      </dgm:t>
    </dgm:pt>
    <dgm:pt modelId="{C327581B-55C4-4C45-9B10-D8118CA2EE67}">
      <dgm:prSet custT="1"/>
      <dgm:spPr/>
      <dgm:t>
        <a:bodyPr/>
        <a:lstStyle/>
        <a:p>
          <a:pPr>
            <a:buFont typeface="Arial" panose="020B0604020202020204" pitchFamily="34" charset="0"/>
            <a:buChar char="•"/>
          </a:pPr>
          <a:r>
            <a:rPr lang="en-US" sz="1600" baseline="0"/>
            <a:t>The security and information event management (SIEM) market aggregates event data produced by security devices, network infrastructure, systems and applications. Event data is combined with contextual information about users, assets, threats and vulnerabilities. The technology provides real-time analysis of events for security monitoring, query and long-range analytics for historical analysis and other support for incident investigation and management, and reporting (e.g., for compliance requirements).</a:t>
          </a:r>
          <a:endParaRPr lang="en-US" sz="1600"/>
        </a:p>
      </dgm:t>
    </dgm:pt>
    <dgm:pt modelId="{F85B0DD6-7CE4-4A98-A0F7-7D59120849D8}" type="parTrans" cxnId="{2CCA61DE-7155-4C82-BEAB-8039AD9A8463}">
      <dgm:prSet/>
      <dgm:spPr/>
      <dgm:t>
        <a:bodyPr/>
        <a:lstStyle/>
        <a:p>
          <a:endParaRPr lang="en-US"/>
        </a:p>
      </dgm:t>
    </dgm:pt>
    <dgm:pt modelId="{6653881E-B0A8-4ACF-A6B1-D76FD4644DB3}" type="sibTrans" cxnId="{2CCA61DE-7155-4C82-BEAB-8039AD9A8463}">
      <dgm:prSet/>
      <dgm:spPr/>
      <dgm:t>
        <a:bodyPr/>
        <a:lstStyle/>
        <a:p>
          <a:endParaRPr lang="en-US"/>
        </a:p>
      </dgm:t>
    </dgm:pt>
    <dgm:pt modelId="{6E92C414-A212-43D3-9030-B02ECBA8CF58}">
      <dgm:prSet/>
      <dgm:spPr/>
      <dgm:t>
        <a:bodyPr/>
        <a:lstStyle/>
        <a:p>
          <a:r>
            <a:rPr lang="en-US" baseline="0"/>
            <a:t>Basic introduction to the SOAR market</a:t>
          </a:r>
          <a:endParaRPr lang="en-US"/>
        </a:p>
      </dgm:t>
    </dgm:pt>
    <dgm:pt modelId="{9B0FFCC1-5592-43BD-89FB-D20AC8E3372B}" type="parTrans" cxnId="{42251E90-BD31-4E3A-A53B-A172EDA0C35F}">
      <dgm:prSet/>
      <dgm:spPr/>
      <dgm:t>
        <a:bodyPr/>
        <a:lstStyle/>
        <a:p>
          <a:endParaRPr lang="en-US"/>
        </a:p>
      </dgm:t>
    </dgm:pt>
    <dgm:pt modelId="{24F3C74D-3BC6-4E10-B1D5-1F33C870B7C5}" type="sibTrans" cxnId="{42251E90-BD31-4E3A-A53B-A172EDA0C35F}">
      <dgm:prSet/>
      <dgm:spPr/>
      <dgm:t>
        <a:bodyPr/>
        <a:lstStyle/>
        <a:p>
          <a:endParaRPr lang="en-US"/>
        </a:p>
      </dgm:t>
    </dgm:pt>
    <dgm:pt modelId="{262E3D65-88A5-42ED-842E-842AB8D8C1BE}">
      <dgm:prSet custT="1"/>
      <dgm:spPr/>
      <dgm:t>
        <a:bodyPr/>
        <a:lstStyle/>
        <a:p>
          <a:r>
            <a:rPr lang="en-US" sz="1600" kern="1200" baseline="0">
              <a:solidFill>
                <a:srgbClr val="1A1A1A">
                  <a:hueOff val="0"/>
                  <a:satOff val="0"/>
                  <a:lumOff val="0"/>
                  <a:alphaOff val="0"/>
                </a:srgbClr>
              </a:solidFill>
              <a:latin typeface="Segoe UI"/>
              <a:ea typeface="+mn-ea"/>
              <a:cs typeface="+mn-cs"/>
            </a:rPr>
            <a:t>The Security orchestration, automation and response (SOAR) have been in the market since late 2017, with most focused on how to make security detection functions more effective and efficient. The SOAR technology market aims to converge security orchestration and automation (SOA), security incident response (SIR) and threat intelligence platform (TIP) capabilities into single solutions.</a:t>
          </a:r>
        </a:p>
      </dgm:t>
    </dgm:pt>
    <dgm:pt modelId="{1D94ED25-1E65-4A3B-B2F6-DF6894DC851D}" type="parTrans" cxnId="{151C04A0-6098-4644-A5AF-C7879B4A5B2E}">
      <dgm:prSet/>
      <dgm:spPr/>
      <dgm:t>
        <a:bodyPr/>
        <a:lstStyle/>
        <a:p>
          <a:endParaRPr lang="en-US"/>
        </a:p>
      </dgm:t>
    </dgm:pt>
    <dgm:pt modelId="{A65011E0-4B89-460D-A42E-984D88F539E4}" type="sibTrans" cxnId="{151C04A0-6098-4644-A5AF-C7879B4A5B2E}">
      <dgm:prSet/>
      <dgm:spPr/>
      <dgm:t>
        <a:bodyPr/>
        <a:lstStyle/>
        <a:p>
          <a:endParaRPr lang="en-US"/>
        </a:p>
      </dgm:t>
    </dgm:pt>
    <dgm:pt modelId="{F79D7597-D60A-4E29-B4FE-D9210DDD96BB}">
      <dgm:prSet custT="1"/>
      <dgm:spPr/>
      <dgm:t>
        <a:bodyPr/>
        <a:lstStyle/>
        <a:p>
          <a:r>
            <a:rPr lang="en-US" sz="1600" kern="1200" baseline="0">
              <a:solidFill>
                <a:srgbClr val="1A1A1A">
                  <a:hueOff val="0"/>
                  <a:satOff val="0"/>
                  <a:lumOff val="0"/>
                  <a:alphaOff val="0"/>
                </a:srgbClr>
              </a:solidFill>
              <a:latin typeface="Segoe UI"/>
              <a:ea typeface="+mn-ea"/>
              <a:cs typeface="+mn-cs"/>
            </a:rPr>
            <a:t>The ability to automatically fix an issue without some form of human-led analysis in the loop is the key selling point. However, the truth around successfully implementing such functions is that it is far from simple. The scope of such functionality is greatly exaggerated, and a fully automated security response is a myth. </a:t>
          </a:r>
        </a:p>
      </dgm:t>
    </dgm:pt>
    <dgm:pt modelId="{0B9DBFF2-7A58-4182-878A-24EE209FA30E}" type="parTrans" cxnId="{028EC7DF-7D1A-4DAB-A048-6C847116D261}">
      <dgm:prSet/>
      <dgm:spPr/>
      <dgm:t>
        <a:bodyPr/>
        <a:lstStyle/>
        <a:p>
          <a:endParaRPr lang="en-US"/>
        </a:p>
      </dgm:t>
    </dgm:pt>
    <dgm:pt modelId="{F6ADAEE5-B170-4E3E-BC2D-405000AC7931}" type="sibTrans" cxnId="{028EC7DF-7D1A-4DAB-A048-6C847116D261}">
      <dgm:prSet/>
      <dgm:spPr/>
      <dgm:t>
        <a:bodyPr/>
        <a:lstStyle/>
        <a:p>
          <a:endParaRPr lang="en-US"/>
        </a:p>
      </dgm:t>
    </dgm:pt>
    <dgm:pt modelId="{886C281D-4DA7-4CA9-A04B-EE51764CF957}" type="pres">
      <dgm:prSet presAssocID="{26895201-918F-4DFE-BC56-7163B011289A}" presName="linear" presStyleCnt="0">
        <dgm:presLayoutVars>
          <dgm:dir/>
          <dgm:animLvl val="lvl"/>
          <dgm:resizeHandles val="exact"/>
        </dgm:presLayoutVars>
      </dgm:prSet>
      <dgm:spPr/>
    </dgm:pt>
    <dgm:pt modelId="{904C98C2-6267-42B3-BCE3-52A3488C94A0}" type="pres">
      <dgm:prSet presAssocID="{83C70CA4-6493-4CC5-AA56-FF1029F3ED08}" presName="parentLin" presStyleCnt="0"/>
      <dgm:spPr/>
    </dgm:pt>
    <dgm:pt modelId="{47CADD02-6512-4C1C-8AEE-57F48224BBAD}" type="pres">
      <dgm:prSet presAssocID="{83C70CA4-6493-4CC5-AA56-FF1029F3ED08}" presName="parentLeftMargin" presStyleLbl="node1" presStyleIdx="0" presStyleCnt="2"/>
      <dgm:spPr/>
    </dgm:pt>
    <dgm:pt modelId="{AB3C9534-3E27-4467-9C6B-060CD16E0B6D}" type="pres">
      <dgm:prSet presAssocID="{83C70CA4-6493-4CC5-AA56-FF1029F3ED08}" presName="parentText" presStyleLbl="node1" presStyleIdx="0" presStyleCnt="2">
        <dgm:presLayoutVars>
          <dgm:chMax val="0"/>
          <dgm:bulletEnabled val="1"/>
        </dgm:presLayoutVars>
      </dgm:prSet>
      <dgm:spPr/>
    </dgm:pt>
    <dgm:pt modelId="{80B498DC-CD8A-4406-80AF-F76CA76C821D}" type="pres">
      <dgm:prSet presAssocID="{83C70CA4-6493-4CC5-AA56-FF1029F3ED08}" presName="negativeSpace" presStyleCnt="0"/>
      <dgm:spPr/>
    </dgm:pt>
    <dgm:pt modelId="{21657B7C-765D-4629-8CE0-F5A052BFC777}" type="pres">
      <dgm:prSet presAssocID="{83C70CA4-6493-4CC5-AA56-FF1029F3ED08}" presName="childText" presStyleLbl="conFgAcc1" presStyleIdx="0" presStyleCnt="2">
        <dgm:presLayoutVars>
          <dgm:bulletEnabled val="1"/>
        </dgm:presLayoutVars>
      </dgm:prSet>
      <dgm:spPr/>
    </dgm:pt>
    <dgm:pt modelId="{3C18EC6B-0D0B-4A47-9B59-46D6F13C2236}" type="pres">
      <dgm:prSet presAssocID="{FC64DB5B-D6B4-4D21-A2EF-D9A083928957}" presName="spaceBetweenRectangles" presStyleCnt="0"/>
      <dgm:spPr/>
    </dgm:pt>
    <dgm:pt modelId="{7F5F6AF6-DB61-4DD6-9BFE-AF06BB37BD0E}" type="pres">
      <dgm:prSet presAssocID="{6E92C414-A212-43D3-9030-B02ECBA8CF58}" presName="parentLin" presStyleCnt="0"/>
      <dgm:spPr/>
    </dgm:pt>
    <dgm:pt modelId="{3C638DB4-3E0D-4C7C-9388-A5971FB9B97D}" type="pres">
      <dgm:prSet presAssocID="{6E92C414-A212-43D3-9030-B02ECBA8CF58}" presName="parentLeftMargin" presStyleLbl="node1" presStyleIdx="0" presStyleCnt="2"/>
      <dgm:spPr/>
    </dgm:pt>
    <dgm:pt modelId="{428AD020-597C-48F5-9E2A-41BC4C54E306}" type="pres">
      <dgm:prSet presAssocID="{6E92C414-A212-43D3-9030-B02ECBA8CF58}" presName="parentText" presStyleLbl="node1" presStyleIdx="1" presStyleCnt="2">
        <dgm:presLayoutVars>
          <dgm:chMax val="0"/>
          <dgm:bulletEnabled val="1"/>
        </dgm:presLayoutVars>
      </dgm:prSet>
      <dgm:spPr/>
    </dgm:pt>
    <dgm:pt modelId="{467AF9D4-AF29-4535-B60D-7A90597CBE39}" type="pres">
      <dgm:prSet presAssocID="{6E92C414-A212-43D3-9030-B02ECBA8CF58}" presName="negativeSpace" presStyleCnt="0"/>
      <dgm:spPr/>
    </dgm:pt>
    <dgm:pt modelId="{958D26CF-2CC6-4D41-A463-F1C1BCFC6432}" type="pres">
      <dgm:prSet presAssocID="{6E92C414-A212-43D3-9030-B02ECBA8CF58}" presName="childText" presStyleLbl="conFgAcc1" presStyleIdx="1" presStyleCnt="2">
        <dgm:presLayoutVars>
          <dgm:bulletEnabled val="1"/>
        </dgm:presLayoutVars>
      </dgm:prSet>
      <dgm:spPr/>
    </dgm:pt>
  </dgm:ptLst>
  <dgm:cxnLst>
    <dgm:cxn modelId="{9A90A201-ABD8-495C-AFC8-E52292D80854}" type="presOf" srcId="{6E92C414-A212-43D3-9030-B02ECBA8CF58}" destId="{428AD020-597C-48F5-9E2A-41BC4C54E306}" srcOrd="1" destOrd="0" presId="urn:microsoft.com/office/officeart/2005/8/layout/list1"/>
    <dgm:cxn modelId="{2A0EC749-E894-4593-AEA7-9569DB00EC1F}" type="presOf" srcId="{6E92C414-A212-43D3-9030-B02ECBA8CF58}" destId="{3C638DB4-3E0D-4C7C-9388-A5971FB9B97D}" srcOrd="0" destOrd="0" presId="urn:microsoft.com/office/officeart/2005/8/layout/list1"/>
    <dgm:cxn modelId="{C5C26E73-EDBF-4E06-B341-88F42CABA782}" srcId="{26895201-918F-4DFE-BC56-7163B011289A}" destId="{83C70CA4-6493-4CC5-AA56-FF1029F3ED08}" srcOrd="0" destOrd="0" parTransId="{0F4F404B-D006-4454-A934-272DEE8B0976}" sibTransId="{FC64DB5B-D6B4-4D21-A2EF-D9A083928957}"/>
    <dgm:cxn modelId="{221F9B55-89B4-40F3-B4A3-D366165E0005}" type="presOf" srcId="{26895201-918F-4DFE-BC56-7163B011289A}" destId="{886C281D-4DA7-4CA9-A04B-EE51764CF957}" srcOrd="0" destOrd="0" presId="urn:microsoft.com/office/officeart/2005/8/layout/list1"/>
    <dgm:cxn modelId="{3022FD80-16C3-421B-BE4E-03FD38DA9720}" type="presOf" srcId="{C327581B-55C4-4C45-9B10-D8118CA2EE67}" destId="{21657B7C-765D-4629-8CE0-F5A052BFC777}" srcOrd="0" destOrd="0" presId="urn:microsoft.com/office/officeart/2005/8/layout/list1"/>
    <dgm:cxn modelId="{42251E90-BD31-4E3A-A53B-A172EDA0C35F}" srcId="{26895201-918F-4DFE-BC56-7163B011289A}" destId="{6E92C414-A212-43D3-9030-B02ECBA8CF58}" srcOrd="1" destOrd="0" parTransId="{9B0FFCC1-5592-43BD-89FB-D20AC8E3372B}" sibTransId="{24F3C74D-3BC6-4E10-B1D5-1F33C870B7C5}"/>
    <dgm:cxn modelId="{A7BA4292-F87D-45F5-8C80-C56DBC2858C2}" type="presOf" srcId="{262E3D65-88A5-42ED-842E-842AB8D8C1BE}" destId="{958D26CF-2CC6-4D41-A463-F1C1BCFC6432}" srcOrd="0" destOrd="0" presId="urn:microsoft.com/office/officeart/2005/8/layout/list1"/>
    <dgm:cxn modelId="{151C04A0-6098-4644-A5AF-C7879B4A5B2E}" srcId="{6E92C414-A212-43D3-9030-B02ECBA8CF58}" destId="{262E3D65-88A5-42ED-842E-842AB8D8C1BE}" srcOrd="0" destOrd="0" parTransId="{1D94ED25-1E65-4A3B-B2F6-DF6894DC851D}" sibTransId="{A65011E0-4B89-460D-A42E-984D88F539E4}"/>
    <dgm:cxn modelId="{A0854FD2-71A1-4A0D-8A78-A38E1BA79D55}" type="presOf" srcId="{F79D7597-D60A-4E29-B4FE-D9210DDD96BB}" destId="{958D26CF-2CC6-4D41-A463-F1C1BCFC6432}" srcOrd="0" destOrd="1" presId="urn:microsoft.com/office/officeart/2005/8/layout/list1"/>
    <dgm:cxn modelId="{2CCA61DE-7155-4C82-BEAB-8039AD9A8463}" srcId="{83C70CA4-6493-4CC5-AA56-FF1029F3ED08}" destId="{C327581B-55C4-4C45-9B10-D8118CA2EE67}" srcOrd="0" destOrd="0" parTransId="{F85B0DD6-7CE4-4A98-A0F7-7D59120849D8}" sibTransId="{6653881E-B0A8-4ACF-A6B1-D76FD4644DB3}"/>
    <dgm:cxn modelId="{028EC7DF-7D1A-4DAB-A048-6C847116D261}" srcId="{6E92C414-A212-43D3-9030-B02ECBA8CF58}" destId="{F79D7597-D60A-4E29-B4FE-D9210DDD96BB}" srcOrd="1" destOrd="0" parTransId="{0B9DBFF2-7A58-4182-878A-24EE209FA30E}" sibTransId="{F6ADAEE5-B170-4E3E-BC2D-405000AC7931}"/>
    <dgm:cxn modelId="{55F23BE3-65DF-477E-A6D8-3014C96BC92E}" type="presOf" srcId="{83C70CA4-6493-4CC5-AA56-FF1029F3ED08}" destId="{47CADD02-6512-4C1C-8AEE-57F48224BBAD}" srcOrd="0" destOrd="0" presId="urn:microsoft.com/office/officeart/2005/8/layout/list1"/>
    <dgm:cxn modelId="{04FDDBF9-DE8D-4CEE-BB74-0ABA03BCABAA}" type="presOf" srcId="{83C70CA4-6493-4CC5-AA56-FF1029F3ED08}" destId="{AB3C9534-3E27-4467-9C6B-060CD16E0B6D}" srcOrd="1" destOrd="0" presId="urn:microsoft.com/office/officeart/2005/8/layout/list1"/>
    <dgm:cxn modelId="{AD1B614E-8DBC-41CF-BA51-57819A31A6FD}" type="presParOf" srcId="{886C281D-4DA7-4CA9-A04B-EE51764CF957}" destId="{904C98C2-6267-42B3-BCE3-52A3488C94A0}" srcOrd="0" destOrd="0" presId="urn:microsoft.com/office/officeart/2005/8/layout/list1"/>
    <dgm:cxn modelId="{3FA1128C-C1BE-4F4A-8B6A-8FAA5CB4F8E2}" type="presParOf" srcId="{904C98C2-6267-42B3-BCE3-52A3488C94A0}" destId="{47CADD02-6512-4C1C-8AEE-57F48224BBAD}" srcOrd="0" destOrd="0" presId="urn:microsoft.com/office/officeart/2005/8/layout/list1"/>
    <dgm:cxn modelId="{E6C73B44-84C3-40D5-A41D-787B82B5EA80}" type="presParOf" srcId="{904C98C2-6267-42B3-BCE3-52A3488C94A0}" destId="{AB3C9534-3E27-4467-9C6B-060CD16E0B6D}" srcOrd="1" destOrd="0" presId="urn:microsoft.com/office/officeart/2005/8/layout/list1"/>
    <dgm:cxn modelId="{168C83E3-715E-4738-A4C7-E93EE085AC9D}" type="presParOf" srcId="{886C281D-4DA7-4CA9-A04B-EE51764CF957}" destId="{80B498DC-CD8A-4406-80AF-F76CA76C821D}" srcOrd="1" destOrd="0" presId="urn:microsoft.com/office/officeart/2005/8/layout/list1"/>
    <dgm:cxn modelId="{1130D7D8-0B3B-440E-A0ED-136C1A51A8C9}" type="presParOf" srcId="{886C281D-4DA7-4CA9-A04B-EE51764CF957}" destId="{21657B7C-765D-4629-8CE0-F5A052BFC777}" srcOrd="2" destOrd="0" presId="urn:microsoft.com/office/officeart/2005/8/layout/list1"/>
    <dgm:cxn modelId="{5D935214-A778-49A9-A7B7-D131848893F7}" type="presParOf" srcId="{886C281D-4DA7-4CA9-A04B-EE51764CF957}" destId="{3C18EC6B-0D0B-4A47-9B59-46D6F13C2236}" srcOrd="3" destOrd="0" presId="urn:microsoft.com/office/officeart/2005/8/layout/list1"/>
    <dgm:cxn modelId="{EDA6F5E9-6509-4643-B672-D83614A8E63D}" type="presParOf" srcId="{886C281D-4DA7-4CA9-A04B-EE51764CF957}" destId="{7F5F6AF6-DB61-4DD6-9BFE-AF06BB37BD0E}" srcOrd="4" destOrd="0" presId="urn:microsoft.com/office/officeart/2005/8/layout/list1"/>
    <dgm:cxn modelId="{C003D68A-C854-4EE4-9AF6-4875606A8D3C}" type="presParOf" srcId="{7F5F6AF6-DB61-4DD6-9BFE-AF06BB37BD0E}" destId="{3C638DB4-3E0D-4C7C-9388-A5971FB9B97D}" srcOrd="0" destOrd="0" presId="urn:microsoft.com/office/officeart/2005/8/layout/list1"/>
    <dgm:cxn modelId="{90EB63B8-CDB8-40B9-AEE6-903AB19FB22F}" type="presParOf" srcId="{7F5F6AF6-DB61-4DD6-9BFE-AF06BB37BD0E}" destId="{428AD020-597C-48F5-9E2A-41BC4C54E306}" srcOrd="1" destOrd="0" presId="urn:microsoft.com/office/officeart/2005/8/layout/list1"/>
    <dgm:cxn modelId="{A3791E76-2963-4B54-A0A9-6D08EBB989B3}" type="presParOf" srcId="{886C281D-4DA7-4CA9-A04B-EE51764CF957}" destId="{467AF9D4-AF29-4535-B60D-7A90597CBE39}" srcOrd="5" destOrd="0" presId="urn:microsoft.com/office/officeart/2005/8/layout/list1"/>
    <dgm:cxn modelId="{1B4225B3-479A-488D-8258-C2C0F40F5C50}" type="presParOf" srcId="{886C281D-4DA7-4CA9-A04B-EE51764CF957}" destId="{958D26CF-2CC6-4D41-A463-F1C1BCFC643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9B22C-10F1-4BC1-AEA2-08940717FBA4}">
      <dsp:nvSpPr>
        <dsp:cNvPr id="0" name=""/>
        <dsp:cNvSpPr/>
      </dsp:nvSpPr>
      <dsp:spPr>
        <a:xfrm>
          <a:off x="0" y="169333"/>
          <a:ext cx="2539999" cy="1524000"/>
        </a:xfrm>
        <a:prstGeom prst="rect">
          <a:avLst/>
        </a:prstGeom>
        <a:solidFill>
          <a:schemeClr val="accent2">
            <a:lumMod val="90000"/>
            <a:lumOff val="10000"/>
            <a:alpha val="90000"/>
          </a:schemeClr>
        </a:solidFill>
        <a:ln w="12700" cap="flat" cmpd="sng" algn="ctr">
          <a:solidFill>
            <a:schemeClr val="accent2">
              <a:lumMod val="90000"/>
              <a:lum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a:t>Rightsized Subscriptions</a:t>
          </a:r>
        </a:p>
      </dsp:txBody>
      <dsp:txXfrm>
        <a:off x="0" y="169333"/>
        <a:ext cx="2539999" cy="1524000"/>
      </dsp:txXfrm>
    </dsp:sp>
    <dsp:sp modelId="{670CB749-B085-4759-BC73-5A94AB2F0694}">
      <dsp:nvSpPr>
        <dsp:cNvPr id="0" name=""/>
        <dsp:cNvSpPr/>
      </dsp:nvSpPr>
      <dsp:spPr>
        <a:xfrm>
          <a:off x="2794000" y="169333"/>
          <a:ext cx="2539999" cy="1524000"/>
        </a:xfrm>
        <a:prstGeom prst="rect">
          <a:avLst/>
        </a:prstGeom>
        <a:solidFill>
          <a:schemeClr val="accent2">
            <a:lumMod val="75000"/>
            <a:lumOff val="25000"/>
            <a:alpha val="8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a:t>Governance</a:t>
          </a:r>
        </a:p>
      </dsp:txBody>
      <dsp:txXfrm>
        <a:off x="2794000" y="169333"/>
        <a:ext cx="2539999" cy="1524000"/>
      </dsp:txXfrm>
    </dsp:sp>
    <dsp:sp modelId="{41A966DC-5E90-44B2-AE91-7F29349E5934}">
      <dsp:nvSpPr>
        <dsp:cNvPr id="0" name=""/>
        <dsp:cNvSpPr/>
      </dsp:nvSpPr>
      <dsp:spPr>
        <a:xfrm>
          <a:off x="5587999" y="169333"/>
          <a:ext cx="2539999" cy="1524000"/>
        </a:xfrm>
        <a:prstGeom prst="rect">
          <a:avLst/>
        </a:prstGeom>
        <a:solidFill>
          <a:schemeClr val="accent2">
            <a:lumMod val="50000"/>
            <a:lumOff val="50000"/>
            <a:alpha val="7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a:t>Consumption Management</a:t>
          </a:r>
        </a:p>
      </dsp:txBody>
      <dsp:txXfrm>
        <a:off x="5587999" y="169333"/>
        <a:ext cx="2539999" cy="1524000"/>
      </dsp:txXfrm>
    </dsp:sp>
    <dsp:sp modelId="{75DAFE55-1A5C-42D9-9146-B79344D0DF5E}">
      <dsp:nvSpPr>
        <dsp:cNvPr id="0" name=""/>
        <dsp:cNvSpPr/>
      </dsp:nvSpPr>
      <dsp:spPr>
        <a:xfrm>
          <a:off x="0" y="1947333"/>
          <a:ext cx="2539999" cy="1524000"/>
        </a:xfrm>
        <a:prstGeom prst="rect">
          <a:avLst/>
        </a:prstGeom>
        <a:solidFill>
          <a:schemeClr val="accent1">
            <a:lumMod val="75000"/>
            <a:alpha val="7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dirty="0"/>
            <a:t>Cost Optimization</a:t>
          </a:r>
        </a:p>
      </dsp:txBody>
      <dsp:txXfrm>
        <a:off x="0" y="1947333"/>
        <a:ext cx="2539999" cy="1524000"/>
      </dsp:txXfrm>
    </dsp:sp>
    <dsp:sp modelId="{8F960F71-7421-4119-AE72-287CDACC6F6C}">
      <dsp:nvSpPr>
        <dsp:cNvPr id="0" name=""/>
        <dsp:cNvSpPr/>
      </dsp:nvSpPr>
      <dsp:spPr>
        <a:xfrm>
          <a:off x="2794000" y="1947333"/>
          <a:ext cx="2539999" cy="1524000"/>
        </a:xfrm>
        <a:prstGeom prst="rect">
          <a:avLst/>
        </a:prstGeom>
        <a:solidFill>
          <a:srgbClr val="C00000">
            <a:alpha val="67143"/>
          </a:srgbClr>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dirty="0"/>
            <a:t>Data Driven Decisions</a:t>
          </a:r>
        </a:p>
      </dsp:txBody>
      <dsp:txXfrm>
        <a:off x="2794000" y="1947333"/>
        <a:ext cx="2539999" cy="1524000"/>
      </dsp:txXfrm>
    </dsp:sp>
    <dsp:sp modelId="{A5E7F704-F86E-4A64-AE4B-85BC7B98A15F}">
      <dsp:nvSpPr>
        <dsp:cNvPr id="0" name=""/>
        <dsp:cNvSpPr/>
      </dsp:nvSpPr>
      <dsp:spPr>
        <a:xfrm>
          <a:off x="2796539" y="3730032"/>
          <a:ext cx="2539999" cy="1524000"/>
        </a:xfrm>
        <a:prstGeom prst="rect">
          <a:avLst/>
        </a:prstGeom>
        <a:solidFill>
          <a:srgbClr val="C00000">
            <a:alpha val="67143"/>
          </a:srgbClr>
        </a:solidFill>
        <a:ln w="508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dirty="0"/>
            <a:t>Digital Transformation</a:t>
          </a:r>
        </a:p>
      </dsp:txBody>
      <dsp:txXfrm>
        <a:off x="2796539" y="3730032"/>
        <a:ext cx="2539999" cy="1524000"/>
      </dsp:txXfrm>
    </dsp:sp>
    <dsp:sp modelId="{F36DCC18-FA72-4E7F-BA31-2143D5C78587}">
      <dsp:nvSpPr>
        <dsp:cNvPr id="0" name=""/>
        <dsp:cNvSpPr/>
      </dsp:nvSpPr>
      <dsp:spPr>
        <a:xfrm>
          <a:off x="0" y="3725333"/>
          <a:ext cx="2539999" cy="1524000"/>
        </a:xfrm>
        <a:prstGeom prst="rect">
          <a:avLst/>
        </a:prstGeom>
        <a:solidFill>
          <a:srgbClr val="3366FF">
            <a:alpha val="6117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a:t>Optimized Configurations</a:t>
          </a:r>
        </a:p>
      </dsp:txBody>
      <dsp:txXfrm>
        <a:off x="0" y="3725333"/>
        <a:ext cx="2539999" cy="1524000"/>
      </dsp:txXfrm>
    </dsp:sp>
    <dsp:sp modelId="{4555B7BB-021C-43F4-ABD8-95E358F06BEF}">
      <dsp:nvSpPr>
        <dsp:cNvPr id="0" name=""/>
        <dsp:cNvSpPr/>
      </dsp:nvSpPr>
      <dsp:spPr>
        <a:xfrm>
          <a:off x="5588000" y="1956502"/>
          <a:ext cx="2539999" cy="1524000"/>
        </a:xfrm>
        <a:prstGeom prst="rect">
          <a:avLst/>
        </a:prstGeom>
        <a:solidFill>
          <a:schemeClr val="accent2">
            <a:lumMod val="75000"/>
            <a:lumOff val="25000"/>
            <a:alpha val="5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dirty="0"/>
            <a:t>Minimized Waste</a:t>
          </a:r>
        </a:p>
      </dsp:txBody>
      <dsp:txXfrm>
        <a:off x="5588000" y="1956502"/>
        <a:ext cx="2539999" cy="1524000"/>
      </dsp:txXfrm>
    </dsp:sp>
    <dsp:sp modelId="{8E1071B0-B83B-430C-A6A1-023400F9CBC3}">
      <dsp:nvSpPr>
        <dsp:cNvPr id="0" name=""/>
        <dsp:cNvSpPr/>
      </dsp:nvSpPr>
      <dsp:spPr>
        <a:xfrm>
          <a:off x="5587999" y="3725333"/>
          <a:ext cx="2539999" cy="1524000"/>
        </a:xfrm>
        <a:prstGeom prst="rect">
          <a:avLst/>
        </a:prstGeom>
        <a:solidFill>
          <a:schemeClr val="accent2">
            <a:lumMod val="50000"/>
            <a:lumOff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ZA" sz="2900" kern="1200"/>
            <a:t>Security</a:t>
          </a:r>
        </a:p>
      </dsp:txBody>
      <dsp:txXfrm>
        <a:off x="5587999" y="3725333"/>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57B7C-765D-4629-8CE0-F5A052BFC777}">
      <dsp:nvSpPr>
        <dsp:cNvPr id="0" name=""/>
        <dsp:cNvSpPr/>
      </dsp:nvSpPr>
      <dsp:spPr>
        <a:xfrm>
          <a:off x="0" y="306689"/>
          <a:ext cx="11018520" cy="2016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55160" tIns="416560" rIns="855160"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baseline="0"/>
            <a:t>The security and information event management (SIEM) market aggregates event data produced by security devices, network infrastructure, systems and applications. Event data is combined with contextual information about users, assets, threats and vulnerabilities. The technology provides real-time analysis of events for security monitoring, query and long-range analytics for historical analysis and other support for incident investigation and management, and reporting (e.g., for compliance requirements).</a:t>
          </a:r>
          <a:endParaRPr lang="en-US" sz="1600" kern="1200"/>
        </a:p>
      </dsp:txBody>
      <dsp:txXfrm>
        <a:off x="0" y="306689"/>
        <a:ext cx="11018520" cy="2016000"/>
      </dsp:txXfrm>
    </dsp:sp>
    <dsp:sp modelId="{AB3C9534-3E27-4467-9C6B-060CD16E0B6D}">
      <dsp:nvSpPr>
        <dsp:cNvPr id="0" name=""/>
        <dsp:cNvSpPr/>
      </dsp:nvSpPr>
      <dsp:spPr>
        <a:xfrm>
          <a:off x="550926" y="11489"/>
          <a:ext cx="7712964" cy="59040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91532" tIns="0" rIns="291532" bIns="0" numCol="1" spcCol="1270" anchor="ctr" anchorCtr="0">
          <a:noAutofit/>
        </a:bodyPr>
        <a:lstStyle/>
        <a:p>
          <a:pPr marL="0" lvl="0" indent="0" algn="l" defTabSz="889000">
            <a:lnSpc>
              <a:spcPct val="90000"/>
            </a:lnSpc>
            <a:spcBef>
              <a:spcPct val="0"/>
            </a:spcBef>
            <a:spcAft>
              <a:spcPct val="35000"/>
            </a:spcAft>
            <a:buNone/>
          </a:pPr>
          <a:r>
            <a:rPr lang="en-US" sz="2000" kern="1200" baseline="0"/>
            <a:t>• Basic introduction to the SIEM market</a:t>
          </a:r>
          <a:endParaRPr lang="en-US" sz="2000" kern="1200"/>
        </a:p>
      </dsp:txBody>
      <dsp:txXfrm>
        <a:off x="579747" y="40310"/>
        <a:ext cx="7655322" cy="532758"/>
      </dsp:txXfrm>
    </dsp:sp>
    <dsp:sp modelId="{958D26CF-2CC6-4D41-A463-F1C1BCFC6432}">
      <dsp:nvSpPr>
        <dsp:cNvPr id="0" name=""/>
        <dsp:cNvSpPr/>
      </dsp:nvSpPr>
      <dsp:spPr>
        <a:xfrm>
          <a:off x="0" y="2725889"/>
          <a:ext cx="11018520" cy="252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55160" tIns="416560" rIns="85516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a:solidFill>
                <a:srgbClr val="1A1A1A">
                  <a:hueOff val="0"/>
                  <a:satOff val="0"/>
                  <a:lumOff val="0"/>
                  <a:alphaOff val="0"/>
                </a:srgbClr>
              </a:solidFill>
              <a:latin typeface="Segoe UI"/>
              <a:ea typeface="+mn-ea"/>
              <a:cs typeface="+mn-cs"/>
            </a:rPr>
            <a:t>The Security orchestration, automation and response (SOAR) have been in the market since late 2017, with most focused on how to make security detection functions more effective and efficient. The SOAR technology market aims to converge security orchestration and automation (SOA), security incident response (SIR) and threat intelligence platform (TIP) capabilities into single solutions.</a:t>
          </a:r>
        </a:p>
        <a:p>
          <a:pPr marL="171450" lvl="1" indent="-171450" algn="l" defTabSz="711200">
            <a:lnSpc>
              <a:spcPct val="90000"/>
            </a:lnSpc>
            <a:spcBef>
              <a:spcPct val="0"/>
            </a:spcBef>
            <a:spcAft>
              <a:spcPct val="15000"/>
            </a:spcAft>
            <a:buChar char="•"/>
          </a:pPr>
          <a:r>
            <a:rPr lang="en-US" sz="1600" kern="1200" baseline="0">
              <a:solidFill>
                <a:srgbClr val="1A1A1A">
                  <a:hueOff val="0"/>
                  <a:satOff val="0"/>
                  <a:lumOff val="0"/>
                  <a:alphaOff val="0"/>
                </a:srgbClr>
              </a:solidFill>
              <a:latin typeface="Segoe UI"/>
              <a:ea typeface="+mn-ea"/>
              <a:cs typeface="+mn-cs"/>
            </a:rPr>
            <a:t>The ability to automatically fix an issue without some form of human-led analysis in the loop is the key selling point. However, the truth around successfully implementing such functions is that it is far from simple. The scope of such functionality is greatly exaggerated, and a fully automated security response is a myth. </a:t>
          </a:r>
        </a:p>
      </dsp:txBody>
      <dsp:txXfrm>
        <a:off x="0" y="2725889"/>
        <a:ext cx="11018520" cy="2520000"/>
      </dsp:txXfrm>
    </dsp:sp>
    <dsp:sp modelId="{428AD020-597C-48F5-9E2A-41BC4C54E306}">
      <dsp:nvSpPr>
        <dsp:cNvPr id="0" name=""/>
        <dsp:cNvSpPr/>
      </dsp:nvSpPr>
      <dsp:spPr>
        <a:xfrm>
          <a:off x="550926" y="2430689"/>
          <a:ext cx="7712964" cy="59040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91532" tIns="0" rIns="291532" bIns="0" numCol="1" spcCol="1270" anchor="ctr" anchorCtr="0">
          <a:noAutofit/>
        </a:bodyPr>
        <a:lstStyle/>
        <a:p>
          <a:pPr marL="0" lvl="0" indent="0" algn="l" defTabSz="889000">
            <a:lnSpc>
              <a:spcPct val="90000"/>
            </a:lnSpc>
            <a:spcBef>
              <a:spcPct val="0"/>
            </a:spcBef>
            <a:spcAft>
              <a:spcPct val="35000"/>
            </a:spcAft>
            <a:buNone/>
          </a:pPr>
          <a:r>
            <a:rPr lang="en-US" sz="2000" kern="1200" baseline="0"/>
            <a:t>Basic introduction to the SOAR market</a:t>
          </a:r>
          <a:endParaRPr lang="en-US" sz="2000" kern="1200"/>
        </a:p>
      </dsp:txBody>
      <dsp:txXfrm>
        <a:off x="579747" y="2459510"/>
        <a:ext cx="765532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6F87F-7B4D-4BD8-9A1E-E255A182C250}" type="datetimeFigureOut">
              <a:rPr lang="en-ZA" smtClean="0"/>
              <a:t>2023/07/02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F081C-ECAC-46B1-9B43-1A64D81D6934}" type="slidenum">
              <a:rPr lang="en-ZA" smtClean="0"/>
              <a:t>‹#›</a:t>
            </a:fld>
            <a:endParaRPr lang="en-ZA"/>
          </a:p>
        </p:txBody>
      </p:sp>
    </p:spTree>
    <p:extLst>
      <p:ext uri="{BB962C8B-B14F-4D97-AF65-F5344CB8AC3E}">
        <p14:creationId xmlns:p14="http://schemas.microsoft.com/office/powerpoint/2010/main" val="77570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081C-ECAC-46B1-9B43-1A64D81D6934}" type="slidenum">
              <a:rPr lang="en-ZA" smtClean="0"/>
              <a:t>1</a:t>
            </a:fld>
            <a:endParaRPr lang="en-ZA"/>
          </a:p>
        </p:txBody>
      </p:sp>
    </p:spTree>
    <p:extLst>
      <p:ext uri="{BB962C8B-B14F-4D97-AF65-F5344CB8AC3E}">
        <p14:creationId xmlns:p14="http://schemas.microsoft.com/office/powerpoint/2010/main" val="3230780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92175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921758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081C-ECAC-46B1-9B43-1A64D81D6934}" type="slidenum">
              <a:rPr lang="en-ZA" smtClean="0"/>
              <a:t>16</a:t>
            </a:fld>
            <a:endParaRPr lang="en-ZA"/>
          </a:p>
        </p:txBody>
      </p:sp>
    </p:spTree>
    <p:extLst>
      <p:ext uri="{BB962C8B-B14F-4D97-AF65-F5344CB8AC3E}">
        <p14:creationId xmlns:p14="http://schemas.microsoft.com/office/powerpoint/2010/main" val="3873452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400" b="0" i="0" u="none" strike="noStrike" kern="1200" cap="none" spc="0" normalizeH="0" baseline="0" dirty="0">
              <a:ln>
                <a:noFill/>
              </a:ln>
              <a:solidFill>
                <a:srgbClr val="00BCF2">
                  <a:alpha val="39000"/>
                </a:srgbClr>
              </a:solidFill>
              <a:effectLst/>
              <a:uLnTx/>
              <a:uFillTx/>
              <a:latin typeface="Segoe UI Semibold"/>
              <a:ea typeface="+mn-ea"/>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7/2/2023 12:21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3127416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sz="1400" b="0" i="0" u="none" strike="noStrike" kern="1200" cap="none" spc="0" normalizeH="0" baseline="0" dirty="0">
              <a:ln>
                <a:noFill/>
              </a:ln>
              <a:solidFill>
                <a:srgbClr val="00BCF2">
                  <a:alpha val="39000"/>
                </a:srgbClr>
              </a:solidFill>
              <a:effectLst/>
              <a:uLnTx/>
              <a:uFillTx/>
              <a:latin typeface="Segoe UI Semibold"/>
              <a:ea typeface="+mn-ea"/>
              <a:cs typeface="Times New Roman" panose="02020603050405020304" pitchFamily="18"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7/2/2023 12:21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312741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t>Human Resources</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7/2/2023 12:21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59757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C81A61-6337-476F-AF95-14C933320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05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7/2/2023 12:21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21900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800"/>
              </a:spcAft>
            </a:pPr>
            <a:endParaRPr lang="en-US" sz="600" i="1"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marL="0" marR="0" lvl="0" indent="0" algn="l" defTabSz="9317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4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1740" rtl="0" eaLnBrk="1" fontAlgn="auto" latinLnBrk="0" hangingPunct="1">
                <a:lnSpc>
                  <a:spcPct val="100000"/>
                </a:lnSpc>
                <a:spcBef>
                  <a:spcPts val="0"/>
                </a:spcBef>
                <a:spcAft>
                  <a:spcPts val="0"/>
                </a:spcAft>
                <a:buClrTx/>
                <a:buSzTx/>
                <a:buFontTx/>
                <a:buNone/>
                <a:tabLst/>
                <a:defRPr/>
              </a:pPr>
              <a:t>7/2/2023 12:21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4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3174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4140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7/2/2023 12:21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84264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0863A-D379-4E69-9947-53FE6D2466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490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sz="900"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4AB301-6131-4A0E-B825-EFFBF9243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987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latin typeface="Segoe UI" panose="020B0502040204020203" pitchFamily="34" charset="0"/>
            </a:endParaRPr>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7/2/2023 12:21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623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081C-ECAC-46B1-9B43-1A64D81D6934}" type="slidenum">
              <a:rPr lang="en-ZA" smtClean="0"/>
              <a:t>30</a:t>
            </a:fld>
            <a:endParaRPr lang="en-ZA"/>
          </a:p>
        </p:txBody>
      </p:sp>
    </p:spTree>
    <p:extLst>
      <p:ext uri="{BB962C8B-B14F-4D97-AF65-F5344CB8AC3E}">
        <p14:creationId xmlns:p14="http://schemas.microsoft.com/office/powerpoint/2010/main" val="75932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5A7BF02-4D37-45F0-AA6E-96C324254F5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7855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92175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DDF081C-ECAC-46B1-9B43-1A64D81D6934}" type="slidenum">
              <a:rPr lang="en-ZA" smtClean="0"/>
              <a:t>3</a:t>
            </a:fld>
            <a:endParaRPr lang="en-ZA"/>
          </a:p>
        </p:txBody>
      </p:sp>
    </p:spTree>
    <p:extLst>
      <p:ext uri="{BB962C8B-B14F-4D97-AF65-F5344CB8AC3E}">
        <p14:creationId xmlns:p14="http://schemas.microsoft.com/office/powerpoint/2010/main" val="10993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01534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19777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5AF09B31-7BE5-4560-AEEE-D4E7D8C02E2D}"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1189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22850AE3-E378-4098-B730-8BB16CF3985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67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49E4824-732B-1B7E-26CE-EAFC71A73B2E}"/>
              </a:ext>
            </a:extLst>
          </p:cNvPr>
          <p:cNvSpPr>
            <a:spLocks noGrp="1"/>
          </p:cNvSpPr>
          <p:nvPr>
            <p:ph type="body" idx="1"/>
          </p:nvPr>
        </p:nvSpPr>
        <p:spPr/>
        <p:txBody>
          <a:bodyPr/>
          <a:lstStyle/>
          <a:p>
            <a:endParaRPr lang="en-I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081C-ECAC-46B1-9B43-1A64D81D6934}" type="slidenum">
              <a:rPr lang="en-ZA" smtClean="0"/>
              <a:t>11</a:t>
            </a:fld>
            <a:endParaRPr lang="en-ZA"/>
          </a:p>
        </p:txBody>
      </p:sp>
    </p:spTree>
    <p:extLst>
      <p:ext uri="{BB962C8B-B14F-4D97-AF65-F5344CB8AC3E}">
        <p14:creationId xmlns:p14="http://schemas.microsoft.com/office/powerpoint/2010/main" val="1973962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70C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8933" y="2548893"/>
            <a:ext cx="4876800" cy="984885"/>
          </a:xfrm>
          <a:noFill/>
        </p:spPr>
        <p:txBody>
          <a:bodyPr wrap="square" lIns="0" tIns="0" rIns="0" bIns="0" anchor="b" anchorCtr="0">
            <a:spAutoFit/>
          </a:bodyPr>
          <a:lstStyle>
            <a:lvl1pPr>
              <a:defRPr sz="3200" spc="-51"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778933" y="3962403"/>
            <a:ext cx="4876800" cy="307777"/>
          </a:xfrm>
          <a:noFill/>
        </p:spPr>
        <p:txBody>
          <a:bodyPr wrap="square" lIns="0" tIns="0" rIns="0" bIns="0">
            <a:spAutoFit/>
          </a:bodyPr>
          <a:lstStyle>
            <a:lvl1pPr marL="0" indent="0">
              <a:spcBef>
                <a:spcPts val="0"/>
              </a:spcBef>
              <a:buNone/>
              <a:defRPr sz="20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6" name="Picture 5">
            <a:extLst>
              <a:ext uri="{FF2B5EF4-FFF2-40B4-BE49-F238E27FC236}">
                <a16:creationId xmlns:a16="http://schemas.microsoft.com/office/drawing/2014/main" id="{35AA1469-2478-4F15-B0A7-049805E8FAEE}"/>
              </a:ext>
            </a:extLst>
          </p:cNvPr>
          <p:cNvPicPr>
            <a:picLocks noChangeAspect="1"/>
          </p:cNvPicPr>
          <p:nvPr/>
        </p:nvPicPr>
        <p:blipFill>
          <a:blip r:embed="rId2"/>
          <a:stretch>
            <a:fillRect/>
          </a:stretch>
        </p:blipFill>
        <p:spPr>
          <a:xfrm>
            <a:off x="6277975" y="1418883"/>
            <a:ext cx="5122452" cy="4020237"/>
          </a:xfrm>
          <a:prstGeom prst="rect">
            <a:avLst/>
          </a:prstGeom>
        </p:spPr>
      </p:pic>
      <p:pic>
        <p:nvPicPr>
          <p:cNvPr id="10" name="MS logo white - EMF" descr="Microsoft logo white text version">
            <a:extLst>
              <a:ext uri="{FF2B5EF4-FFF2-40B4-BE49-F238E27FC236}">
                <a16:creationId xmlns:a16="http://schemas.microsoft.com/office/drawing/2014/main" id="{B0D99A9F-4A11-4D3D-BC8B-10A4833432C7}"/>
              </a:ext>
            </a:extLst>
          </p:cNvPr>
          <p:cNvPicPr>
            <a:picLocks noChangeAspect="1"/>
          </p:cNvPicPr>
          <p:nvPr userDrawn="1"/>
        </p:nvPicPr>
        <p:blipFill>
          <a:blip r:embed="rId3"/>
          <a:stretch>
            <a:fillRect/>
          </a:stretch>
        </p:blipFill>
        <p:spPr bwMode="black">
          <a:xfrm>
            <a:off x="862061" y="632028"/>
            <a:ext cx="1821660" cy="292608"/>
          </a:xfrm>
          <a:prstGeom prst="rect">
            <a:avLst/>
          </a:prstGeom>
        </p:spPr>
      </p:pic>
    </p:spTree>
    <p:extLst>
      <p:ext uri="{BB962C8B-B14F-4D97-AF65-F5344CB8AC3E}">
        <p14:creationId xmlns:p14="http://schemas.microsoft.com/office/powerpoint/2010/main" val="37332477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599">
          <p15:clr>
            <a:srgbClr val="5ACBF0"/>
          </p15:clr>
        </p15:guide>
        <p15:guide id="4" orient="horz" pos="21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778933" y="457200"/>
            <a:ext cx="5317067"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80961224"/>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7">
          <p15:clr>
            <a:srgbClr val="5ACBF0"/>
          </p15:clr>
        </p15:guide>
        <p15:guide id="31" pos="1608">
          <p15:clr>
            <a:srgbClr val="FBAE40"/>
          </p15:clr>
        </p15:guide>
        <p15:guide id="32" pos="143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pic>
        <p:nvPicPr>
          <p:cNvPr id="6" name="Picture 5">
            <a:extLst>
              <a:ext uri="{FF2B5EF4-FFF2-40B4-BE49-F238E27FC236}">
                <a16:creationId xmlns:a16="http://schemas.microsoft.com/office/drawing/2014/main" id="{8041E187-CEA7-45E4-9D09-DE931FA315FA}"/>
              </a:ext>
            </a:extLst>
          </p:cNvPr>
          <p:cNvPicPr>
            <a:picLocks noChangeAspect="1"/>
          </p:cNvPicPr>
          <p:nvPr userDrawn="1"/>
        </p:nvPicPr>
        <p:blipFill>
          <a:blip/>
          <a:stretch>
            <a:fillRect/>
          </a:stretch>
        </p:blipFill>
        <p:spPr>
          <a:xfrm>
            <a:off x="8338557" y="4984965"/>
            <a:ext cx="3261138" cy="1284073"/>
          </a:xfrm>
          <a:prstGeom prst="rect">
            <a:avLst/>
          </a:prstGeom>
        </p:spPr>
      </p:pic>
    </p:spTree>
    <p:extLst>
      <p:ext uri="{BB962C8B-B14F-4D97-AF65-F5344CB8AC3E}">
        <p14:creationId xmlns:p14="http://schemas.microsoft.com/office/powerpoint/2010/main" val="3995434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7166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pic>
        <p:nvPicPr>
          <p:cNvPr id="4" name="Picture 3">
            <a:extLst>
              <a:ext uri="{FF2B5EF4-FFF2-40B4-BE49-F238E27FC236}">
                <a16:creationId xmlns:a16="http://schemas.microsoft.com/office/drawing/2014/main" id="{202FC7D6-90CB-4343-B7EE-6C9758CF3C41}"/>
              </a:ext>
            </a:extLst>
          </p:cNvPr>
          <p:cNvPicPr>
            <a:picLocks noChangeAspect="1"/>
          </p:cNvPicPr>
          <p:nvPr userDrawn="1"/>
        </p:nvPicPr>
        <p:blipFill>
          <a:blip/>
          <a:stretch>
            <a:fillRect/>
          </a:stretch>
        </p:blipFill>
        <p:spPr>
          <a:xfrm>
            <a:off x="8338557" y="4984965"/>
            <a:ext cx="3261138" cy="1284073"/>
          </a:xfrm>
          <a:prstGeom prst="rect">
            <a:avLst/>
          </a:prstGeom>
        </p:spPr>
      </p:pic>
    </p:spTree>
    <p:extLst>
      <p:ext uri="{BB962C8B-B14F-4D97-AF65-F5344CB8AC3E}">
        <p14:creationId xmlns:p14="http://schemas.microsoft.com/office/powerpoint/2010/main" val="1258000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07675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AA6C7EAF-634A-4D13-B9DC-8436ED704CF0}"/>
              </a:ext>
            </a:extLst>
          </p:cNvPr>
          <p:cNvPicPr>
            <a:picLocks noChangeAspect="1"/>
          </p:cNvPicPr>
          <p:nvPr userDrawn="1"/>
        </p:nvPicPr>
        <p:blipFill>
          <a:blip/>
          <a:stretch>
            <a:fillRect/>
          </a:stretch>
        </p:blipFill>
        <p:spPr>
          <a:xfrm>
            <a:off x="8338557" y="4984965"/>
            <a:ext cx="3261138" cy="1284073"/>
          </a:xfrm>
          <a:prstGeom prst="rect">
            <a:avLst/>
          </a:prstGeom>
        </p:spPr>
      </p:pic>
    </p:spTree>
    <p:extLst>
      <p:ext uri="{BB962C8B-B14F-4D97-AF65-F5344CB8AC3E}">
        <p14:creationId xmlns:p14="http://schemas.microsoft.com/office/powerpoint/2010/main" val="3553970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78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80450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4877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99628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MS logo gray - EMF" descr="Microsoft logo, gray text version">
            <a:extLst>
              <a:ext uri="{FF2B5EF4-FFF2-40B4-BE49-F238E27FC236}">
                <a16:creationId xmlns:a16="http://schemas.microsoft.com/office/drawing/2014/main" id="{6EB48F5B-FA46-418B-8BEE-9F0C23C84A5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3406879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4" y="2148764"/>
            <a:ext cx="3928533" cy="984885"/>
          </a:xfrm>
        </p:spPr>
        <p:txBody>
          <a:bodyPr wrap="square" rIns="0" anchor="b">
            <a:spAutoFit/>
          </a:bodyPr>
          <a:lstStyle>
            <a:lvl1pPr>
              <a:lnSpc>
                <a:spcPct val="100000"/>
              </a:lnSpc>
              <a:defRPr sz="32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778934" y="3535544"/>
            <a:ext cx="3928533" cy="307777"/>
          </a:xfrm>
        </p:spPr>
        <p:txBody>
          <a:bodyPr/>
          <a:lstStyle>
            <a:lvl1pPr marL="0" indent="0">
              <a:buNone/>
              <a:defRPr sz="2000">
                <a:latin typeface="+mn-lt"/>
              </a:defRPr>
            </a:lvl1pPr>
            <a:lvl2pPr marL="228594" indent="0">
              <a:buNone/>
              <a:defRPr/>
            </a:lvl2pPr>
            <a:lvl3pPr marL="457189" indent="0">
              <a:buNone/>
              <a:defRPr/>
            </a:lvl3pPr>
            <a:lvl4pPr marL="661971" indent="0">
              <a:buNone/>
              <a:defRPr/>
            </a:lvl4pPr>
            <a:lvl5pPr marL="855641"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465481982"/>
      </p:ext>
    </p:extLst>
  </p:cSld>
  <p:clrMapOvr>
    <a:masterClrMapping/>
  </p:clrMapOvr>
  <p:transition>
    <p:fade/>
  </p:transition>
  <p:extLst>
    <p:ext uri="{DCECCB84-F9BA-43D5-87BE-67443E8EF086}">
      <p15:sldGuideLst xmlns:p15="http://schemas.microsoft.com/office/powerpoint/2012/main">
        <p15:guide id="2" pos="2592">
          <p15:clr>
            <a:srgbClr val="FBAE40"/>
          </p15:clr>
        </p15:guide>
        <p15:guide id="6" orient="horz" pos="904">
          <p15:clr>
            <a:srgbClr val="5ACBF0"/>
          </p15:clr>
        </p15:guide>
        <p15:guide id="7" orient="horz" pos="1356">
          <p15:clr>
            <a:srgbClr val="5ACBF0"/>
          </p15:clr>
        </p15:guide>
        <p15:guide id="8" orient="horz" pos="2226">
          <p15:clr>
            <a:srgbClr val="5ACBF0"/>
          </p15:clr>
        </p15:guide>
        <p15:guide id="9" pos="2224">
          <p15:clr>
            <a:srgbClr val="C35E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153717272"/>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6D85-5B73-D1F8-74A8-DFEF6DFC25D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91BC95C-4C4D-612E-901D-5E7735436B9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0224-00E3-464F-3307-893DAE546FF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EC202EA-A3C6-08E8-513B-2A7B4F5D6D7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18D5-51A7-7DCB-1C2E-401060B5E245}"/>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4C48AE6-0C10-548F-6ED9-A6F522E5FBF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9D86-57F4-28D8-435F-E65075A5F7A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B08BD12-2906-90E3-1EE7-8A8C5D7FF1E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B61F-AB00-5102-1C5F-BA026404CED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5BB564C-5260-72F9-284A-E19E266E05B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8B50-CB6E-3489-0927-5599DC81FAD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66DF31D-3410-6EDD-7B1A-933540A8E04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B8E-08CF-3806-49C9-DD2C143CD07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14F04ED-78C6-E3EA-3B28-93B7FE40589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B562-DF31-AFC8-8329-CCA8ECEA269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30BC81-8913-C9CF-1637-3548DE75EEF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E92E-D126-B4B6-C0CC-FDD94E140E48}"/>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BFCCE11-A162-3F0D-52C2-146AD7E61309}"/>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AE9285-9977-4441-A573-2C3A07B00C2F}"/>
              </a:ext>
            </a:extLst>
          </p:cNvPr>
          <p:cNvSpPr>
            <a:spLocks noGrp="1"/>
          </p:cNvSpPr>
          <p:nvPr>
            <p:ph type="title" hasCustomPrompt="1"/>
          </p:nvPr>
        </p:nvSpPr>
        <p:spPr>
          <a:xfrm>
            <a:off x="778934" y="2936559"/>
            <a:ext cx="3928533" cy="984885"/>
          </a:xfrm>
        </p:spPr>
        <p:txBody>
          <a:bodyPr wrap="square" rIns="0" anchor="ctr" anchorCtr="0">
            <a:spAutoFit/>
          </a:bodyPr>
          <a:lstStyle>
            <a:lvl1pPr>
              <a:lnSpc>
                <a:spcPct val="100000"/>
              </a:lnSpc>
              <a:defRPr sz="32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Photo layout with Title  </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72929342"/>
      </p:ext>
    </p:extLst>
  </p:cSld>
  <p:clrMapOvr>
    <a:masterClrMapping/>
  </p:clrMapOvr>
  <p:transition>
    <p:fade/>
  </p:transition>
  <p:extLst>
    <p:ext uri="{DCECCB84-F9BA-43D5-87BE-67443E8EF086}">
      <p15:sldGuideLst xmlns:p15="http://schemas.microsoft.com/office/powerpoint/2012/main">
        <p15:guide id="2" pos="2592">
          <p15:clr>
            <a:srgbClr val="FBAE40"/>
          </p15:clr>
        </p15:guide>
        <p15:guide id="6" orient="horz" pos="904">
          <p15:clr>
            <a:srgbClr val="5ACBF0"/>
          </p15:clr>
        </p15:guide>
        <p15:guide id="7" orient="horz" pos="1276">
          <p15:clr>
            <a:srgbClr val="5ACBF0"/>
          </p15:clr>
        </p15:guide>
        <p15:guide id="8" orient="horz" pos="2160">
          <p15:clr>
            <a:srgbClr val="5ACBF0"/>
          </p15:clr>
        </p15:guide>
        <p15:guide id="9" pos="2224">
          <p15:clr>
            <a:srgbClr val="C35E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33A9-C1D6-DA30-46DF-DF7A17FCB46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C35C3074-EA32-81B7-51FD-A2C35C0E52C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73D5-0823-F203-A3AF-4C054C324A0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1DE345E-5456-A99A-DBAC-ED930B33A117}"/>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77F5-1955-7BD5-B52B-BBFA529ABD2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A4E6E9C-299C-B32F-D103-15E2C56AFA26}"/>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995E-B68B-2E17-98BC-BF2F6153348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3E85DE39-3FD3-C1CE-F4A3-505DEBAB443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924B-429B-76A4-1349-3CD2F928378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FD6E74C0-9CDF-907B-3AC0-9E804BFE297A}"/>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42E0-3538-CED9-2B7A-6DEA2A43B695}"/>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8589F83F-0622-28A0-05A4-8A5B41F2385E}"/>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5975-F3CC-94EF-6116-8D73FEBF7A7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F4CED8E-4D3D-7778-DA22-7BD38447386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80C6-4610-42CD-5547-14C5F71784F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E1497AE8-5EE4-6388-D624-0439755E5814}"/>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hoto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E60FA2-49B3-4240-B08E-A7F01EFC25CA}"/>
              </a:ext>
            </a:extLst>
          </p:cNvPr>
          <p:cNvSpPr>
            <a:spLocks noGrp="1"/>
          </p:cNvSpPr>
          <p:nvPr>
            <p:ph type="title" hasCustomPrompt="1"/>
          </p:nvPr>
        </p:nvSpPr>
        <p:spPr>
          <a:xfrm>
            <a:off x="778934" y="2998113"/>
            <a:ext cx="3928533" cy="738664"/>
          </a:xfrm>
        </p:spPr>
        <p:txBody>
          <a:bodyPr wrap="square" anchor="t">
            <a:spAutoFit/>
          </a:bodyPr>
          <a:lstStyle>
            <a:lvl1pPr>
              <a:lnSpc>
                <a:spcPct val="100000"/>
              </a:lnSpc>
              <a:defRPr sz="2400" b="0" spc="0" baseline="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defRPr>
            </a:lvl1pPr>
          </a:lstStyle>
          <a:p>
            <a:r>
              <a:rPr lang="en-US"/>
              <a:t>Photo layout with smaller text</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229840014"/>
      </p:ext>
    </p:extLst>
  </p:cSld>
  <p:clrMapOvr>
    <a:masterClrMapping/>
  </p:clrMapOvr>
  <p:transition>
    <p:fade/>
  </p:transition>
  <p:extLst>
    <p:ext uri="{DCECCB84-F9BA-43D5-87BE-67443E8EF086}">
      <p15:sldGuideLst xmlns:p15="http://schemas.microsoft.com/office/powerpoint/2012/main">
        <p15:guide id="2" pos="2592">
          <p15:clr>
            <a:srgbClr val="FBAE40"/>
          </p15:clr>
        </p15:guide>
        <p15:guide id="6" orient="horz" pos="904">
          <p15:clr>
            <a:srgbClr val="5ACBF0"/>
          </p15:clr>
        </p15:guide>
        <p15:guide id="7" orient="horz" pos="1276">
          <p15:clr>
            <a:srgbClr val="5ACBF0"/>
          </p15:clr>
        </p15:guide>
        <p15:guide id="8" orient="horz" pos="1885">
          <p15:clr>
            <a:srgbClr val="5ACBF0"/>
          </p15:clr>
        </p15:guide>
        <p15:guide id="9" pos="222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mo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3224"/>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solidFill>
                  <a:schemeClr val="bg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778933" y="3977322"/>
            <a:ext cx="8950283"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solidFill>
                  <a:schemeClr val="bg1"/>
                </a:solidFill>
                <a:latin typeface="+mn-lt"/>
              </a:defRPr>
            </a:lvl1pPr>
          </a:lstStyle>
          <a:p>
            <a:pPr lvl="0"/>
            <a:r>
              <a:rPr lang="en-US"/>
              <a:t>Speaker name</a:t>
            </a:r>
          </a:p>
        </p:txBody>
      </p:sp>
      <p:pic>
        <p:nvPicPr>
          <p:cNvPr id="7" name="Picture 6">
            <a:extLst>
              <a:ext uri="{FF2B5EF4-FFF2-40B4-BE49-F238E27FC236}">
                <a16:creationId xmlns:a16="http://schemas.microsoft.com/office/drawing/2014/main" id="{341EE61B-E72C-4140-9B55-F89213301F2C}"/>
              </a:ext>
            </a:extLst>
          </p:cNvPr>
          <p:cNvPicPr>
            <a:picLocks noChangeAspect="1"/>
          </p:cNvPicPr>
          <p:nvPr/>
        </p:nvPicPr>
        <p:blipFill>
          <a:blip r:embed="rId2"/>
          <a:stretch>
            <a:fillRect/>
          </a:stretch>
        </p:blipFill>
        <p:spPr>
          <a:xfrm>
            <a:off x="8885197" y="4285098"/>
            <a:ext cx="2527871" cy="1983940"/>
          </a:xfrm>
          <a:prstGeom prst="rect">
            <a:avLst/>
          </a:prstGeom>
        </p:spPr>
      </p:pic>
      <p:pic>
        <p:nvPicPr>
          <p:cNvPr id="6" name="MS logo white - EMF" descr="Microsoft logo white text version">
            <a:extLst>
              <a:ext uri="{FF2B5EF4-FFF2-40B4-BE49-F238E27FC236}">
                <a16:creationId xmlns:a16="http://schemas.microsoft.com/office/drawing/2014/main" id="{21608359-445B-4140-96BB-C2C6D509D71D}"/>
              </a:ext>
            </a:extLst>
          </p:cNvPr>
          <p:cNvPicPr>
            <a:picLocks noChangeAspect="1"/>
          </p:cNvPicPr>
          <p:nvPr userDrawn="1"/>
        </p:nvPicPr>
        <p:blipFill>
          <a:blip r:embed="rId3"/>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3393794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601">
          <p15:clr>
            <a:srgbClr val="5ACBF0"/>
          </p15:clr>
        </p15:guide>
        <p15:guide id="3" orient="horz" pos="1910">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3224"/>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778933" y="3977322"/>
            <a:ext cx="8950283"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9856820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601">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ideo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solidFill>
                  <a:schemeClr val="bg1"/>
                </a:solidFill>
                <a:effectLst/>
                <a:latin typeface="+mj-lt"/>
                <a:ea typeface="+mn-ea"/>
                <a:cs typeface="Segoe UI" pitchFamily="34" charset="0"/>
              </a:defRPr>
            </a:lvl1pPr>
          </a:lstStyle>
          <a:p>
            <a:r>
              <a:rPr lang="en-US"/>
              <a:t>Video</a:t>
            </a:r>
          </a:p>
        </p:txBody>
      </p:sp>
      <p:pic>
        <p:nvPicPr>
          <p:cNvPr id="5" name="Picture 4">
            <a:extLst>
              <a:ext uri="{FF2B5EF4-FFF2-40B4-BE49-F238E27FC236}">
                <a16:creationId xmlns:a16="http://schemas.microsoft.com/office/drawing/2014/main" id="{16405F25-407B-468F-95D7-2F6E44028363}"/>
              </a:ext>
            </a:extLst>
          </p:cNvPr>
          <p:cNvPicPr>
            <a:picLocks noChangeAspect="1"/>
          </p:cNvPicPr>
          <p:nvPr/>
        </p:nvPicPr>
        <p:blipFill>
          <a:blip r:embed="rId2"/>
          <a:stretch>
            <a:fillRect/>
          </a:stretch>
        </p:blipFill>
        <p:spPr>
          <a:xfrm>
            <a:off x="8885197" y="4285098"/>
            <a:ext cx="2527871" cy="1983940"/>
          </a:xfrm>
          <a:prstGeom prst="rect">
            <a:avLst/>
          </a:prstGeom>
        </p:spPr>
      </p:pic>
      <p:pic>
        <p:nvPicPr>
          <p:cNvPr id="4" name="MS logo white - EMF" descr="Microsoft logo white text version">
            <a:extLst>
              <a:ext uri="{FF2B5EF4-FFF2-40B4-BE49-F238E27FC236}">
                <a16:creationId xmlns:a16="http://schemas.microsoft.com/office/drawing/2014/main" id="{A835BD0A-71DB-4AE1-9E27-32D07FF63D60}"/>
              </a:ext>
            </a:extLst>
          </p:cNvPr>
          <p:cNvPicPr>
            <a:picLocks noChangeAspect="1"/>
          </p:cNvPicPr>
          <p:nvPr userDrawn="1"/>
        </p:nvPicPr>
        <p:blipFill>
          <a:blip r:embed="rId3"/>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468722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8">
          <p15:clr>
            <a:srgbClr val="5ACBF0"/>
          </p15:clr>
        </p15:guide>
        <p15:guide id="3" orient="horz" pos="1914">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1941003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8">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solidFill>
                  <a:schemeClr val="bg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B54052A7-75DA-4B2B-8A31-E6B076CC55BE}"/>
              </a:ext>
            </a:extLst>
          </p:cNvPr>
          <p:cNvPicPr>
            <a:picLocks noChangeAspect="1"/>
          </p:cNvPicPr>
          <p:nvPr/>
        </p:nvPicPr>
        <p:blipFill>
          <a:blip r:embed="rId2"/>
          <a:stretch>
            <a:fillRect/>
          </a:stretch>
        </p:blipFill>
        <p:spPr>
          <a:xfrm>
            <a:off x="8885197" y="4285098"/>
            <a:ext cx="2527871" cy="1983940"/>
          </a:xfrm>
          <a:prstGeom prst="rect">
            <a:avLst/>
          </a:prstGeom>
        </p:spPr>
      </p:pic>
      <p:pic>
        <p:nvPicPr>
          <p:cNvPr id="4" name="MS logo white - EMF" descr="Microsoft logo white text version">
            <a:extLst>
              <a:ext uri="{FF2B5EF4-FFF2-40B4-BE49-F238E27FC236}">
                <a16:creationId xmlns:a16="http://schemas.microsoft.com/office/drawing/2014/main" id="{E4C7F09E-223E-4A6D-963C-E3EAAFC1E1F3}"/>
              </a:ext>
            </a:extLst>
          </p:cNvPr>
          <p:cNvPicPr>
            <a:picLocks noChangeAspect="1"/>
          </p:cNvPicPr>
          <p:nvPr userDrawn="1"/>
        </p:nvPicPr>
        <p:blipFill>
          <a:blip r:embed="rId3"/>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1908099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5">
          <p15:clr>
            <a:srgbClr val="5ACBF0"/>
          </p15:clr>
        </p15:guide>
        <p15:guide id="3" orient="horz" pos="1911">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556073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601">
          <p15:clr>
            <a:srgbClr val="5ACBF0"/>
          </p15:clr>
        </p15:guide>
        <p15:guide id="3" orient="horz" pos="1910">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hoto">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778934" y="2536747"/>
            <a:ext cx="3932767" cy="984885"/>
          </a:xfrm>
        </p:spPr>
        <p:txBody>
          <a:bodyPr wrap="square" anchor="b" anchorCtr="0">
            <a:spAutoFit/>
          </a:bodyPr>
          <a:lstStyle>
            <a:lvl1pPr>
              <a:defRPr sz="3200">
                <a:solidFill>
                  <a:schemeClr val="bg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778934" y="3962403"/>
            <a:ext cx="3932767" cy="307777"/>
          </a:xfrm>
          <a:noFill/>
        </p:spPr>
        <p:txBody>
          <a:bodyPr wrap="square" lIns="0" tIns="0" rIns="0" bIns="0">
            <a:spAutoFit/>
          </a:bodyPr>
          <a:lstStyle>
            <a:lvl1pPr marL="0" indent="0">
              <a:spcBef>
                <a:spcPts val="0"/>
              </a:spcBef>
              <a:buNone/>
              <a:defRPr sz="2000" spc="0" baseline="0">
                <a:solidFill>
                  <a:schemeClr val="bg1"/>
                </a:solidFill>
                <a:latin typeface="+mn-lt"/>
                <a:cs typeface="Segoe UI" panose="020B0502040204020203" pitchFamily="34" charset="0"/>
              </a:defRPr>
            </a:lvl1pPr>
          </a:lstStyle>
          <a:p>
            <a:pPr lvl="0"/>
            <a:r>
              <a:rPr lang="en-US"/>
              <a:t>Speaker name or subtitle</a:t>
            </a:r>
          </a:p>
        </p:txBody>
      </p:sp>
      <p:sp>
        <p:nvSpPr>
          <p:cNvPr id="9" name="Rectangle 8">
            <a:extLst>
              <a:ext uri="{FF2B5EF4-FFF2-40B4-BE49-F238E27FC236}">
                <a16:creationId xmlns:a16="http://schemas.microsoft.com/office/drawing/2014/main" id="{34A08463-3CEA-4CAC-947D-59A8F41E1D5A}"/>
              </a:ext>
            </a:extLst>
          </p:cNvPr>
          <p:cNvSpPr/>
          <p:nvPr/>
        </p:nvSpPr>
        <p:spPr bwMode="auto">
          <a:xfrm>
            <a:off x="5486400" y="0"/>
            <a:ext cx="67056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a:extLst>
              <a:ext uri="{FF2B5EF4-FFF2-40B4-BE49-F238E27FC236}">
                <a16:creationId xmlns:a16="http://schemas.microsoft.com/office/drawing/2014/main" id="{992F3873-92A5-4531-A89D-F0901F09E784}"/>
              </a:ext>
            </a:extLst>
          </p:cNvPr>
          <p:cNvPicPr>
            <a:picLocks noChangeAspect="1"/>
          </p:cNvPicPr>
          <p:nvPr/>
        </p:nvPicPr>
        <p:blipFill>
          <a:blip r:embed="rId2"/>
          <a:stretch>
            <a:fillRect/>
          </a:stretch>
        </p:blipFill>
        <p:spPr>
          <a:xfrm>
            <a:off x="6277975" y="1418883"/>
            <a:ext cx="5122452" cy="4020237"/>
          </a:xfrm>
          <a:prstGeom prst="rect">
            <a:avLst/>
          </a:prstGeom>
        </p:spPr>
      </p:pic>
      <p:pic>
        <p:nvPicPr>
          <p:cNvPr id="8" name="MS logo white - EMF" descr="Microsoft logo white text version">
            <a:extLst>
              <a:ext uri="{FF2B5EF4-FFF2-40B4-BE49-F238E27FC236}">
                <a16:creationId xmlns:a16="http://schemas.microsoft.com/office/drawing/2014/main" id="{6054192D-2D0E-4167-8E74-7247BC179D0D}"/>
              </a:ext>
            </a:extLst>
          </p:cNvPr>
          <p:cNvPicPr>
            <a:picLocks noChangeAspect="1"/>
          </p:cNvPicPr>
          <p:nvPr userDrawn="1"/>
        </p:nvPicPr>
        <p:blipFill>
          <a:blip r:embed="rId3"/>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42352590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2592">
          <p15:clr>
            <a:srgbClr val="FBAE40"/>
          </p15:clr>
        </p15:guide>
        <p15:guide id="5" orient="horz" pos="2160">
          <p15:clr>
            <a:srgbClr val="FBAE40"/>
          </p15:clr>
        </p15:guide>
        <p15:guide id="6" orient="horz" pos="2219">
          <p15:clr>
            <a:srgbClr val="5ACBF0"/>
          </p15:clr>
        </p15:guide>
        <p15:guide id="7" pos="222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76458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2">
    <p:bg>
      <p:bgPr>
        <a:solidFill>
          <a:srgbClr val="0070C0"/>
        </a:solidFill>
        <a:effectLst/>
      </p:bgPr>
    </p:bg>
    <p:spTree>
      <p:nvGrpSpPr>
        <p:cNvPr id="1" name=""/>
        <p:cNvGrpSpPr/>
        <p:nvPr/>
      </p:nvGrpSpPr>
      <p:grpSpPr>
        <a:xfrm>
          <a:off x="0" y="0"/>
          <a:ext cx="0" cy="0"/>
          <a:chOff x="0" y="0"/>
          <a:chExt cx="0" cy="0"/>
        </a:xfrm>
      </p:grpSpPr>
      <p:pic>
        <p:nvPicPr>
          <p:cNvPr id="2" name="MS logo white - EMF" descr="Microsoft logo white text version">
            <a:extLst>
              <a:ext uri="{FF2B5EF4-FFF2-40B4-BE49-F238E27FC236}">
                <a16:creationId xmlns:a16="http://schemas.microsoft.com/office/drawing/2014/main" id="{C1C7D214-28EE-4F50-8888-61E64E6418F0}"/>
              </a:ext>
            </a:extLst>
          </p:cNvPr>
          <p:cNvPicPr>
            <a:picLocks noChangeAspect="1"/>
          </p:cNvPicPr>
          <p:nvPr userDrawn="1"/>
        </p:nvPicPr>
        <p:blipFill>
          <a:blip r:embed="rId2"/>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23222000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778933" y="1436692"/>
            <a:ext cx="10632019"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45"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592"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42"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71"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51321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logo slide">
    <p:bg>
      <p:bgPr>
        <a:solidFill>
          <a:srgbClr val="0070C0"/>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778933" y="6161317"/>
            <a:ext cx="4287392"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67"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white - EMF" descr="Microsoft logo white text version">
            <a:extLst>
              <a:ext uri="{FF2B5EF4-FFF2-40B4-BE49-F238E27FC236}">
                <a16:creationId xmlns:a16="http://schemas.microsoft.com/office/drawing/2014/main" id="{A2491F75-60A9-4CF4-B73D-A72634D8D74B}"/>
              </a:ext>
            </a:extLst>
          </p:cNvPr>
          <p:cNvPicPr>
            <a:picLocks noChangeAspect="1"/>
          </p:cNvPicPr>
          <p:nvPr userDrawn="1"/>
        </p:nvPicPr>
        <p:blipFill>
          <a:blip r:embed="rId2"/>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31871269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778934" y="1436691"/>
            <a:ext cx="10632015" cy="2123658"/>
          </a:xfrm>
        </p:spPr>
        <p:txBody>
          <a:bodyPr wrap="square">
            <a:spAutoFit/>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4" y="6269042"/>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2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57414697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76CB-36E0-4C9E-90C0-A5BAB80871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C029204-6BFC-4397-BE4D-477593533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D816543F-35EB-4DF0-94A6-0985C585F060}"/>
              </a:ext>
            </a:extLst>
          </p:cNvPr>
          <p:cNvSpPr>
            <a:spLocks noGrp="1"/>
          </p:cNvSpPr>
          <p:nvPr>
            <p:ph type="dt" sz="half" idx="10"/>
          </p:nvPr>
        </p:nvSpPr>
        <p:spPr/>
        <p:txBody>
          <a:bodyPr/>
          <a:lstStyle/>
          <a:p>
            <a:fld id="{93E4D96A-A9D7-46BB-AA58-D64E46775630}" type="datetimeFigureOut">
              <a:rPr lang="en-ZA" smtClean="0"/>
              <a:t>2023/07/02</a:t>
            </a:fld>
            <a:endParaRPr lang="en-ZA"/>
          </a:p>
        </p:txBody>
      </p:sp>
      <p:sp>
        <p:nvSpPr>
          <p:cNvPr id="5" name="Footer Placeholder 4">
            <a:extLst>
              <a:ext uri="{FF2B5EF4-FFF2-40B4-BE49-F238E27FC236}">
                <a16:creationId xmlns:a16="http://schemas.microsoft.com/office/drawing/2014/main" id="{07F78551-B125-4863-BE1D-F631CA7E432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BA9E52F-8FCC-4C93-AEE8-DCFB66924BB3}"/>
              </a:ext>
            </a:extLst>
          </p:cNvPr>
          <p:cNvSpPr>
            <a:spLocks noGrp="1"/>
          </p:cNvSpPr>
          <p:nvPr>
            <p:ph type="sldNum" sz="quarter" idx="12"/>
          </p:nvPr>
        </p:nvSpPr>
        <p:spPr/>
        <p:txBody>
          <a:bodyPr/>
          <a:lstStyle/>
          <a:p>
            <a:fld id="{7A46D392-D723-42F0-9B77-34F64682E124}" type="slidenum">
              <a:rPr lang="en-ZA" smtClean="0"/>
              <a:t>‹#›</a:t>
            </a:fld>
            <a:endParaRPr lang="en-ZA"/>
          </a:p>
        </p:txBody>
      </p:sp>
    </p:spTree>
    <p:extLst>
      <p:ext uri="{BB962C8B-B14F-4D97-AF65-F5344CB8AC3E}">
        <p14:creationId xmlns:p14="http://schemas.microsoft.com/office/powerpoint/2010/main" val="2403748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859B-74A9-745F-5EC5-844CDACAA68A}"/>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84667E1-F7EB-29BD-9D63-B3A72265318E}"/>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751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056CE4-8D38-4D45-B249-16E3B7A7B21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376993C3-ABC8-4F27-A7D4-B26DF9BB122A}"/>
              </a:ext>
            </a:extLst>
          </p:cNvPr>
          <p:cNvSpPr/>
          <p:nvPr userDrawn="1"/>
        </p:nvSpPr>
        <p:spPr>
          <a:xfrm>
            <a:off x="0" y="0"/>
            <a:ext cx="12192000" cy="6857999"/>
          </a:xfrm>
          <a:prstGeom prst="rect">
            <a:avLst/>
          </a:prstGeom>
          <a:solidFill>
            <a:srgbClr val="000000">
              <a:alpha val="12157"/>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FC95F86-8B2B-4564-8311-32F266A498DB}"/>
              </a:ext>
            </a:extLst>
          </p:cNvPr>
          <p:cNvPicPr>
            <a:picLocks noChangeAspect="1"/>
          </p:cNvPicPr>
          <p:nvPr userDrawn="1"/>
        </p:nvPicPr>
        <p:blipFill>
          <a:blip r:embed="rId3"/>
          <a:stretch>
            <a:fillRect/>
          </a:stretch>
        </p:blipFill>
        <p:spPr>
          <a:xfrm>
            <a:off x="0" y="0"/>
            <a:ext cx="12192000" cy="1231694"/>
          </a:xfrm>
          <a:prstGeom prst="rect">
            <a:avLst/>
          </a:prstGeom>
        </p:spPr>
      </p:pic>
      <p:pic>
        <p:nvPicPr>
          <p:cNvPr id="13" name="Picture 12">
            <a:extLst>
              <a:ext uri="{FF2B5EF4-FFF2-40B4-BE49-F238E27FC236}">
                <a16:creationId xmlns:a16="http://schemas.microsoft.com/office/drawing/2014/main" id="{EE7914BD-2782-4B9C-945F-54872D19164C}"/>
              </a:ext>
            </a:extLst>
          </p:cNvPr>
          <p:cNvPicPr>
            <a:picLocks noChangeAspect="1"/>
          </p:cNvPicPr>
          <p:nvPr userDrawn="1"/>
        </p:nvPicPr>
        <p:blipFill>
          <a:blip r:embed="rId4"/>
          <a:srcRect/>
          <a:stretch/>
        </p:blipFill>
        <p:spPr>
          <a:xfrm>
            <a:off x="9681883" y="97846"/>
            <a:ext cx="2227532" cy="855487"/>
          </a:xfrm>
          <a:prstGeom prst="rect">
            <a:avLst/>
          </a:prstGeom>
        </p:spPr>
      </p:pic>
      <p:sp>
        <p:nvSpPr>
          <p:cNvPr id="6" name="Rectangle 5">
            <a:extLst>
              <a:ext uri="{FF2B5EF4-FFF2-40B4-BE49-F238E27FC236}">
                <a16:creationId xmlns:a16="http://schemas.microsoft.com/office/drawing/2014/main" id="{4AB4E265-44BE-43F3-8AE8-F7D88923250E}"/>
              </a:ext>
            </a:extLst>
          </p:cNvPr>
          <p:cNvSpPr/>
          <p:nvPr userDrawn="1"/>
        </p:nvSpPr>
        <p:spPr>
          <a:xfrm>
            <a:off x="0" y="1237457"/>
            <a:ext cx="12192000" cy="562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5A5DEF4-9610-48D2-B83D-9F5612413EC0}"/>
              </a:ext>
            </a:extLst>
          </p:cNvPr>
          <p:cNvSpPr>
            <a:spLocks noGrp="1"/>
          </p:cNvSpPr>
          <p:nvPr>
            <p:ph type="title"/>
          </p:nvPr>
        </p:nvSpPr>
        <p:spPr>
          <a:xfrm>
            <a:off x="572634" y="1432911"/>
            <a:ext cx="4521880" cy="1106076"/>
          </a:xfrm>
        </p:spPr>
        <p:txBody>
          <a:bodyPr anchor="b"/>
          <a:lstStyle>
            <a:lvl1pPr>
              <a:defRPr sz="3200">
                <a:solidFill>
                  <a:schemeClr val="tx1"/>
                </a:solidFill>
                <a:latin typeface="Segoe UI Light" panose="020B0502040204020203" pitchFamily="34" charset="0"/>
                <a:cs typeface="Segoe UI Light" panose="020B0502040204020203" pitchFamily="34" charset="0"/>
              </a:defRPr>
            </a:lvl1pPr>
          </a:lstStyle>
          <a:p>
            <a:r>
              <a:rPr lang="en-US"/>
              <a:t>Click to edit Master title style</a:t>
            </a:r>
          </a:p>
        </p:txBody>
      </p:sp>
      <p:sp>
        <p:nvSpPr>
          <p:cNvPr id="22" name="Text Placeholder 3">
            <a:extLst>
              <a:ext uri="{FF2B5EF4-FFF2-40B4-BE49-F238E27FC236}">
                <a16:creationId xmlns:a16="http://schemas.microsoft.com/office/drawing/2014/main" id="{DB140FDF-F089-47DE-A9C9-F62529593F52}"/>
              </a:ext>
            </a:extLst>
          </p:cNvPr>
          <p:cNvSpPr>
            <a:spLocks noGrp="1"/>
          </p:cNvSpPr>
          <p:nvPr>
            <p:ph type="body" sz="half" idx="2"/>
          </p:nvPr>
        </p:nvSpPr>
        <p:spPr>
          <a:xfrm>
            <a:off x="572635" y="2734441"/>
            <a:ext cx="4521879" cy="3743199"/>
          </a:xfrm>
        </p:spPr>
        <p:txBody>
          <a:bodyPr/>
          <a:lstStyle>
            <a:lvl1pPr marL="0" indent="0">
              <a:buNone/>
              <a:defRPr sz="1600">
                <a:solidFill>
                  <a:schemeClr val="tx1"/>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3" name="Text Placeholder 3">
            <a:extLst>
              <a:ext uri="{FF2B5EF4-FFF2-40B4-BE49-F238E27FC236}">
                <a16:creationId xmlns:a16="http://schemas.microsoft.com/office/drawing/2014/main" id="{C7E663A7-488F-462D-9839-1F8059A93F3B}"/>
              </a:ext>
            </a:extLst>
          </p:cNvPr>
          <p:cNvSpPr>
            <a:spLocks noGrp="1"/>
          </p:cNvSpPr>
          <p:nvPr>
            <p:ph type="body" sz="half" idx="10"/>
          </p:nvPr>
        </p:nvSpPr>
        <p:spPr>
          <a:xfrm>
            <a:off x="5350823" y="2734440"/>
            <a:ext cx="4521879" cy="3743199"/>
          </a:xfrm>
        </p:spPr>
        <p:txBody>
          <a:bodyPr/>
          <a:lstStyle>
            <a:lvl1pPr marL="0" indent="0">
              <a:buNone/>
              <a:defRPr sz="1600">
                <a:solidFill>
                  <a:schemeClr val="tx1"/>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14" name="Picture 13">
            <a:extLst>
              <a:ext uri="{FF2B5EF4-FFF2-40B4-BE49-F238E27FC236}">
                <a16:creationId xmlns:a16="http://schemas.microsoft.com/office/drawing/2014/main" id="{732F1E2B-9E33-454E-ADF1-7081BD753600}"/>
              </a:ext>
            </a:extLst>
          </p:cNvPr>
          <p:cNvPicPr>
            <a:picLocks noChangeAspect="1"/>
          </p:cNvPicPr>
          <p:nvPr userDrawn="1"/>
        </p:nvPicPr>
        <p:blipFill>
          <a:blip r:embed="rId5"/>
          <a:srcRect/>
          <a:stretch/>
        </p:blipFill>
        <p:spPr>
          <a:xfrm>
            <a:off x="362233" y="248142"/>
            <a:ext cx="1231001" cy="502814"/>
          </a:xfrm>
          <a:prstGeom prst="rect">
            <a:avLst/>
          </a:prstGeom>
        </p:spPr>
      </p:pic>
    </p:spTree>
    <p:extLst>
      <p:ext uri="{BB962C8B-B14F-4D97-AF65-F5344CB8AC3E}">
        <p14:creationId xmlns:p14="http://schemas.microsoft.com/office/powerpoint/2010/main" val="2717593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056CE4-8D38-4D45-B249-16E3B7A7B21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376993C3-ABC8-4F27-A7D4-B26DF9BB122A}"/>
              </a:ext>
            </a:extLst>
          </p:cNvPr>
          <p:cNvSpPr/>
          <p:nvPr userDrawn="1"/>
        </p:nvSpPr>
        <p:spPr>
          <a:xfrm>
            <a:off x="0" y="0"/>
            <a:ext cx="12192000" cy="6857999"/>
          </a:xfrm>
          <a:prstGeom prst="rect">
            <a:avLst/>
          </a:prstGeom>
          <a:solidFill>
            <a:srgbClr val="000000">
              <a:alpha val="12157"/>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FC95F86-8B2B-4564-8311-32F266A498DB}"/>
              </a:ext>
            </a:extLst>
          </p:cNvPr>
          <p:cNvPicPr>
            <a:picLocks noChangeAspect="1"/>
          </p:cNvPicPr>
          <p:nvPr userDrawn="1"/>
        </p:nvPicPr>
        <p:blipFill>
          <a:blip r:embed="rId3"/>
          <a:stretch>
            <a:fillRect/>
          </a:stretch>
        </p:blipFill>
        <p:spPr>
          <a:xfrm>
            <a:off x="0" y="0"/>
            <a:ext cx="12192000" cy="1231694"/>
          </a:xfrm>
          <a:prstGeom prst="rect">
            <a:avLst/>
          </a:prstGeom>
        </p:spPr>
      </p:pic>
      <p:pic>
        <p:nvPicPr>
          <p:cNvPr id="13" name="Picture 12">
            <a:extLst>
              <a:ext uri="{FF2B5EF4-FFF2-40B4-BE49-F238E27FC236}">
                <a16:creationId xmlns:a16="http://schemas.microsoft.com/office/drawing/2014/main" id="{EE7914BD-2782-4B9C-945F-54872D19164C}"/>
              </a:ext>
            </a:extLst>
          </p:cNvPr>
          <p:cNvPicPr>
            <a:picLocks noChangeAspect="1"/>
          </p:cNvPicPr>
          <p:nvPr userDrawn="1"/>
        </p:nvPicPr>
        <p:blipFill>
          <a:blip r:embed="rId4"/>
          <a:srcRect/>
          <a:stretch/>
        </p:blipFill>
        <p:spPr>
          <a:xfrm>
            <a:off x="9681883" y="97846"/>
            <a:ext cx="2227532" cy="855487"/>
          </a:xfrm>
          <a:prstGeom prst="rect">
            <a:avLst/>
          </a:prstGeom>
        </p:spPr>
      </p:pic>
      <p:sp>
        <p:nvSpPr>
          <p:cNvPr id="6" name="Rectangle 5">
            <a:extLst>
              <a:ext uri="{FF2B5EF4-FFF2-40B4-BE49-F238E27FC236}">
                <a16:creationId xmlns:a16="http://schemas.microsoft.com/office/drawing/2014/main" id="{4AB4E265-44BE-43F3-8AE8-F7D88923250E}"/>
              </a:ext>
            </a:extLst>
          </p:cNvPr>
          <p:cNvSpPr/>
          <p:nvPr userDrawn="1"/>
        </p:nvSpPr>
        <p:spPr>
          <a:xfrm>
            <a:off x="0" y="1237457"/>
            <a:ext cx="12192000" cy="562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5A5DEF4-9610-48D2-B83D-9F5612413EC0}"/>
              </a:ext>
            </a:extLst>
          </p:cNvPr>
          <p:cNvSpPr>
            <a:spLocks noGrp="1"/>
          </p:cNvSpPr>
          <p:nvPr>
            <p:ph type="title"/>
          </p:nvPr>
        </p:nvSpPr>
        <p:spPr>
          <a:xfrm>
            <a:off x="572634" y="1432911"/>
            <a:ext cx="4521880" cy="1106076"/>
          </a:xfrm>
        </p:spPr>
        <p:txBody>
          <a:bodyPr anchor="b"/>
          <a:lstStyle>
            <a:lvl1pPr>
              <a:defRPr sz="3200">
                <a:solidFill>
                  <a:schemeClr val="tx1"/>
                </a:solidFill>
                <a:latin typeface="Segoe UI Light" panose="020B0502040204020203" pitchFamily="34" charset="0"/>
                <a:cs typeface="Segoe UI Light" panose="020B0502040204020203" pitchFamily="34" charset="0"/>
              </a:defRPr>
            </a:lvl1pPr>
          </a:lstStyle>
          <a:p>
            <a:r>
              <a:rPr lang="en-US"/>
              <a:t>Click to edit Master title style</a:t>
            </a:r>
          </a:p>
        </p:txBody>
      </p:sp>
      <p:sp>
        <p:nvSpPr>
          <p:cNvPr id="22" name="Text Placeholder 3">
            <a:extLst>
              <a:ext uri="{FF2B5EF4-FFF2-40B4-BE49-F238E27FC236}">
                <a16:creationId xmlns:a16="http://schemas.microsoft.com/office/drawing/2014/main" id="{DB140FDF-F089-47DE-A9C9-F62529593F52}"/>
              </a:ext>
            </a:extLst>
          </p:cNvPr>
          <p:cNvSpPr>
            <a:spLocks noGrp="1"/>
          </p:cNvSpPr>
          <p:nvPr>
            <p:ph type="body" sz="half" idx="2"/>
          </p:nvPr>
        </p:nvSpPr>
        <p:spPr>
          <a:xfrm>
            <a:off x="572635" y="2734441"/>
            <a:ext cx="4521879" cy="3743199"/>
          </a:xfrm>
        </p:spPr>
        <p:txBody>
          <a:bodyPr/>
          <a:lstStyle>
            <a:lvl1pPr marL="0" indent="0">
              <a:buNone/>
              <a:defRPr sz="1600">
                <a:solidFill>
                  <a:schemeClr val="tx1"/>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3" name="Text Placeholder 3">
            <a:extLst>
              <a:ext uri="{FF2B5EF4-FFF2-40B4-BE49-F238E27FC236}">
                <a16:creationId xmlns:a16="http://schemas.microsoft.com/office/drawing/2014/main" id="{C7E663A7-488F-462D-9839-1F8059A93F3B}"/>
              </a:ext>
            </a:extLst>
          </p:cNvPr>
          <p:cNvSpPr>
            <a:spLocks noGrp="1"/>
          </p:cNvSpPr>
          <p:nvPr>
            <p:ph type="body" sz="half" idx="10"/>
          </p:nvPr>
        </p:nvSpPr>
        <p:spPr>
          <a:xfrm>
            <a:off x="5350823" y="2734440"/>
            <a:ext cx="4521879" cy="3743199"/>
          </a:xfrm>
        </p:spPr>
        <p:txBody>
          <a:bodyPr/>
          <a:lstStyle>
            <a:lvl1pPr marL="0" indent="0">
              <a:buNone/>
              <a:defRPr sz="1600">
                <a:solidFill>
                  <a:schemeClr val="tx1"/>
                </a:solidFill>
                <a:latin typeface="Segoe UI" panose="020B0502040204020203" pitchFamily="34" charset="0"/>
                <a:cs typeface="Segoe UI" panose="020B0502040204020203"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14" name="Picture 13">
            <a:extLst>
              <a:ext uri="{FF2B5EF4-FFF2-40B4-BE49-F238E27FC236}">
                <a16:creationId xmlns:a16="http://schemas.microsoft.com/office/drawing/2014/main" id="{732F1E2B-9E33-454E-ADF1-7081BD753600}"/>
              </a:ext>
            </a:extLst>
          </p:cNvPr>
          <p:cNvPicPr>
            <a:picLocks noChangeAspect="1"/>
          </p:cNvPicPr>
          <p:nvPr userDrawn="1"/>
        </p:nvPicPr>
        <p:blipFill>
          <a:blip r:embed="rId5"/>
          <a:srcRect/>
          <a:stretch/>
        </p:blipFill>
        <p:spPr>
          <a:xfrm>
            <a:off x="362233" y="248142"/>
            <a:ext cx="1231001" cy="502814"/>
          </a:xfrm>
          <a:prstGeom prst="rect">
            <a:avLst/>
          </a:prstGeom>
        </p:spPr>
      </p:pic>
    </p:spTree>
    <p:extLst>
      <p:ext uri="{BB962C8B-B14F-4D97-AF65-F5344CB8AC3E}">
        <p14:creationId xmlns:p14="http://schemas.microsoft.com/office/powerpoint/2010/main" val="3701597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5693339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4E55E2-360E-492C-A1F4-A4D32D001875}"/>
              </a:ext>
            </a:extLst>
          </p:cNvPr>
          <p:cNvSpPr/>
          <p:nvPr/>
        </p:nvSpPr>
        <p:spPr bwMode="auto">
          <a:xfrm>
            <a:off x="5486400" y="0"/>
            <a:ext cx="67056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778934" y="2535557"/>
            <a:ext cx="3924300" cy="984885"/>
          </a:xfrm>
        </p:spPr>
        <p:txBody>
          <a:bodyPr wrap="square"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778934" y="3962403"/>
            <a:ext cx="39243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gray - EMF" descr="Microsoft logo, gray text version">
            <a:extLst>
              <a:ext uri="{FF2B5EF4-FFF2-40B4-BE49-F238E27FC236}">
                <a16:creationId xmlns:a16="http://schemas.microsoft.com/office/drawing/2014/main" id="{F706382E-EA12-4E53-838C-E3F808C1C895}"/>
              </a:ext>
            </a:extLst>
          </p:cNvPr>
          <p:cNvPicPr>
            <a:picLocks noChangeAspect="1"/>
          </p:cNvPicPr>
          <p:nvPr/>
        </p:nvPicPr>
        <p:blipFill>
          <a:blip r:embed="rId2"/>
          <a:stretch>
            <a:fillRect/>
          </a:stretch>
        </p:blipFill>
        <p:spPr bwMode="black">
          <a:xfrm>
            <a:off x="778933" y="585788"/>
            <a:ext cx="1821920" cy="292608"/>
          </a:xfrm>
          <a:prstGeom prst="rect">
            <a:avLst/>
          </a:prstGeom>
        </p:spPr>
      </p:pic>
      <p:pic>
        <p:nvPicPr>
          <p:cNvPr id="9" name="Picture 8">
            <a:extLst>
              <a:ext uri="{FF2B5EF4-FFF2-40B4-BE49-F238E27FC236}">
                <a16:creationId xmlns:a16="http://schemas.microsoft.com/office/drawing/2014/main" id="{7D1C960C-297F-4F4B-BE13-170814762126}"/>
              </a:ext>
            </a:extLst>
          </p:cNvPr>
          <p:cNvPicPr>
            <a:picLocks noChangeAspect="1"/>
          </p:cNvPicPr>
          <p:nvPr/>
        </p:nvPicPr>
        <p:blipFill>
          <a:blip r:embed="rId3"/>
          <a:stretch>
            <a:fillRect/>
          </a:stretch>
        </p:blipFill>
        <p:spPr>
          <a:xfrm>
            <a:off x="6277975" y="1418883"/>
            <a:ext cx="5122452" cy="4020237"/>
          </a:xfrm>
          <a:prstGeom prst="rect">
            <a:avLst/>
          </a:prstGeom>
        </p:spPr>
      </p:pic>
    </p:spTree>
    <p:extLst>
      <p:ext uri="{BB962C8B-B14F-4D97-AF65-F5344CB8AC3E}">
        <p14:creationId xmlns:p14="http://schemas.microsoft.com/office/powerpoint/2010/main" val="2530951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2592">
          <p15:clr>
            <a:srgbClr val="FBAE40"/>
          </p15:clr>
        </p15:guide>
        <p15:guide id="5" orient="horz" pos="2160">
          <p15:clr>
            <a:srgbClr val="FBAE40"/>
          </p15:clr>
        </p15:guide>
        <p15:guide id="6" orient="horz" pos="2218">
          <p15:clr>
            <a:srgbClr val="5ACBF0"/>
          </p15:clr>
        </p15:guide>
        <p15:guide id="7" pos="2222">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Globe slid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dark, outdoor object, night sky&#10;&#10;Description automatically generated">
            <a:extLst>
              <a:ext uri="{FF2B5EF4-FFF2-40B4-BE49-F238E27FC236}">
                <a16:creationId xmlns:a16="http://schemas.microsoft.com/office/drawing/2014/main" id="{E65F212F-E3C2-4074-8980-5B52973672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37" t="1158"/>
          <a:stretch/>
        </p:blipFill>
        <p:spPr>
          <a:xfrm>
            <a:off x="0" y="0"/>
            <a:ext cx="12192000" cy="6858000"/>
          </a:xfrm>
          <a:prstGeom prst="rect">
            <a:avLst/>
          </a:prstGeom>
        </p:spPr>
      </p:pic>
    </p:spTree>
    <p:extLst>
      <p:ext uri="{BB962C8B-B14F-4D97-AF65-F5344CB8AC3E}">
        <p14:creationId xmlns:p14="http://schemas.microsoft.com/office/powerpoint/2010/main" val="115204162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with grid">
    <p:spTree>
      <p:nvGrpSpPr>
        <p:cNvPr id="1" name=""/>
        <p:cNvGrpSpPr/>
        <p:nvPr/>
      </p:nvGrpSpPr>
      <p:grpSpPr>
        <a:xfrm>
          <a:off x="0" y="0"/>
          <a:ext cx="0" cy="0"/>
          <a:chOff x="0" y="0"/>
          <a:chExt cx="0" cy="0"/>
        </a:xfrm>
      </p:grpSpPr>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pPr defTabSz="914192"/>
            <a:r>
              <a:rPr lang="en-US"/>
              <a:t>© Microsoft Corporation                                                                                  					   	    	                                     Microsoft 365 </a:t>
            </a:r>
          </a:p>
        </p:txBody>
      </p:sp>
      <p:sp>
        <p:nvSpPr>
          <p:cNvPr id="5" name="Title 1">
            <a:extLst>
              <a:ext uri="{FF2B5EF4-FFF2-40B4-BE49-F238E27FC236}">
                <a16:creationId xmlns:a16="http://schemas.microsoft.com/office/drawing/2014/main" id="{DFB0EBE4-FD65-416C-8216-77F39988901B}"/>
              </a:ext>
            </a:extLst>
          </p:cNvPr>
          <p:cNvSpPr>
            <a:spLocks noGrp="1"/>
          </p:cNvSpPr>
          <p:nvPr>
            <p:ph type="title"/>
          </p:nvPr>
        </p:nvSpPr>
        <p:spPr>
          <a:xfrm>
            <a:off x="588263" y="497542"/>
            <a:ext cx="11018520" cy="430887"/>
          </a:xfrm>
        </p:spPr>
        <p:txBody>
          <a:bodyPr anchor="t" anchorCtr="0"/>
          <a:lstStyle>
            <a:lvl1pPr>
              <a:defRPr sz="2800" kern="2000" spc="-10" baseline="0">
                <a:gradFill>
                  <a:gsLst>
                    <a:gs pos="83000">
                      <a:schemeClr val="accent6"/>
                    </a:gs>
                    <a:gs pos="100000">
                      <a:schemeClr val="accent6"/>
                    </a:gs>
                  </a:gsLst>
                  <a:lin ang="5400000" scaled="1"/>
                </a:gradFill>
              </a:defRPr>
            </a:lvl1pPr>
          </a:lstStyle>
          <a:p>
            <a:r>
              <a:rPr lang="en-US"/>
              <a:t>Click to edit Master title style</a:t>
            </a:r>
          </a:p>
        </p:txBody>
      </p:sp>
    </p:spTree>
    <p:extLst>
      <p:ext uri="{BB962C8B-B14F-4D97-AF65-F5344CB8AC3E}">
        <p14:creationId xmlns:p14="http://schemas.microsoft.com/office/powerpoint/2010/main" val="39803341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8698" y="1447799"/>
            <a:ext cx="11151917" cy="2043636"/>
          </a:xfrm>
          <a:prstGeom prst="rect">
            <a:avLst/>
          </a:prstGeom>
        </p:spPr>
        <p:txBody>
          <a:bodyPr/>
          <a:lstStyle>
            <a:lvl1pPr marL="284109" indent="-284109">
              <a:buFont typeface="Wingdings" pitchFamily="2" charset="2"/>
              <a:buChar char=""/>
              <a:defRPr sz="4000"/>
            </a:lvl1pPr>
            <a:lvl2pPr marL="517426" indent="-233318">
              <a:buFont typeface="Wingdings" pitchFamily="2" charset="2"/>
              <a:buChar char=""/>
              <a:defRPr>
                <a:latin typeface="+mn-lt"/>
              </a:defRPr>
            </a:lvl2pPr>
            <a:lvl3pPr marL="741221" indent="-223795">
              <a:buFont typeface="Wingdings" pitchFamily="2" charset="2"/>
              <a:buChar char=""/>
              <a:tabLst/>
              <a:defRPr>
                <a:latin typeface="+mn-lt"/>
              </a:defRPr>
            </a:lvl3pPr>
            <a:lvl4pPr marL="914225" indent="-173004">
              <a:buFont typeface="Wingdings" pitchFamily="2" charset="2"/>
              <a:buChar char=""/>
              <a:defRPr>
                <a:latin typeface="+mn-lt"/>
              </a:defRPr>
            </a:lvl4pPr>
            <a:lvl5pPr marL="1087229" indent="-173004">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pPr defTabSz="914188">
              <a:defRPr/>
            </a:pPr>
            <a:fld id="{727B4C2D-45E2-4621-8491-2995EB46A674}" type="slidenum">
              <a:rPr lang="en-US" smtClean="0">
                <a:gradFill>
                  <a:gsLst>
                    <a:gs pos="100000">
                      <a:srgbClr val="F2F2F2"/>
                    </a:gs>
                    <a:gs pos="0">
                      <a:srgbClr val="F2F2F2"/>
                    </a:gs>
                  </a:gsLst>
                  <a:lin ang="5400000" scaled="0"/>
                </a:gradFill>
                <a:latin typeface="Segoe UI"/>
              </a:rPr>
              <a:pPr defTabSz="914188">
                <a:defRPr/>
              </a:pPr>
              <a:t>‹#›</a:t>
            </a:fld>
            <a:endParaRPr lang="en-US">
              <a:gradFill>
                <a:gsLst>
                  <a:gs pos="100000">
                    <a:srgbClr val="F2F2F2"/>
                  </a:gs>
                  <a:gs pos="0">
                    <a:srgbClr val="F2F2F2"/>
                  </a:gs>
                </a:gsLst>
                <a:lin ang="5400000" scaled="0"/>
              </a:gradFill>
              <a:latin typeface="Segoe UI"/>
            </a:endParaRPr>
          </a:p>
        </p:txBody>
      </p:sp>
      <p:sp>
        <p:nvSpPr>
          <p:cNvPr id="7" name="Title 2"/>
          <p:cNvSpPr>
            <a:spLocks noGrp="1"/>
          </p:cNvSpPr>
          <p:nvPr>
            <p:ph type="title"/>
          </p:nvPr>
        </p:nvSpPr>
        <p:spPr>
          <a:xfrm>
            <a:off x="328699" y="228601"/>
            <a:ext cx="11151917" cy="747897"/>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4926780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8933" y="2548893"/>
            <a:ext cx="4876800" cy="984885"/>
          </a:xfrm>
          <a:noFill/>
        </p:spPr>
        <p:txBody>
          <a:bodyPr wrap="square" lIns="0" tIns="0" rIns="0" bIns="0" anchor="b" anchorCtr="0">
            <a:spAutoFit/>
          </a:bodyPr>
          <a:lstStyle>
            <a:lvl1pPr>
              <a:defRPr sz="3200"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778933" y="3962403"/>
            <a:ext cx="48768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descr="Microsoft logo, gray text version">
            <a:extLst>
              <a:ext uri="{FF2B5EF4-FFF2-40B4-BE49-F238E27FC236}">
                <a16:creationId xmlns:a16="http://schemas.microsoft.com/office/drawing/2014/main" id="{3F5398AA-9E56-4CE9-9016-E184ECC781BB}"/>
              </a:ext>
            </a:extLst>
          </p:cNvPr>
          <p:cNvPicPr>
            <a:picLocks noChangeAspect="1"/>
          </p:cNvPicPr>
          <p:nvPr userDrawn="1"/>
        </p:nvPicPr>
        <p:blipFill>
          <a:blip r:embed="rId2"/>
          <a:stretch>
            <a:fillRect/>
          </a:stretch>
        </p:blipFill>
        <p:spPr bwMode="black">
          <a:xfrm>
            <a:off x="778933" y="585788"/>
            <a:ext cx="1821920" cy="292608"/>
          </a:xfrm>
          <a:prstGeom prst="rect">
            <a:avLst/>
          </a:prstGeom>
        </p:spPr>
      </p:pic>
      <p:pic>
        <p:nvPicPr>
          <p:cNvPr id="6" name="Picture 5">
            <a:extLst>
              <a:ext uri="{FF2B5EF4-FFF2-40B4-BE49-F238E27FC236}">
                <a16:creationId xmlns:a16="http://schemas.microsoft.com/office/drawing/2014/main" id="{9741CE54-F111-4DFE-8BFD-D35B845BFAD6}"/>
              </a:ext>
            </a:extLst>
          </p:cNvPr>
          <p:cNvPicPr>
            <a:picLocks noChangeAspect="1"/>
          </p:cNvPicPr>
          <p:nvPr userDrawn="1"/>
        </p:nvPicPr>
        <p:blipFill>
          <a:blip r:embed="rId3"/>
          <a:stretch>
            <a:fillRect/>
          </a:stretch>
        </p:blipFill>
        <p:spPr>
          <a:xfrm>
            <a:off x="6277975" y="1418883"/>
            <a:ext cx="5122452" cy="4020237"/>
          </a:xfrm>
          <a:prstGeom prst="rect">
            <a:avLst/>
          </a:prstGeom>
        </p:spPr>
      </p:pic>
    </p:spTree>
    <p:extLst>
      <p:ext uri="{BB962C8B-B14F-4D97-AF65-F5344CB8AC3E}">
        <p14:creationId xmlns:p14="http://schemas.microsoft.com/office/powerpoint/2010/main" val="1828862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599">
          <p15:clr>
            <a:srgbClr val="5ACBF0"/>
          </p15:clr>
        </p15:guide>
        <p15:guide id="4" orient="horz" pos="216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778934" y="2536747"/>
            <a:ext cx="3932767" cy="984885"/>
          </a:xfrm>
        </p:spPr>
        <p:txBody>
          <a:bodyPr wrap="square" anchor="b" anchorCtr="0">
            <a:spAutoFit/>
          </a:bodyPr>
          <a:lstStyle>
            <a:lvl1pPr>
              <a:defRPr sz="3200"/>
            </a:lvl1pPr>
          </a:lstStyle>
          <a:p>
            <a:r>
              <a:rPr lang="en-US"/>
              <a:t>Event name or presentation title </a:t>
            </a:r>
          </a:p>
        </p:txBody>
      </p:sp>
      <p:sp>
        <p:nvSpPr>
          <p:cNvPr id="5" name="Text Placeholder 4"/>
          <p:cNvSpPr>
            <a:spLocks noGrp="1"/>
          </p:cNvSpPr>
          <p:nvPr>
            <p:ph type="body" sz="quarter" idx="12" hasCustomPrompt="1"/>
          </p:nvPr>
        </p:nvSpPr>
        <p:spPr>
          <a:xfrm>
            <a:off x="778934" y="3962403"/>
            <a:ext cx="3932767"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MS logo white - EMF" descr="Microsoft logo white text version">
            <a:extLst>
              <a:ext uri="{FF2B5EF4-FFF2-40B4-BE49-F238E27FC236}">
                <a16:creationId xmlns:a16="http://schemas.microsoft.com/office/drawing/2014/main" id="{8F38395A-DF12-4DB3-A49A-8852F816A0DC}"/>
              </a:ext>
            </a:extLst>
          </p:cNvPr>
          <p:cNvPicPr>
            <a:picLocks noChangeAspect="1"/>
          </p:cNvPicPr>
          <p:nvPr userDrawn="1"/>
        </p:nvPicPr>
        <p:blipFill>
          <a:blip r:embed="rId2"/>
          <a:stretch>
            <a:fillRect/>
          </a:stretch>
        </p:blipFill>
        <p:spPr bwMode="black">
          <a:xfrm>
            <a:off x="778934" y="585788"/>
            <a:ext cx="1821660" cy="292608"/>
          </a:xfrm>
          <a:prstGeom prst="rect">
            <a:avLst/>
          </a:prstGeom>
        </p:spPr>
      </p:pic>
      <p:sp>
        <p:nvSpPr>
          <p:cNvPr id="11" name="Rectangle 10">
            <a:extLst>
              <a:ext uri="{FF2B5EF4-FFF2-40B4-BE49-F238E27FC236}">
                <a16:creationId xmlns:a16="http://schemas.microsoft.com/office/drawing/2014/main" id="{8A87E5FC-033E-4B89-9F80-76185F341908}"/>
              </a:ext>
            </a:extLst>
          </p:cNvPr>
          <p:cNvSpPr/>
          <p:nvPr userDrawn="1"/>
        </p:nvSpPr>
        <p:spPr bwMode="auto">
          <a:xfrm>
            <a:off x="5486400" y="0"/>
            <a:ext cx="67056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a:extLst>
              <a:ext uri="{FF2B5EF4-FFF2-40B4-BE49-F238E27FC236}">
                <a16:creationId xmlns:a16="http://schemas.microsoft.com/office/drawing/2014/main" id="{46A2F723-4E7A-45CD-A657-A09C85E47CF4}"/>
              </a:ext>
            </a:extLst>
          </p:cNvPr>
          <p:cNvPicPr>
            <a:picLocks noChangeAspect="1"/>
          </p:cNvPicPr>
          <p:nvPr userDrawn="1"/>
        </p:nvPicPr>
        <p:blipFill>
          <a:blip r:embed="rId3"/>
          <a:stretch>
            <a:fillRect/>
          </a:stretch>
        </p:blipFill>
        <p:spPr>
          <a:xfrm>
            <a:off x="6277975" y="1418883"/>
            <a:ext cx="5122452" cy="4020237"/>
          </a:xfrm>
          <a:prstGeom prst="rect">
            <a:avLst/>
          </a:prstGeom>
        </p:spPr>
      </p:pic>
    </p:spTree>
    <p:extLst>
      <p:ext uri="{BB962C8B-B14F-4D97-AF65-F5344CB8AC3E}">
        <p14:creationId xmlns:p14="http://schemas.microsoft.com/office/powerpoint/2010/main" val="2956791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2592">
          <p15:clr>
            <a:srgbClr val="FBAE40"/>
          </p15:clr>
        </p15:guide>
        <p15:guide id="5" orient="horz" pos="2160">
          <p15:clr>
            <a:srgbClr val="FBAE40"/>
          </p15:clr>
        </p15:guide>
        <p15:guide id="6" orient="horz" pos="2219">
          <p15:clr>
            <a:srgbClr val="5ACBF0"/>
          </p15:clr>
        </p15:guide>
        <p15:guide id="7" pos="222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778934" y="2535557"/>
            <a:ext cx="3924300" cy="984885"/>
          </a:xfrm>
        </p:spPr>
        <p:txBody>
          <a:bodyPr wrap="square"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778934" y="3962403"/>
            <a:ext cx="39243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920036EB-CD3C-4CCC-9018-4CADDA4FFE07}"/>
              </a:ext>
            </a:extLst>
          </p:cNvPr>
          <p:cNvPicPr>
            <a:picLocks noChangeAspect="1"/>
          </p:cNvPicPr>
          <p:nvPr userDrawn="1"/>
        </p:nvPicPr>
        <p:blipFill>
          <a:blip r:embed="rId2"/>
          <a:stretch>
            <a:fillRect/>
          </a:stretch>
        </p:blipFill>
        <p:spPr bwMode="black">
          <a:xfrm>
            <a:off x="778934" y="585788"/>
            <a:ext cx="1821660" cy="292608"/>
          </a:xfrm>
          <a:prstGeom prst="rect">
            <a:avLst/>
          </a:prstGeom>
        </p:spPr>
      </p:pic>
      <p:sp>
        <p:nvSpPr>
          <p:cNvPr id="11" name="Rectangle 10">
            <a:extLst>
              <a:ext uri="{FF2B5EF4-FFF2-40B4-BE49-F238E27FC236}">
                <a16:creationId xmlns:a16="http://schemas.microsoft.com/office/drawing/2014/main" id="{BD622DFA-0A57-4692-9805-5A9877873763}"/>
              </a:ext>
            </a:extLst>
          </p:cNvPr>
          <p:cNvSpPr/>
          <p:nvPr userDrawn="1"/>
        </p:nvSpPr>
        <p:spPr bwMode="auto">
          <a:xfrm>
            <a:off x="5486400" y="0"/>
            <a:ext cx="67056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a:extLst>
              <a:ext uri="{FF2B5EF4-FFF2-40B4-BE49-F238E27FC236}">
                <a16:creationId xmlns:a16="http://schemas.microsoft.com/office/drawing/2014/main" id="{1135ADA8-DFEB-4555-9095-E7A935D1C0C5}"/>
              </a:ext>
            </a:extLst>
          </p:cNvPr>
          <p:cNvPicPr>
            <a:picLocks noChangeAspect="1"/>
          </p:cNvPicPr>
          <p:nvPr userDrawn="1"/>
        </p:nvPicPr>
        <p:blipFill>
          <a:blip r:embed="rId3"/>
          <a:stretch>
            <a:fillRect/>
          </a:stretch>
        </p:blipFill>
        <p:spPr>
          <a:xfrm>
            <a:off x="6277975" y="1418883"/>
            <a:ext cx="5122452" cy="4020237"/>
          </a:xfrm>
          <a:prstGeom prst="rect">
            <a:avLst/>
          </a:prstGeom>
        </p:spPr>
      </p:pic>
    </p:spTree>
    <p:extLst>
      <p:ext uri="{BB962C8B-B14F-4D97-AF65-F5344CB8AC3E}">
        <p14:creationId xmlns:p14="http://schemas.microsoft.com/office/powerpoint/2010/main" val="403806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2592">
          <p15:clr>
            <a:srgbClr val="FBAE40"/>
          </p15:clr>
        </p15:guide>
        <p15:guide id="5" orient="horz" pos="2160">
          <p15:clr>
            <a:srgbClr val="FBAE40"/>
          </p15:clr>
        </p15:guide>
        <p15:guide id="6" orient="horz" pos="2218">
          <p15:clr>
            <a:srgbClr val="5ACBF0"/>
          </p15:clr>
        </p15:guide>
        <p15:guide id="7" pos="2222">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8933" y="3031810"/>
            <a:ext cx="8949267" cy="492443"/>
          </a:xfrm>
          <a:noFill/>
        </p:spPr>
        <p:txBody>
          <a:bodyPr wrap="square" lIns="0" tIns="0" rIns="0" bIns="0" anchor="b" anchorCtr="0">
            <a:spAutoFit/>
          </a:bodyPr>
          <a:lstStyle>
            <a:lvl1pPr>
              <a:defRPr sz="3200" spc="-51"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778931" y="3962403"/>
            <a:ext cx="8949268"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white - EMF" descr="Microsoft logo white text version">
            <a:extLst>
              <a:ext uri="{FF2B5EF4-FFF2-40B4-BE49-F238E27FC236}">
                <a16:creationId xmlns:a16="http://schemas.microsoft.com/office/drawing/2014/main" id="{DD1C7074-B3FD-4E15-B5C6-78C8DEAF92BF}"/>
              </a:ext>
            </a:extLst>
          </p:cNvPr>
          <p:cNvPicPr>
            <a:picLocks noChangeAspect="1"/>
          </p:cNvPicPr>
          <p:nvPr userDrawn="1"/>
        </p:nvPicPr>
        <p:blipFill>
          <a:blip r:embed="rId2"/>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347640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19">
          <p15:clr>
            <a:srgbClr val="5ACBF0"/>
          </p15:clr>
        </p15:guide>
        <p15:guide id="2" orient="horz" pos="2496">
          <p15:clr>
            <a:srgbClr val="5ACBF0"/>
          </p15:clr>
        </p15:guide>
        <p15:guide id="3" pos="4599">
          <p15:clr>
            <a:srgbClr val="5ACBF0"/>
          </p15:clr>
        </p15:guide>
        <p15:guide id="4" orient="horz" pos="216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4372"/>
            <a:ext cx="10632019" cy="1612749"/>
          </a:xfrm>
        </p:spPr>
        <p:txBody>
          <a:bodyPr wrap="square">
            <a:spAutoFit/>
          </a:bodyPr>
          <a:lstStyle>
            <a:lvl1pPr marL="0" indent="0">
              <a:buNone/>
              <a:defRPr/>
            </a:lvl1pPr>
            <a:lvl2pPr marL="228594" indent="0">
              <a:buNone/>
              <a:defRPr/>
            </a:lvl2pPr>
            <a:lvl3pPr marL="457189" indent="0">
              <a:buNone/>
              <a:defRPr/>
            </a:lvl3pPr>
            <a:lvl4pPr marL="685783" indent="0">
              <a:buNone/>
              <a:defRPr/>
            </a:lvl4pPr>
            <a:lvl5pPr marL="91437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332732"/>
      </p:ext>
    </p:extLst>
  </p:cSld>
  <p:clrMapOvr>
    <a:masterClrMapping/>
  </p:clrMapOvr>
  <p:transition>
    <p:fade/>
  </p:transition>
  <p:extLst>
    <p:ext uri="{DCECCB84-F9BA-43D5-87BE-67443E8EF086}">
      <p15:sldGuideLst xmlns:p15="http://schemas.microsoft.com/office/powerpoint/2012/main">
        <p15:guide id="1" orient="horz" pos="300">
          <p15:clr>
            <a:srgbClr val="5ACBF0"/>
          </p15:clr>
        </p15:guide>
        <p15:guide id="2" orient="horz" pos="905">
          <p15:clr>
            <a:srgbClr val="5ACBF0"/>
          </p15:clr>
        </p15:guide>
        <p15:guide id="4" orient="horz" pos="1272">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778934" y="1435499"/>
            <a:ext cx="10632015"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64518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300">
          <p15:clr>
            <a:srgbClr val="5ACBF0"/>
          </p15:clr>
        </p15:guide>
        <p15:guide id="5"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70C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78933" y="3031810"/>
            <a:ext cx="8949267" cy="492443"/>
          </a:xfrm>
          <a:noFill/>
        </p:spPr>
        <p:txBody>
          <a:bodyPr wrap="square" lIns="0" tIns="0" rIns="0" bIns="0" anchor="b" anchorCtr="0">
            <a:spAutoFit/>
          </a:bodyPr>
          <a:lstStyle>
            <a:lvl1pPr>
              <a:defRPr sz="3200" spc="-51"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778931" y="3962403"/>
            <a:ext cx="8949268" cy="307777"/>
          </a:xfrm>
          <a:noFill/>
        </p:spPr>
        <p:txBody>
          <a:bodyPr wrap="square" lIns="0" tIns="0" rIns="0" bIns="0">
            <a:spAutoFit/>
          </a:bodyPr>
          <a:lstStyle>
            <a:lvl1pPr marL="0" indent="0">
              <a:spcBef>
                <a:spcPts val="0"/>
              </a:spcBef>
              <a:buNone/>
              <a:defRPr sz="20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6" name="MS logo white - EMF" descr="Microsoft logo white text version">
            <a:extLst>
              <a:ext uri="{FF2B5EF4-FFF2-40B4-BE49-F238E27FC236}">
                <a16:creationId xmlns:a16="http://schemas.microsoft.com/office/drawing/2014/main" id="{E4CDE050-A062-46BC-9861-6E78B978240B}"/>
              </a:ext>
            </a:extLst>
          </p:cNvPr>
          <p:cNvPicPr>
            <a:picLocks noChangeAspect="1"/>
          </p:cNvPicPr>
          <p:nvPr userDrawn="1"/>
        </p:nvPicPr>
        <p:blipFill>
          <a:blip r:embed="rId2"/>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583767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19">
          <p15:clr>
            <a:srgbClr val="5ACBF0"/>
          </p15:clr>
        </p15:guide>
        <p15:guide id="2" orient="horz" pos="2496">
          <p15:clr>
            <a:srgbClr val="5ACBF0"/>
          </p15:clr>
        </p15:guide>
        <p15:guide id="3" pos="4599">
          <p15:clr>
            <a:srgbClr val="5ACBF0"/>
          </p15:clr>
        </p15:guide>
        <p15:guide id="4" orient="horz" pos="216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66034-917A-4F9A-ACC8-8CC5B8BD7938}"/>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5102"/>
            <a:ext cx="5120640" cy="1612749"/>
          </a:xfrm>
        </p:spPr>
        <p:txBody>
          <a:bodyPr wrap="square">
            <a:spAutoFit/>
          </a:bodyPr>
          <a:lstStyle>
            <a:lvl1pPr marL="0" indent="0">
              <a:spcBef>
                <a:spcPts val="1224"/>
              </a:spcBef>
              <a:buClr>
                <a:schemeClr val="tx1"/>
              </a:buClr>
              <a:buFont typeface="Wingdings" panose="05000000000000000000" pitchFamily="2" charset="2"/>
              <a:buNone/>
              <a:defRPr sz="26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290308" y="1435102"/>
            <a:ext cx="5120640" cy="1612749"/>
          </a:xfrm>
        </p:spPr>
        <p:txBody>
          <a:bodyPr wrap="square">
            <a:spAutoFit/>
          </a:bodyPr>
          <a:lstStyle>
            <a:lvl1pPr marL="0" indent="0">
              <a:spcBef>
                <a:spcPts val="1224"/>
              </a:spcBef>
              <a:buClr>
                <a:schemeClr val="tx1"/>
              </a:buClr>
              <a:buFont typeface="Wingdings" panose="05000000000000000000" pitchFamily="2" charset="2"/>
              <a:buNone/>
              <a:defRPr sz="26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718053"/>
      </p:ext>
    </p:extLst>
  </p:cSld>
  <p:clrMapOvr>
    <a:masterClrMapping/>
  </p:clrMapOvr>
  <p:transition>
    <p:fade/>
  </p:transition>
  <p:extLst>
    <p:ext uri="{DCECCB84-F9BA-43D5-87BE-67443E8EF086}">
      <p15:sldGuideLst xmlns:p15="http://schemas.microsoft.com/office/powerpoint/2012/main">
        <p15:guide id="1" orient="horz" pos="298">
          <p15:clr>
            <a:srgbClr val="5ACBF0"/>
          </p15:clr>
        </p15:guide>
        <p15:guide id="2" orient="horz" pos="1272">
          <p15:clr>
            <a:srgbClr val="5ACBF0"/>
          </p15:clr>
        </p15:guide>
        <p15:guide id="3" orient="horz" pos="90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ACEF5-93A4-452F-A833-13A15FE28C52}"/>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7483"/>
            <a:ext cx="5120640" cy="1612749"/>
          </a:xfrm>
        </p:spPr>
        <p:txBody>
          <a:bodyPr wrap="square">
            <a:spAutoFit/>
          </a:bodyPr>
          <a:lstStyle>
            <a:lvl1pPr marL="231769" indent="-231769">
              <a:spcBef>
                <a:spcPts val="1224"/>
              </a:spcBef>
              <a:buClr>
                <a:schemeClr val="tx1"/>
              </a:buClr>
              <a:buFont typeface="Wingdings" panose="05000000000000000000" pitchFamily="2" charset="2"/>
              <a:buChar char=""/>
              <a:defRPr sz="26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290308" y="1437483"/>
            <a:ext cx="5120640" cy="1612749"/>
          </a:xfrm>
        </p:spPr>
        <p:txBody>
          <a:bodyPr wrap="square">
            <a:spAutoFit/>
          </a:bodyPr>
          <a:lstStyle>
            <a:lvl1pPr marL="231769" indent="-231769">
              <a:spcBef>
                <a:spcPts val="1224"/>
              </a:spcBef>
              <a:buClr>
                <a:schemeClr val="tx1"/>
              </a:buClr>
              <a:buFont typeface="Wingdings" panose="05000000000000000000" pitchFamily="2" charset="2"/>
              <a:buChar char=""/>
              <a:defRPr sz="26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830226"/>
      </p:ext>
    </p:extLst>
  </p:cSld>
  <p:clrMapOvr>
    <a:masterClrMapping/>
  </p:clrMapOvr>
  <p:transition>
    <p:fade/>
  </p:transition>
  <p:extLst>
    <p:ext uri="{DCECCB84-F9BA-43D5-87BE-67443E8EF086}">
      <p15:sldGuideLst xmlns:p15="http://schemas.microsoft.com/office/powerpoint/2012/main">
        <p15:guide id="1" orient="horz" pos="299">
          <p15:clr>
            <a:srgbClr val="5ACBF0"/>
          </p15:clr>
        </p15:guide>
        <p15:guide id="2" orient="horz" pos="1276">
          <p15:clr>
            <a:srgbClr val="5ACBF0"/>
          </p15:clr>
        </p15:guide>
        <p15:guide id="3" orient="horz" pos="90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5510113"/>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30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778933" y="457200"/>
            <a:ext cx="5317067"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714401839"/>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7">
          <p15:clr>
            <a:srgbClr val="5ACBF0"/>
          </p15:clr>
        </p15:guide>
        <p15:guide id="31" pos="1608">
          <p15:clr>
            <a:srgbClr val="FBAE40"/>
          </p15:clr>
        </p15:guide>
        <p15:guide id="32" pos="14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4" y="2148764"/>
            <a:ext cx="3928533" cy="984885"/>
          </a:xfrm>
        </p:spPr>
        <p:txBody>
          <a:bodyPr wrap="square" rIns="0" anchor="b">
            <a:spAutoFit/>
          </a:bodyPr>
          <a:lstStyle>
            <a:lvl1pPr>
              <a:lnSpc>
                <a:spcPct val="100000"/>
              </a:lnSpc>
              <a:defRPr sz="32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778934" y="3535544"/>
            <a:ext cx="3928533" cy="307777"/>
          </a:xfrm>
        </p:spPr>
        <p:txBody>
          <a:bodyPr/>
          <a:lstStyle>
            <a:lvl1pPr marL="0" indent="0">
              <a:buNone/>
              <a:defRPr sz="2000">
                <a:latin typeface="+mn-lt"/>
              </a:defRPr>
            </a:lvl1pPr>
            <a:lvl2pPr marL="228594" indent="0">
              <a:buNone/>
              <a:defRPr/>
            </a:lvl2pPr>
            <a:lvl3pPr marL="457189" indent="0">
              <a:buNone/>
              <a:defRPr/>
            </a:lvl3pPr>
            <a:lvl4pPr marL="661971" indent="0">
              <a:buNone/>
              <a:defRPr/>
            </a:lvl4pPr>
            <a:lvl5pPr marL="855641"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0189853"/>
      </p:ext>
    </p:extLst>
  </p:cSld>
  <p:clrMapOvr>
    <a:masterClrMapping/>
  </p:clrMapOvr>
  <p:transition>
    <p:fade/>
  </p:transition>
  <p:extLst>
    <p:ext uri="{DCECCB84-F9BA-43D5-87BE-67443E8EF086}">
      <p15:sldGuideLst xmlns:p15="http://schemas.microsoft.com/office/powerpoint/2012/main">
        <p15:guide id="2" pos="2592">
          <p15:clr>
            <a:srgbClr val="FBAE40"/>
          </p15:clr>
        </p15:guide>
        <p15:guide id="6" orient="horz" pos="904">
          <p15:clr>
            <a:srgbClr val="5ACBF0"/>
          </p15:clr>
        </p15:guide>
        <p15:guide id="7" orient="horz" pos="1356">
          <p15:clr>
            <a:srgbClr val="5ACBF0"/>
          </p15:clr>
        </p15:guide>
        <p15:guide id="8" orient="horz" pos="2226">
          <p15:clr>
            <a:srgbClr val="5ACBF0"/>
          </p15:clr>
        </p15:guide>
        <p15:guide id="9" pos="2224">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AE9285-9977-4441-A573-2C3A07B00C2F}"/>
              </a:ext>
            </a:extLst>
          </p:cNvPr>
          <p:cNvSpPr>
            <a:spLocks noGrp="1"/>
          </p:cNvSpPr>
          <p:nvPr>
            <p:ph type="title" hasCustomPrompt="1"/>
          </p:nvPr>
        </p:nvSpPr>
        <p:spPr>
          <a:xfrm>
            <a:off x="778934" y="2936559"/>
            <a:ext cx="3928533" cy="984885"/>
          </a:xfrm>
        </p:spPr>
        <p:txBody>
          <a:bodyPr wrap="square" rIns="0" anchor="ctr" anchorCtr="0">
            <a:spAutoFit/>
          </a:bodyPr>
          <a:lstStyle>
            <a:lvl1pPr>
              <a:lnSpc>
                <a:spcPct val="100000"/>
              </a:lnSpc>
              <a:defRPr sz="32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Photo layout with Title  </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164967663"/>
      </p:ext>
    </p:extLst>
  </p:cSld>
  <p:clrMapOvr>
    <a:masterClrMapping/>
  </p:clrMapOvr>
  <p:transition>
    <p:fade/>
  </p:transition>
  <p:extLst>
    <p:ext uri="{DCECCB84-F9BA-43D5-87BE-67443E8EF086}">
      <p15:sldGuideLst xmlns:p15="http://schemas.microsoft.com/office/powerpoint/2012/main">
        <p15:guide id="2" pos="2592">
          <p15:clr>
            <a:srgbClr val="FBAE40"/>
          </p15:clr>
        </p15:guide>
        <p15:guide id="6" orient="horz" pos="904">
          <p15:clr>
            <a:srgbClr val="5ACBF0"/>
          </p15:clr>
        </p15:guide>
        <p15:guide id="7" orient="horz" pos="1276">
          <p15:clr>
            <a:srgbClr val="5ACBF0"/>
          </p15:clr>
        </p15:guide>
        <p15:guide id="8" orient="horz" pos="2160">
          <p15:clr>
            <a:srgbClr val="5ACBF0"/>
          </p15:clr>
        </p15:guide>
        <p15:guide id="9" pos="2224">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E60FA2-49B3-4240-B08E-A7F01EFC25CA}"/>
              </a:ext>
            </a:extLst>
          </p:cNvPr>
          <p:cNvSpPr>
            <a:spLocks noGrp="1"/>
          </p:cNvSpPr>
          <p:nvPr>
            <p:ph type="title" hasCustomPrompt="1"/>
          </p:nvPr>
        </p:nvSpPr>
        <p:spPr>
          <a:xfrm>
            <a:off x="778934" y="2998113"/>
            <a:ext cx="3928533" cy="738664"/>
          </a:xfrm>
        </p:spPr>
        <p:txBody>
          <a:bodyPr wrap="square" anchor="t">
            <a:spAutoFit/>
          </a:bodyPr>
          <a:lstStyle>
            <a:lvl1pPr>
              <a:lnSpc>
                <a:spcPct val="100000"/>
              </a:lnSpc>
              <a:defRPr sz="2400" b="0" spc="0" baseline="0">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defRPr>
            </a:lvl1pPr>
          </a:lstStyle>
          <a:p>
            <a:r>
              <a:rPr lang="en-US"/>
              <a:t>Photo layout with smaller text</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486400" y="0"/>
            <a:ext cx="67056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19477058"/>
      </p:ext>
    </p:extLst>
  </p:cSld>
  <p:clrMapOvr>
    <a:masterClrMapping/>
  </p:clrMapOvr>
  <p:transition>
    <p:fade/>
  </p:transition>
  <p:extLst>
    <p:ext uri="{DCECCB84-F9BA-43D5-87BE-67443E8EF086}">
      <p15:sldGuideLst xmlns:p15="http://schemas.microsoft.com/office/powerpoint/2012/main">
        <p15:guide id="2" pos="2592">
          <p15:clr>
            <a:srgbClr val="FBAE40"/>
          </p15:clr>
        </p15:guide>
        <p15:guide id="6" orient="horz" pos="904">
          <p15:clr>
            <a:srgbClr val="5ACBF0"/>
          </p15:clr>
        </p15:guide>
        <p15:guide id="7" orient="horz" pos="1276">
          <p15:clr>
            <a:srgbClr val="5ACBF0"/>
          </p15:clr>
        </p15:guide>
        <p15:guide id="8" orient="horz" pos="1885">
          <p15:clr>
            <a:srgbClr val="5ACBF0"/>
          </p15:clr>
        </p15:guide>
        <p15:guide id="9" pos="2224">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3224"/>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778933" y="3977322"/>
            <a:ext cx="8950283"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pic>
        <p:nvPicPr>
          <p:cNvPr id="7" name="Picture 6">
            <a:extLst>
              <a:ext uri="{FF2B5EF4-FFF2-40B4-BE49-F238E27FC236}">
                <a16:creationId xmlns:a16="http://schemas.microsoft.com/office/drawing/2014/main" id="{B9FA3A27-A8D8-4870-B312-E873EA9F9119}"/>
              </a:ext>
            </a:extLst>
          </p:cNvPr>
          <p:cNvPicPr>
            <a:picLocks noChangeAspect="1"/>
          </p:cNvPicPr>
          <p:nvPr userDrawn="1"/>
        </p:nvPicPr>
        <p:blipFill>
          <a:blip r:embed="rId2"/>
          <a:stretch>
            <a:fillRect/>
          </a:stretch>
        </p:blipFill>
        <p:spPr>
          <a:xfrm>
            <a:off x="8885197" y="4285098"/>
            <a:ext cx="2527871" cy="1983940"/>
          </a:xfrm>
          <a:prstGeom prst="rect">
            <a:avLst/>
          </a:prstGeom>
        </p:spPr>
      </p:pic>
    </p:spTree>
    <p:extLst>
      <p:ext uri="{BB962C8B-B14F-4D97-AF65-F5344CB8AC3E}">
        <p14:creationId xmlns:p14="http://schemas.microsoft.com/office/powerpoint/2010/main" val="3391951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601">
          <p15:clr>
            <a:srgbClr val="5ACBF0"/>
          </p15:clr>
        </p15:guide>
        <p15:guide id="3" orient="horz" pos="1910">
          <p15:clr>
            <a:srgbClr val="5ACBF0"/>
          </p15:clr>
        </p15:guide>
        <p15:guide id="4" orient="horz" pos="2505">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3224"/>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778933" y="3977322"/>
            <a:ext cx="8950283"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7014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601">
          <p15:clr>
            <a:srgbClr val="5ACBF0"/>
          </p15:clr>
        </p15:guide>
        <p15:guide id="3" orient="horz" pos="1910">
          <p15:clr>
            <a:srgbClr val="5ACBF0"/>
          </p15:clr>
        </p15:guide>
        <p15:guide id="4" orient="horz" pos="2505">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pic>
        <p:nvPicPr>
          <p:cNvPr id="5" name="Picture 4">
            <a:extLst>
              <a:ext uri="{FF2B5EF4-FFF2-40B4-BE49-F238E27FC236}">
                <a16:creationId xmlns:a16="http://schemas.microsoft.com/office/drawing/2014/main" id="{53004218-EA40-4D37-8FD3-5066DE0A2B80}"/>
              </a:ext>
            </a:extLst>
          </p:cNvPr>
          <p:cNvPicPr>
            <a:picLocks noChangeAspect="1"/>
          </p:cNvPicPr>
          <p:nvPr userDrawn="1"/>
        </p:nvPicPr>
        <p:blipFill>
          <a:blip r:embed="rId2"/>
          <a:stretch>
            <a:fillRect/>
          </a:stretch>
        </p:blipFill>
        <p:spPr>
          <a:xfrm>
            <a:off x="8885197" y="4285098"/>
            <a:ext cx="2527871" cy="1983940"/>
          </a:xfrm>
          <a:prstGeom prst="rect">
            <a:avLst/>
          </a:prstGeom>
        </p:spPr>
      </p:pic>
    </p:spTree>
    <p:extLst>
      <p:ext uri="{BB962C8B-B14F-4D97-AF65-F5344CB8AC3E}">
        <p14:creationId xmlns:p14="http://schemas.microsoft.com/office/powerpoint/2010/main" val="3302628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8">
          <p15:clr>
            <a:srgbClr val="5ACBF0"/>
          </p15:clr>
        </p15:guide>
        <p15:guide id="3" orient="horz" pos="1914">
          <p15:clr>
            <a:srgbClr val="5ACBF0"/>
          </p15:clr>
        </p15:guide>
        <p15:guide id="4" orient="horz" pos="2505">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4372"/>
            <a:ext cx="10632019" cy="1612749"/>
          </a:xfrm>
        </p:spPr>
        <p:txBody>
          <a:bodyPr wrap="square">
            <a:spAutoFit/>
          </a:bodyPr>
          <a:lstStyle>
            <a:lvl1pPr marL="0" indent="0">
              <a:buNone/>
              <a:defRPr/>
            </a:lvl1pPr>
            <a:lvl2pPr marL="228594" indent="0">
              <a:buNone/>
              <a:defRPr/>
            </a:lvl2pPr>
            <a:lvl3pPr marL="457189" indent="0">
              <a:buNone/>
              <a:defRPr/>
            </a:lvl3pPr>
            <a:lvl4pPr marL="685783" indent="0">
              <a:buNone/>
              <a:defRPr/>
            </a:lvl4pPr>
            <a:lvl5pPr marL="91437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981302"/>
      </p:ext>
    </p:extLst>
  </p:cSld>
  <p:clrMapOvr>
    <a:masterClrMapping/>
  </p:clrMapOvr>
  <p:transition>
    <p:fade/>
  </p:transition>
  <p:extLst>
    <p:ext uri="{DCECCB84-F9BA-43D5-87BE-67443E8EF086}">
      <p15:sldGuideLst xmlns:p15="http://schemas.microsoft.com/office/powerpoint/2012/main">
        <p15:guide id="1" orient="horz" pos="300">
          <p15:clr>
            <a:srgbClr val="5ACBF0"/>
          </p15:clr>
        </p15:guide>
        <p15:guide id="2" orient="horz" pos="905">
          <p15:clr>
            <a:srgbClr val="5ACBF0"/>
          </p15:clr>
        </p15:guide>
        <p15:guide id="4" orient="horz" pos="1272">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13804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8">
          <p15:clr>
            <a:srgbClr val="5ACBF0"/>
          </p15:clr>
        </p15:guide>
        <p15:guide id="3" orient="horz" pos="1914">
          <p15:clr>
            <a:srgbClr val="5ACBF0"/>
          </p15:clr>
        </p15:guide>
        <p15:guide id="4" orient="horz" pos="2505">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96FD1FBC-5293-441E-A3B0-8614CF526F93}"/>
              </a:ext>
            </a:extLst>
          </p:cNvPr>
          <p:cNvPicPr>
            <a:picLocks noChangeAspect="1"/>
          </p:cNvPicPr>
          <p:nvPr userDrawn="1"/>
        </p:nvPicPr>
        <p:blipFill>
          <a:blip r:embed="rId2"/>
          <a:stretch>
            <a:fillRect/>
          </a:stretch>
        </p:blipFill>
        <p:spPr>
          <a:xfrm>
            <a:off x="8885197" y="4285098"/>
            <a:ext cx="2527871" cy="1983940"/>
          </a:xfrm>
          <a:prstGeom prst="rect">
            <a:avLst/>
          </a:prstGeom>
        </p:spPr>
      </p:pic>
    </p:spTree>
    <p:extLst>
      <p:ext uri="{BB962C8B-B14F-4D97-AF65-F5344CB8AC3E}">
        <p14:creationId xmlns:p14="http://schemas.microsoft.com/office/powerpoint/2010/main" val="3322406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95">
          <p15:clr>
            <a:srgbClr val="5ACBF0"/>
          </p15:clr>
        </p15:guide>
        <p15:guide id="3" orient="horz" pos="1911">
          <p15:clr>
            <a:srgbClr val="5ACBF0"/>
          </p15:clr>
        </p15:guide>
        <p15:guide id="4" orient="horz" pos="2505">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8933" y="3035809"/>
            <a:ext cx="8950283" cy="498598"/>
          </a:xfrm>
          <a:noFill/>
        </p:spPr>
        <p:txBody>
          <a:bodyPr wrap="square" lIns="0" tIns="0" rIns="0" bIns="0" anchor="b" anchorCtr="0">
            <a:spAutoFit/>
          </a:bodyPr>
          <a:lstStyle>
            <a:lvl1pPr algn="l" defTabSz="932719" rtl="0" eaLnBrk="1" latinLnBrk="0" hangingPunct="1">
              <a:lnSpc>
                <a:spcPct val="90000"/>
              </a:lnSpc>
              <a:spcBef>
                <a:spcPct val="0"/>
              </a:spcBef>
              <a:buNone/>
              <a:defRPr lang="en-US" sz="3600" b="1" kern="1200" cap="none" spc="-51"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677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601">
          <p15:clr>
            <a:srgbClr val="5ACBF0"/>
          </p15:clr>
        </p15:guide>
        <p15:guide id="3" orient="horz" pos="1910">
          <p15:clr>
            <a:srgbClr val="5ACBF0"/>
          </p15:clr>
        </p15:guide>
        <p15:guide id="4" orient="horz" pos="2505">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96359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16044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778933" y="1436692"/>
            <a:ext cx="10632019"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45"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592"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42"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71"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27165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778933" y="6161317"/>
            <a:ext cx="4287392"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67"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gray - EMF" descr="Microsoft logo, gray text version">
            <a:extLst>
              <a:ext uri="{FF2B5EF4-FFF2-40B4-BE49-F238E27FC236}">
                <a16:creationId xmlns:a16="http://schemas.microsoft.com/office/drawing/2014/main" id="{B00A58DD-DAA0-489B-A047-37A7D06C9F92}"/>
              </a:ext>
            </a:extLst>
          </p:cNvPr>
          <p:cNvPicPr>
            <a:picLocks noChangeAspect="1"/>
          </p:cNvPicPr>
          <p:nvPr userDrawn="1"/>
        </p:nvPicPr>
        <p:blipFill>
          <a:blip r:embed="rId2"/>
          <a:stretch>
            <a:fillRect/>
          </a:stretch>
        </p:blipFill>
        <p:spPr bwMode="black">
          <a:xfrm>
            <a:off x="778933" y="585788"/>
            <a:ext cx="1821920" cy="292608"/>
          </a:xfrm>
          <a:prstGeom prst="rect">
            <a:avLst/>
          </a:prstGeom>
        </p:spPr>
      </p:pic>
    </p:spTree>
    <p:extLst>
      <p:ext uri="{BB962C8B-B14F-4D97-AF65-F5344CB8AC3E}">
        <p14:creationId xmlns:p14="http://schemas.microsoft.com/office/powerpoint/2010/main" val="29994937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778934" y="1436691"/>
            <a:ext cx="10632015" cy="2123658"/>
          </a:xfrm>
        </p:spPr>
        <p:txBody>
          <a:bodyPr wrap="square">
            <a:spAutoFit/>
          </a:bodyPr>
          <a:lstStyle>
            <a:lvl1pPr>
              <a:defRPr sz="30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4" y="6269042"/>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2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742499394"/>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70C0"/>
        </a:solidFill>
        <a:effectLst/>
      </p:bgPr>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425780"/>
            <a:ext cx="4572000" cy="1107996"/>
          </a:xfrm>
          <a:noFill/>
        </p:spPr>
        <p:txBody>
          <a:bodyPr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23FA8978-02B3-4541-BCF6-2F788A6CC40F}"/>
              </a:ext>
            </a:extLst>
          </p:cNvPr>
          <p:cNvPicPr>
            <a:picLocks noChangeAspect="1"/>
          </p:cNvPicPr>
          <p:nvPr/>
        </p:nvPicPr>
        <p:blipFill>
          <a:blip/>
          <a:stretch>
            <a:fillRect/>
          </a:stretch>
        </p:blipFill>
        <p:spPr>
          <a:xfrm>
            <a:off x="5926306" y="2312052"/>
            <a:ext cx="5673389" cy="2233897"/>
          </a:xfrm>
          <a:prstGeom prst="rect">
            <a:avLst/>
          </a:prstGeom>
        </p:spPr>
      </p:pic>
    </p:spTree>
    <p:extLst>
      <p:ext uri="{BB962C8B-B14F-4D97-AF65-F5344CB8AC3E}">
        <p14:creationId xmlns:p14="http://schemas.microsoft.com/office/powerpoint/2010/main" val="1945051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p:nvSpPr>
        <p:spPr bwMode="auto">
          <a:xfrm>
            <a:off x="5334000" y="0"/>
            <a:ext cx="6858000" cy="68580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p:nvPicPr>
        <p:blipFill>
          <a:blip r:embed="rId2"/>
          <a:stretch>
            <a:fillRect/>
          </a:stretch>
        </p:blipFill>
        <p:spPr bwMode="black">
          <a:xfrm>
            <a:off x="584200" y="585788"/>
            <a:ext cx="1366440" cy="292608"/>
          </a:xfrm>
          <a:prstGeom prst="rect">
            <a:avLst/>
          </a:prstGeom>
        </p:spPr>
      </p:pic>
      <p:pic>
        <p:nvPicPr>
          <p:cNvPr id="4" name="Picture 3">
            <a:extLst>
              <a:ext uri="{FF2B5EF4-FFF2-40B4-BE49-F238E27FC236}">
                <a16:creationId xmlns:a16="http://schemas.microsoft.com/office/drawing/2014/main" id="{A8E740F6-F682-4A53-B8F9-F70CC558BB66}"/>
              </a:ext>
            </a:extLst>
          </p:cNvPr>
          <p:cNvPicPr>
            <a:picLocks noChangeAspect="1"/>
          </p:cNvPicPr>
          <p:nvPr/>
        </p:nvPicPr>
        <p:blipFill>
          <a:blip/>
          <a:stretch>
            <a:fillRect/>
          </a:stretch>
        </p:blipFill>
        <p:spPr>
          <a:xfrm>
            <a:off x="5926306" y="2312052"/>
            <a:ext cx="5673389" cy="2233897"/>
          </a:xfrm>
          <a:prstGeom prst="rect">
            <a:avLst/>
          </a:prstGeom>
        </p:spPr>
      </p:pic>
    </p:spTree>
    <p:extLst>
      <p:ext uri="{BB962C8B-B14F-4D97-AF65-F5344CB8AC3E}">
        <p14:creationId xmlns:p14="http://schemas.microsoft.com/office/powerpoint/2010/main" val="2071619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778934" y="1435499"/>
            <a:ext cx="10632015" cy="1612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49504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300">
          <p15:clr>
            <a:srgbClr val="5ACBF0"/>
          </p15:clr>
        </p15:guide>
        <p15:guide id="5" orient="horz" pos="90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
        <p:nvSpPr>
          <p:cNvPr id="8" name="Rectangle 7">
            <a:extLst>
              <a:ext uri="{FF2B5EF4-FFF2-40B4-BE49-F238E27FC236}">
                <a16:creationId xmlns:a16="http://schemas.microsoft.com/office/drawing/2014/main" id="{9D026004-6E63-4034-A1B0-34BE8CEF3D76}"/>
              </a:ext>
            </a:extLst>
          </p:cNvPr>
          <p:cNvSpPr/>
          <p:nvPr/>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EC821D64-7009-4A41-B38C-1FB61D7E5F75}"/>
              </a:ext>
            </a:extLst>
          </p:cNvPr>
          <p:cNvPicPr>
            <a:picLocks noChangeAspect="1"/>
          </p:cNvPicPr>
          <p:nvPr/>
        </p:nvPicPr>
        <p:blipFill>
          <a:blip/>
          <a:stretch>
            <a:fillRect/>
          </a:stretch>
        </p:blipFill>
        <p:spPr>
          <a:xfrm>
            <a:off x="5926306" y="2312052"/>
            <a:ext cx="5673389" cy="2233897"/>
          </a:xfrm>
          <a:prstGeom prst="rect">
            <a:avLst/>
          </a:prstGeom>
        </p:spPr>
      </p:pic>
    </p:spTree>
    <p:extLst>
      <p:ext uri="{BB962C8B-B14F-4D97-AF65-F5344CB8AC3E}">
        <p14:creationId xmlns:p14="http://schemas.microsoft.com/office/powerpoint/2010/main" val="322285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70C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bg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solidFill>
                  <a:schemeClr val="bg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6D85BAB2-F519-4895-8C2A-B3B7F29A5E01}"/>
              </a:ext>
            </a:extLst>
          </p:cNvPr>
          <p:cNvPicPr>
            <a:picLocks noChangeAspect="1"/>
          </p:cNvPicPr>
          <p:nvPr userDrawn="1"/>
        </p:nvPicPr>
        <p:blipFill>
          <a:blip r:embed="rId2"/>
          <a:stretch>
            <a:fillRect/>
          </a:stretch>
        </p:blipFill>
        <p:spPr bwMode="black">
          <a:xfrm>
            <a:off x="778934" y="585788"/>
            <a:ext cx="1821660" cy="292608"/>
          </a:xfrm>
          <a:prstGeom prst="rect">
            <a:avLst/>
          </a:prstGeom>
        </p:spPr>
      </p:pic>
    </p:spTree>
    <p:extLst>
      <p:ext uri="{BB962C8B-B14F-4D97-AF65-F5344CB8AC3E}">
        <p14:creationId xmlns:p14="http://schemas.microsoft.com/office/powerpoint/2010/main" val="3233752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8743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84286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01025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9746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579168"/>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6238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7563465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7199390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66034-917A-4F9A-ACC8-8CC5B8BD7938}"/>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5102"/>
            <a:ext cx="5120640" cy="1612749"/>
          </a:xfrm>
        </p:spPr>
        <p:txBody>
          <a:bodyPr wrap="square">
            <a:spAutoFit/>
          </a:bodyPr>
          <a:lstStyle>
            <a:lvl1pPr marL="0" indent="0">
              <a:spcBef>
                <a:spcPts val="1224"/>
              </a:spcBef>
              <a:buClr>
                <a:schemeClr val="tx1"/>
              </a:buClr>
              <a:buFont typeface="Wingdings" panose="05000000000000000000" pitchFamily="2" charset="2"/>
              <a:buNone/>
              <a:defRPr sz="26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290308" y="1435102"/>
            <a:ext cx="5120640" cy="1612749"/>
          </a:xfrm>
        </p:spPr>
        <p:txBody>
          <a:bodyPr wrap="square">
            <a:spAutoFit/>
          </a:bodyPr>
          <a:lstStyle>
            <a:lvl1pPr marL="0" indent="0">
              <a:spcBef>
                <a:spcPts val="1224"/>
              </a:spcBef>
              <a:buClr>
                <a:schemeClr val="tx1"/>
              </a:buClr>
              <a:buFont typeface="Wingdings" panose="05000000000000000000" pitchFamily="2" charset="2"/>
              <a:buNone/>
              <a:defRPr sz="2600" b="0">
                <a:latin typeface="Segoe UI Semilight" panose="020B0402040204020203" pitchFamily="34" charset="0"/>
                <a:cs typeface="Segoe UI Semilight" panose="020B0402040204020203" pitchFamily="34" charset="0"/>
              </a:defRPr>
            </a:lvl1pPr>
            <a:lvl2pPr marL="255582" indent="0">
              <a:buFont typeface="Wingdings" panose="05000000000000000000" pitchFamily="2" charset="2"/>
              <a:buNone/>
              <a:defRPr sz="2000" b="0"/>
            </a:lvl2pPr>
            <a:lvl3pPr marL="450839" indent="0">
              <a:buFont typeface="Wingdings" panose="05000000000000000000" pitchFamily="2" charset="2"/>
              <a:buNone/>
              <a:tabLst/>
              <a:defRPr sz="1600" b="0"/>
            </a:lvl3pPr>
            <a:lvl4pPr marL="652446" indent="0">
              <a:buFont typeface="Wingdings" panose="05000000000000000000" pitchFamily="2" charset="2"/>
              <a:buNone/>
              <a:defRPr sz="1400" b="0"/>
            </a:lvl4pPr>
            <a:lvl5pPr marL="854053"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503819"/>
      </p:ext>
    </p:extLst>
  </p:cSld>
  <p:clrMapOvr>
    <a:masterClrMapping/>
  </p:clrMapOvr>
  <p:transition>
    <p:fade/>
  </p:transition>
  <p:extLst>
    <p:ext uri="{DCECCB84-F9BA-43D5-87BE-67443E8EF086}">
      <p15:sldGuideLst xmlns:p15="http://schemas.microsoft.com/office/powerpoint/2012/main">
        <p15:guide id="1" orient="horz" pos="298">
          <p15:clr>
            <a:srgbClr val="5ACBF0"/>
          </p15:clr>
        </p15:guide>
        <p15:guide id="2" orient="horz" pos="1272">
          <p15:clr>
            <a:srgbClr val="5ACBF0"/>
          </p15:clr>
        </p15:guide>
        <p15:guide id="3" orient="horz" pos="90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64138617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55850553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emo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solidFill>
                  <a:schemeClr val="bg1"/>
                </a:solidFill>
                <a:latin typeface="+mn-lt"/>
              </a:defRPr>
            </a:lvl1pPr>
          </a:lstStyle>
          <a:p>
            <a:pPr lvl="0"/>
            <a:r>
              <a:rPr lang="en-US"/>
              <a:t>Speaker name</a:t>
            </a:r>
          </a:p>
        </p:txBody>
      </p:sp>
      <p:pic>
        <p:nvPicPr>
          <p:cNvPr id="6" name="Picture 5">
            <a:extLst>
              <a:ext uri="{FF2B5EF4-FFF2-40B4-BE49-F238E27FC236}">
                <a16:creationId xmlns:a16="http://schemas.microsoft.com/office/drawing/2014/main" id="{57387FE4-3EBA-4EC1-809B-BFA952A5C33B}"/>
              </a:ext>
            </a:extLst>
          </p:cNvPr>
          <p:cNvPicPr>
            <a:picLocks noChangeAspect="1"/>
          </p:cNvPicPr>
          <p:nvPr/>
        </p:nvPicPr>
        <p:blipFill>
          <a:blip/>
          <a:stretch>
            <a:fillRect/>
          </a:stretch>
        </p:blipFill>
        <p:spPr>
          <a:xfrm>
            <a:off x="8338557" y="4984965"/>
            <a:ext cx="3261138" cy="1284073"/>
          </a:xfrm>
          <a:prstGeom prst="rect">
            <a:avLst/>
          </a:prstGeom>
        </p:spPr>
      </p:pic>
    </p:spTree>
    <p:extLst>
      <p:ext uri="{BB962C8B-B14F-4D97-AF65-F5344CB8AC3E}">
        <p14:creationId xmlns:p14="http://schemas.microsoft.com/office/powerpoint/2010/main" val="3477813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Demo slide 2">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solidFill>
                  <a:schemeClr val="bg1"/>
                </a:solidFill>
                <a:latin typeface="+mn-lt"/>
              </a:defRPr>
            </a:lvl1pPr>
          </a:lstStyle>
          <a:p>
            <a:pPr lvl="0"/>
            <a:r>
              <a:rPr lang="en-US"/>
              <a:t>Speaker name</a:t>
            </a:r>
          </a:p>
        </p:txBody>
      </p:sp>
    </p:spTree>
    <p:extLst>
      <p:ext uri="{BB962C8B-B14F-4D97-AF65-F5344CB8AC3E}">
        <p14:creationId xmlns:p14="http://schemas.microsoft.com/office/powerpoint/2010/main" val="1844503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ideo slid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Video</a:t>
            </a:r>
          </a:p>
        </p:txBody>
      </p:sp>
      <p:pic>
        <p:nvPicPr>
          <p:cNvPr id="4" name="Picture 3">
            <a:extLst>
              <a:ext uri="{FF2B5EF4-FFF2-40B4-BE49-F238E27FC236}">
                <a16:creationId xmlns:a16="http://schemas.microsoft.com/office/drawing/2014/main" id="{C22AD601-C60B-44FE-9AB7-586AE7A20A4D}"/>
              </a:ext>
            </a:extLst>
          </p:cNvPr>
          <p:cNvPicPr>
            <a:picLocks noChangeAspect="1"/>
          </p:cNvPicPr>
          <p:nvPr/>
        </p:nvPicPr>
        <p:blipFill>
          <a:blip/>
          <a:stretch>
            <a:fillRect/>
          </a:stretch>
        </p:blipFill>
        <p:spPr>
          <a:xfrm>
            <a:off x="8338557" y="4984965"/>
            <a:ext cx="3261138" cy="1284073"/>
          </a:xfrm>
          <a:prstGeom prst="rect">
            <a:avLst/>
          </a:prstGeom>
        </p:spPr>
      </p:pic>
    </p:spTree>
    <p:extLst>
      <p:ext uri="{BB962C8B-B14F-4D97-AF65-F5344CB8AC3E}">
        <p14:creationId xmlns:p14="http://schemas.microsoft.com/office/powerpoint/2010/main" val="3119293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ideo slide 2">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535547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Title">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0CAD36FB-F281-4966-BFEA-EFEAA6B09124}"/>
              </a:ext>
            </a:extLst>
          </p:cNvPr>
          <p:cNvPicPr>
            <a:picLocks noChangeAspect="1"/>
          </p:cNvPicPr>
          <p:nvPr/>
        </p:nvPicPr>
        <p:blipFill>
          <a:blip/>
          <a:stretch>
            <a:fillRect/>
          </a:stretch>
        </p:blipFill>
        <p:spPr>
          <a:xfrm>
            <a:off x="8338557" y="4984965"/>
            <a:ext cx="3261138" cy="1284073"/>
          </a:xfrm>
          <a:prstGeom prst="rect">
            <a:avLst/>
          </a:prstGeom>
        </p:spPr>
      </p:pic>
    </p:spTree>
    <p:extLst>
      <p:ext uri="{BB962C8B-B14F-4D97-AF65-F5344CB8AC3E}">
        <p14:creationId xmlns:p14="http://schemas.microsoft.com/office/powerpoint/2010/main" val="4026912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84888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76748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5455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ACEF5-93A4-452F-A833-13A15FE28C52}"/>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778933" y="1437483"/>
            <a:ext cx="5120640" cy="1612749"/>
          </a:xfrm>
        </p:spPr>
        <p:txBody>
          <a:bodyPr wrap="square">
            <a:spAutoFit/>
          </a:bodyPr>
          <a:lstStyle>
            <a:lvl1pPr marL="231769" indent="-231769">
              <a:spcBef>
                <a:spcPts val="1224"/>
              </a:spcBef>
              <a:buClr>
                <a:schemeClr val="tx1"/>
              </a:buClr>
              <a:buFont typeface="Wingdings" panose="05000000000000000000" pitchFamily="2" charset="2"/>
              <a:buChar char=""/>
              <a:defRPr sz="26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290308" y="1437483"/>
            <a:ext cx="5120640" cy="1612749"/>
          </a:xfrm>
        </p:spPr>
        <p:txBody>
          <a:bodyPr wrap="square">
            <a:spAutoFit/>
          </a:bodyPr>
          <a:lstStyle>
            <a:lvl1pPr marL="231769" indent="-231769">
              <a:spcBef>
                <a:spcPts val="1224"/>
              </a:spcBef>
              <a:buClr>
                <a:schemeClr val="tx1"/>
              </a:buClr>
              <a:buFont typeface="Wingdings" panose="05000000000000000000" pitchFamily="2" charset="2"/>
              <a:buChar char=""/>
              <a:defRPr sz="2600" b="0">
                <a:latin typeface="Segoe UI Semilight" panose="020B0402040204020203" pitchFamily="34" charset="0"/>
                <a:cs typeface="Segoe UI Semilight" panose="020B0402040204020203" pitchFamily="34" charset="0"/>
              </a:defRPr>
            </a:lvl1pPr>
            <a:lvl2pPr marL="427028" indent="-171446">
              <a:buFont typeface="Wingdings" panose="05000000000000000000" pitchFamily="2" charset="2"/>
              <a:buChar char=""/>
              <a:defRPr sz="2000" b="0"/>
            </a:lvl2pPr>
            <a:lvl3pPr marL="639747" indent="-188909">
              <a:buFont typeface="Wingdings" panose="05000000000000000000" pitchFamily="2" charset="2"/>
              <a:buChar char=""/>
              <a:tabLst/>
              <a:defRPr sz="1600" b="0"/>
            </a:lvl3pPr>
            <a:lvl4pPr marL="828654" indent="-176209">
              <a:buFont typeface="Wingdings" panose="05000000000000000000" pitchFamily="2" charset="2"/>
              <a:buChar char=""/>
              <a:defRPr sz="1400" b="0"/>
            </a:lvl4pPr>
            <a:lvl5pPr marL="1023913" indent="-169858">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023979"/>
      </p:ext>
    </p:extLst>
  </p:cSld>
  <p:clrMapOvr>
    <a:masterClrMapping/>
  </p:clrMapOvr>
  <p:transition>
    <p:fade/>
  </p:transition>
  <p:extLst>
    <p:ext uri="{DCECCB84-F9BA-43D5-87BE-67443E8EF086}">
      <p15:sldGuideLst xmlns:p15="http://schemas.microsoft.com/office/powerpoint/2012/main">
        <p15:guide id="1" orient="horz" pos="299">
          <p15:clr>
            <a:srgbClr val="5ACBF0"/>
          </p15:clr>
        </p15:guide>
        <p15:guide id="2" orient="horz" pos="1276">
          <p15:clr>
            <a:srgbClr val="5ACBF0"/>
          </p15:clr>
        </p15:guide>
        <p15:guide id="3" orient="horz" pos="90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891927"/>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5611229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38547288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phot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778934" y="2536747"/>
            <a:ext cx="3932767" cy="984885"/>
          </a:xfrm>
        </p:spPr>
        <p:txBody>
          <a:bodyPr wrap="square" anchor="b" anchorCtr="0">
            <a:spAutoFit/>
          </a:bodyPr>
          <a:lstStyle>
            <a:lvl1pPr>
              <a:defRPr sz="3200"/>
            </a:lvl1pPr>
          </a:lstStyle>
          <a:p>
            <a:r>
              <a:rPr lang="en-US"/>
              <a:t>Event name or presentation title </a:t>
            </a:r>
          </a:p>
        </p:txBody>
      </p:sp>
      <p:sp>
        <p:nvSpPr>
          <p:cNvPr id="5" name="Text Placeholder 4"/>
          <p:cNvSpPr>
            <a:spLocks noGrp="1"/>
          </p:cNvSpPr>
          <p:nvPr>
            <p:ph type="body" sz="quarter" idx="12" hasCustomPrompt="1"/>
          </p:nvPr>
        </p:nvSpPr>
        <p:spPr>
          <a:xfrm>
            <a:off x="778934" y="3962403"/>
            <a:ext cx="3932767"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3726562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igital Feedback Loop Background">
    <p:spTree>
      <p:nvGrpSpPr>
        <p:cNvPr id="1" name=""/>
        <p:cNvGrpSpPr/>
        <p:nvPr/>
      </p:nvGrpSpPr>
      <p:grpSpPr>
        <a:xfrm>
          <a:off x="0" y="0"/>
          <a:ext cx="0" cy="0"/>
          <a:chOff x="0" y="0"/>
          <a:chExt cx="0" cy="0"/>
        </a:xfrm>
      </p:grpSpPr>
      <p:pic>
        <p:nvPicPr>
          <p:cNvPr id="5" name="Picture 4" descr="subtle world map">
            <a:extLst>
              <a:ext uri="{FF2B5EF4-FFF2-40B4-BE49-F238E27FC236}">
                <a16:creationId xmlns:a16="http://schemas.microsoft.com/office/drawing/2014/main" id="{A61BAD58-8A14-47AF-A3FE-06F18822A9A0}"/>
              </a:ext>
            </a:extLst>
          </p:cNvPr>
          <p:cNvPicPr>
            <a:picLocks noChangeAspect="1"/>
          </p:cNvPicPr>
          <p:nvPr userDrawn="1"/>
        </p:nvPicPr>
        <p:blipFill>
          <a:blip cstate="email">
            <a:alphaModFix amt="7000"/>
            <a:duotone>
              <a:prstClr val="black"/>
              <a:srgbClr val="0078D4">
                <a:tint val="45000"/>
                <a:satMod val="400000"/>
              </a:srgbClr>
            </a:duotone>
            <a:extLst>
              <a:ext uri="{28A0092B-C50C-407E-A947-70E740481C1C}">
                <a14:useLocalDpi xmlns:a14="http://schemas.microsoft.com/office/drawing/2010/main"/>
              </a:ext>
            </a:extLst>
          </a:blip>
          <a:srcRect/>
          <a:stretch>
            <a:fillRect/>
          </a:stretch>
        </p:blipFill>
        <p:spPr>
          <a:xfrm>
            <a:off x="148836" y="219178"/>
            <a:ext cx="11894327" cy="6419644"/>
          </a:xfrm>
          <a:custGeom>
            <a:avLst/>
            <a:gdLst>
              <a:gd name="connsiteX0" fmla="*/ 5978390 w 11894327"/>
              <a:gd name="connsiteY0" fmla="*/ 194663 h 6419644"/>
              <a:gd name="connsiteX1" fmla="*/ 4958484 w 11894327"/>
              <a:gd name="connsiteY1" fmla="*/ 396083 h 6419644"/>
              <a:gd name="connsiteX2" fmla="*/ 4831087 w 11894327"/>
              <a:gd name="connsiteY2" fmla="*/ 456447 h 6419644"/>
              <a:gd name="connsiteX3" fmla="*/ 4718902 w 11894327"/>
              <a:gd name="connsiteY3" fmla="*/ 448774 h 6419644"/>
              <a:gd name="connsiteX4" fmla="*/ 4496264 w 11894327"/>
              <a:gd name="connsiteY4" fmla="*/ 443829 h 6419644"/>
              <a:gd name="connsiteX5" fmla="*/ 3391552 w 11894327"/>
              <a:gd name="connsiteY5" fmla="*/ 687224 h 6419644"/>
              <a:gd name="connsiteX6" fmla="*/ 4066260 w 11894327"/>
              <a:gd name="connsiteY6" fmla="*/ 911492 h 6419644"/>
              <a:gd name="connsiteX7" fmla="*/ 4212684 w 11894327"/>
              <a:gd name="connsiteY7" fmla="*/ 921506 h 6419644"/>
              <a:gd name="connsiteX8" fmla="*/ 4204120 w 11894327"/>
              <a:gd name="connsiteY8" fmla="*/ 930438 h 6419644"/>
              <a:gd name="connsiteX9" fmla="*/ 3838693 w 11894327"/>
              <a:gd name="connsiteY9" fmla="*/ 1863501 h 6419644"/>
              <a:gd name="connsiteX10" fmla="*/ 4327296 w 11894327"/>
              <a:gd name="connsiteY10" fmla="*/ 2925037 h 6419644"/>
              <a:gd name="connsiteX11" fmla="*/ 4379454 w 11894327"/>
              <a:gd name="connsiteY11" fmla="*/ 2969797 h 6419644"/>
              <a:gd name="connsiteX12" fmla="*/ 4517004 w 11894327"/>
              <a:gd name="connsiteY12" fmla="*/ 3231559 h 6419644"/>
              <a:gd name="connsiteX13" fmla="*/ 4483465 w 11894327"/>
              <a:gd name="connsiteY13" fmla="*/ 3362866 h 6419644"/>
              <a:gd name="connsiteX14" fmla="*/ 4440078 w 11894327"/>
              <a:gd name="connsiteY14" fmla="*/ 3796121 h 6419644"/>
              <a:gd name="connsiteX15" fmla="*/ 5381620 w 11894327"/>
              <a:gd name="connsiteY15" fmla="*/ 5578751 h 6419644"/>
              <a:gd name="connsiteX16" fmla="*/ 5456153 w 11894327"/>
              <a:gd name="connsiteY16" fmla="*/ 5624333 h 6419644"/>
              <a:gd name="connsiteX17" fmla="*/ 5456153 w 11894327"/>
              <a:gd name="connsiteY17" fmla="*/ 5733233 h 6419644"/>
              <a:gd name="connsiteX18" fmla="*/ 5654204 w 11894327"/>
              <a:gd name="connsiteY18" fmla="*/ 5733233 h 6419644"/>
              <a:gd name="connsiteX19" fmla="*/ 5744372 w 11894327"/>
              <a:gd name="connsiteY19" fmla="*/ 5776959 h 6419644"/>
              <a:gd name="connsiteX20" fmla="*/ 5881005 w 11894327"/>
              <a:gd name="connsiteY20" fmla="*/ 5827301 h 6419644"/>
              <a:gd name="connsiteX21" fmla="*/ 5890779 w 11894327"/>
              <a:gd name="connsiteY21" fmla="*/ 5845901 h 6419644"/>
              <a:gd name="connsiteX22" fmla="*/ 5897383 w 11894327"/>
              <a:gd name="connsiteY22" fmla="*/ 5833335 h 6419644"/>
              <a:gd name="connsiteX23" fmla="*/ 5940577 w 11894327"/>
              <a:gd name="connsiteY23" fmla="*/ 5849250 h 6419644"/>
              <a:gd name="connsiteX24" fmla="*/ 6575622 w 11894327"/>
              <a:gd name="connsiteY24" fmla="*/ 5945899 h 6419644"/>
              <a:gd name="connsiteX25" fmla="*/ 8711166 w 11894327"/>
              <a:gd name="connsiteY25" fmla="*/ 3796121 h 6419644"/>
              <a:gd name="connsiteX26" fmla="*/ 8103687 w 11894327"/>
              <a:gd name="connsiteY26" fmla="*/ 2294343 h 6419644"/>
              <a:gd name="connsiteX27" fmla="*/ 8057543 w 11894327"/>
              <a:gd name="connsiteY27" fmla="*/ 2251617 h 6419644"/>
              <a:gd name="connsiteX28" fmla="*/ 8074616 w 11894327"/>
              <a:gd name="connsiteY28" fmla="*/ 2199830 h 6419644"/>
              <a:gd name="connsiteX29" fmla="*/ 8118087 w 11894327"/>
              <a:gd name="connsiteY29" fmla="*/ 1863501 h 6419644"/>
              <a:gd name="connsiteX30" fmla="*/ 7752661 w 11894327"/>
              <a:gd name="connsiteY30" fmla="*/ 930438 h 6419644"/>
              <a:gd name="connsiteX31" fmla="*/ 7748777 w 11894327"/>
              <a:gd name="connsiteY31" fmla="*/ 926387 h 6419644"/>
              <a:gd name="connsiteX32" fmla="*/ 7772149 w 11894327"/>
              <a:gd name="connsiteY32" fmla="*/ 924789 h 6419644"/>
              <a:gd name="connsiteX33" fmla="*/ 8446857 w 11894327"/>
              <a:gd name="connsiteY33" fmla="*/ 700521 h 6419644"/>
              <a:gd name="connsiteX34" fmla="*/ 7342145 w 11894327"/>
              <a:gd name="connsiteY34" fmla="*/ 457126 h 6419644"/>
              <a:gd name="connsiteX35" fmla="*/ 7136755 w 11894327"/>
              <a:gd name="connsiteY35" fmla="*/ 461688 h 6419644"/>
              <a:gd name="connsiteX36" fmla="*/ 6998297 w 11894327"/>
              <a:gd name="connsiteY36" fmla="*/ 396083 h 6419644"/>
              <a:gd name="connsiteX37" fmla="*/ 5978390 w 11894327"/>
              <a:gd name="connsiteY37" fmla="*/ 194663 h 6419644"/>
              <a:gd name="connsiteX38" fmla="*/ 0 w 11894327"/>
              <a:gd name="connsiteY38" fmla="*/ 0 h 6419644"/>
              <a:gd name="connsiteX39" fmla="*/ 11894327 w 11894327"/>
              <a:gd name="connsiteY39" fmla="*/ 0 h 6419644"/>
              <a:gd name="connsiteX40" fmla="*/ 11894327 w 11894327"/>
              <a:gd name="connsiteY40" fmla="*/ 6419644 h 6419644"/>
              <a:gd name="connsiteX41" fmla="*/ 0 w 11894327"/>
              <a:gd name="connsiteY41" fmla="*/ 6419644 h 641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894327" h="6419644">
                <a:moveTo>
                  <a:pt x="5978390" y="194663"/>
                </a:moveTo>
                <a:cubicBezTo>
                  <a:pt x="5609102" y="194663"/>
                  <a:pt x="5261664" y="267628"/>
                  <a:pt x="4958484" y="396083"/>
                </a:cubicBezTo>
                <a:lnTo>
                  <a:pt x="4831087" y="456447"/>
                </a:lnTo>
                <a:lnTo>
                  <a:pt x="4718902" y="448774"/>
                </a:lnTo>
                <a:cubicBezTo>
                  <a:pt x="4646988" y="445532"/>
                  <a:pt x="4572529" y="443829"/>
                  <a:pt x="4496264" y="443829"/>
                </a:cubicBezTo>
                <a:cubicBezTo>
                  <a:pt x="3886148" y="443829"/>
                  <a:pt x="3391552" y="552801"/>
                  <a:pt x="3391552" y="687224"/>
                </a:cubicBezTo>
                <a:cubicBezTo>
                  <a:pt x="3391552" y="788041"/>
                  <a:pt x="3669763" y="874542"/>
                  <a:pt x="4066260" y="911492"/>
                </a:cubicBezTo>
                <a:lnTo>
                  <a:pt x="4212684" y="921506"/>
                </a:lnTo>
                <a:lnTo>
                  <a:pt x="4204120" y="930438"/>
                </a:lnTo>
                <a:cubicBezTo>
                  <a:pt x="3973409" y="1196786"/>
                  <a:pt x="3838693" y="1517873"/>
                  <a:pt x="3838693" y="1863501"/>
                </a:cubicBezTo>
                <a:cubicBezTo>
                  <a:pt x="3838693" y="2266734"/>
                  <a:pt x="4022056" y="2636564"/>
                  <a:pt x="4327296" y="2925037"/>
                </a:cubicBezTo>
                <a:lnTo>
                  <a:pt x="4379454" y="2969797"/>
                </a:lnTo>
                <a:lnTo>
                  <a:pt x="4517004" y="3231559"/>
                </a:lnTo>
                <a:lnTo>
                  <a:pt x="4483465" y="3362866"/>
                </a:lnTo>
                <a:cubicBezTo>
                  <a:pt x="4455018" y="3502811"/>
                  <a:pt x="4440078" y="3647710"/>
                  <a:pt x="4440078" y="3796121"/>
                </a:cubicBezTo>
                <a:cubicBezTo>
                  <a:pt x="4440078" y="4538178"/>
                  <a:pt x="4813561" y="5192420"/>
                  <a:pt x="5381620" y="5578751"/>
                </a:cubicBezTo>
                <a:lnTo>
                  <a:pt x="5456153" y="5624333"/>
                </a:lnTo>
                <a:lnTo>
                  <a:pt x="5456153" y="5733233"/>
                </a:lnTo>
                <a:lnTo>
                  <a:pt x="5654204" y="5733233"/>
                </a:lnTo>
                <a:lnTo>
                  <a:pt x="5744372" y="5776959"/>
                </a:lnTo>
                <a:lnTo>
                  <a:pt x="5881005" y="5827301"/>
                </a:lnTo>
                <a:lnTo>
                  <a:pt x="5890779" y="5845901"/>
                </a:lnTo>
                <a:lnTo>
                  <a:pt x="5897383" y="5833335"/>
                </a:lnTo>
                <a:lnTo>
                  <a:pt x="5940577" y="5849250"/>
                </a:lnTo>
                <a:cubicBezTo>
                  <a:pt x="6141188" y="5912062"/>
                  <a:pt x="6354480" y="5945899"/>
                  <a:pt x="6575622" y="5945899"/>
                </a:cubicBezTo>
                <a:cubicBezTo>
                  <a:pt x="7755050" y="5945899"/>
                  <a:pt x="8711166" y="4983411"/>
                  <a:pt x="8711166" y="3796121"/>
                </a:cubicBezTo>
                <a:cubicBezTo>
                  <a:pt x="8711166" y="3211752"/>
                  <a:pt x="8479548" y="2681841"/>
                  <a:pt x="8103687" y="2294343"/>
                </a:cubicBezTo>
                <a:lnTo>
                  <a:pt x="8057543" y="2251617"/>
                </a:lnTo>
                <a:lnTo>
                  <a:pt x="8074616" y="2199830"/>
                </a:lnTo>
                <a:cubicBezTo>
                  <a:pt x="8103119" y="2091193"/>
                  <a:pt x="8118087" y="1978710"/>
                  <a:pt x="8118087" y="1863501"/>
                </a:cubicBezTo>
                <a:cubicBezTo>
                  <a:pt x="8118087" y="1517873"/>
                  <a:pt x="7983372" y="1196786"/>
                  <a:pt x="7752661" y="930438"/>
                </a:cubicBezTo>
                <a:lnTo>
                  <a:pt x="7748777" y="926387"/>
                </a:lnTo>
                <a:lnTo>
                  <a:pt x="7772149" y="924789"/>
                </a:lnTo>
                <a:cubicBezTo>
                  <a:pt x="8168647" y="887839"/>
                  <a:pt x="8446857" y="801338"/>
                  <a:pt x="8446857" y="700521"/>
                </a:cubicBezTo>
                <a:cubicBezTo>
                  <a:pt x="8446857" y="566098"/>
                  <a:pt x="7952261" y="457126"/>
                  <a:pt x="7342145" y="457126"/>
                </a:cubicBezTo>
                <a:lnTo>
                  <a:pt x="7136755" y="461688"/>
                </a:lnTo>
                <a:lnTo>
                  <a:pt x="6998297" y="396083"/>
                </a:lnTo>
                <a:cubicBezTo>
                  <a:pt x="6695116" y="267628"/>
                  <a:pt x="6347678" y="194663"/>
                  <a:pt x="5978390" y="194663"/>
                </a:cubicBezTo>
                <a:close/>
                <a:moveTo>
                  <a:pt x="0" y="0"/>
                </a:moveTo>
                <a:lnTo>
                  <a:pt x="11894327" y="0"/>
                </a:lnTo>
                <a:lnTo>
                  <a:pt x="11894327" y="6419644"/>
                </a:lnTo>
                <a:lnTo>
                  <a:pt x="0" y="6419644"/>
                </a:lnTo>
                <a:close/>
              </a:path>
            </a:pathLst>
          </a:custGeom>
        </p:spPr>
      </p:pic>
      <p:sp>
        <p:nvSpPr>
          <p:cNvPr id="2" name="Title 1">
            <a:extLst>
              <a:ext uri="{FF2B5EF4-FFF2-40B4-BE49-F238E27FC236}">
                <a16:creationId xmlns:a16="http://schemas.microsoft.com/office/drawing/2014/main" id="{746AC5DA-456F-4F18-8F7E-76EBB5FE2D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842584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56A1-F1F9-B35F-0551-AB7579F76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1635C-4A49-AF8B-A941-54D9CD81A4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A1949-1976-91B6-3346-3C6EB0F72E5C}"/>
              </a:ext>
            </a:extLst>
          </p:cNvPr>
          <p:cNvSpPr>
            <a:spLocks noGrp="1"/>
          </p:cNvSpPr>
          <p:nvPr>
            <p:ph type="dt" sz="half" idx="10"/>
          </p:nvPr>
        </p:nvSpPr>
        <p:spPr/>
        <p:txBody>
          <a:bodyPr/>
          <a:lstStyle/>
          <a:p>
            <a:fld id="{F82F7832-AF7C-4B7D-B948-F4231FDCD7B5}" type="datetimeFigureOut">
              <a:rPr lang="en-US" smtClean="0"/>
              <a:t>7/2/2023</a:t>
            </a:fld>
            <a:endParaRPr lang="en-US"/>
          </a:p>
        </p:txBody>
      </p:sp>
      <p:sp>
        <p:nvSpPr>
          <p:cNvPr id="5" name="Footer Placeholder 4">
            <a:extLst>
              <a:ext uri="{FF2B5EF4-FFF2-40B4-BE49-F238E27FC236}">
                <a16:creationId xmlns:a16="http://schemas.microsoft.com/office/drawing/2014/main" id="{FA15BACD-FD96-2522-6A3E-B31F04587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A95B8-A65B-410B-8AFD-D893741A7E57}"/>
              </a:ext>
            </a:extLst>
          </p:cNvPr>
          <p:cNvSpPr>
            <a:spLocks noGrp="1"/>
          </p:cNvSpPr>
          <p:nvPr>
            <p:ph type="sldNum" sz="quarter" idx="12"/>
          </p:nvPr>
        </p:nvSpPr>
        <p:spPr/>
        <p:txBody>
          <a:bodyPr/>
          <a:lstStyle/>
          <a:p>
            <a:fld id="{17D89EE0-53CE-47F4-AB06-950E0D663B31}" type="slidenum">
              <a:rPr lang="en-US" smtClean="0"/>
              <a:t>‹#›</a:t>
            </a:fld>
            <a:endParaRPr lang="en-US"/>
          </a:p>
        </p:txBody>
      </p:sp>
    </p:spTree>
    <p:extLst>
      <p:ext uri="{BB962C8B-B14F-4D97-AF65-F5344CB8AC3E}">
        <p14:creationId xmlns:p14="http://schemas.microsoft.com/office/powerpoint/2010/main" val="29034486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11527229-DBED-4F7D-9D9A-03EC2258F26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8" name="Picture 7">
            <a:extLst>
              <a:ext uri="{FF2B5EF4-FFF2-40B4-BE49-F238E27FC236}">
                <a16:creationId xmlns:a16="http://schemas.microsoft.com/office/drawing/2014/main" id="{332E0A2F-FA42-4BAA-9426-7B7ACB755B71}"/>
              </a:ext>
            </a:extLst>
          </p:cNvPr>
          <p:cNvPicPr>
            <a:picLocks noChangeAspect="1"/>
          </p:cNvPicPr>
          <p:nvPr userDrawn="1"/>
        </p:nvPicPr>
        <p:blipFill>
          <a:blip/>
          <a:stretch>
            <a:fillRect/>
          </a:stretch>
        </p:blipFill>
        <p:spPr>
          <a:xfrm>
            <a:off x="5926306" y="2312052"/>
            <a:ext cx="5673389" cy="2233897"/>
          </a:xfrm>
          <a:prstGeom prst="rect">
            <a:avLst/>
          </a:prstGeom>
        </p:spPr>
      </p:pic>
    </p:spTree>
    <p:extLst>
      <p:ext uri="{BB962C8B-B14F-4D97-AF65-F5344CB8AC3E}">
        <p14:creationId xmlns:p14="http://schemas.microsoft.com/office/powerpoint/2010/main" val="5865458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2" name="MS logo white - EMF" descr="Microsoft logo white text version">
            <a:extLst>
              <a:ext uri="{FF2B5EF4-FFF2-40B4-BE49-F238E27FC236}">
                <a16:creationId xmlns:a16="http://schemas.microsoft.com/office/drawing/2014/main" id="{788172BF-1F8C-429F-A472-2CEAB6929203}"/>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8" name="Rectangle 7">
            <a:extLst>
              <a:ext uri="{FF2B5EF4-FFF2-40B4-BE49-F238E27FC236}">
                <a16:creationId xmlns:a16="http://schemas.microsoft.com/office/drawing/2014/main" id="{8C397809-3ACE-4D4E-AD46-9C3195293B59}"/>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82DEABE9-5DB4-4B05-9751-7EFD44643675}"/>
              </a:ext>
            </a:extLst>
          </p:cNvPr>
          <p:cNvPicPr>
            <a:picLocks noChangeAspect="1"/>
          </p:cNvPicPr>
          <p:nvPr userDrawn="1"/>
        </p:nvPicPr>
        <p:blipFill>
          <a:blip/>
          <a:stretch>
            <a:fillRect/>
          </a:stretch>
        </p:blipFill>
        <p:spPr>
          <a:xfrm>
            <a:off x="5926306" y="2312052"/>
            <a:ext cx="5673389" cy="2233897"/>
          </a:xfrm>
          <a:prstGeom prst="rect">
            <a:avLst/>
          </a:prstGeom>
        </p:spPr>
      </p:pic>
    </p:spTree>
    <p:extLst>
      <p:ext uri="{BB962C8B-B14F-4D97-AF65-F5344CB8AC3E}">
        <p14:creationId xmlns:p14="http://schemas.microsoft.com/office/powerpoint/2010/main" val="1385831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10" name="MS logo white - EMF" descr="Microsoft logo white text version">
            <a:extLst>
              <a:ext uri="{FF2B5EF4-FFF2-40B4-BE49-F238E27FC236}">
                <a16:creationId xmlns:a16="http://schemas.microsoft.com/office/drawing/2014/main" id="{CA27734F-A502-4B5B-8EC7-6E115B31C6C6}"/>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8" name="Rectangle 7">
            <a:extLst>
              <a:ext uri="{FF2B5EF4-FFF2-40B4-BE49-F238E27FC236}">
                <a16:creationId xmlns:a16="http://schemas.microsoft.com/office/drawing/2014/main" id="{2D0C4B04-9C9F-465F-9951-6B4E6D55422A}"/>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00240D"/>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52258D99-BC77-4618-9360-ACF31E730437}"/>
              </a:ext>
            </a:extLst>
          </p:cNvPr>
          <p:cNvPicPr>
            <a:picLocks noChangeAspect="1"/>
          </p:cNvPicPr>
          <p:nvPr userDrawn="1"/>
        </p:nvPicPr>
        <p:blipFill>
          <a:blip/>
          <a:stretch>
            <a:fillRect/>
          </a:stretch>
        </p:blipFill>
        <p:spPr>
          <a:xfrm>
            <a:off x="5926306" y="2312052"/>
            <a:ext cx="5673389" cy="2233897"/>
          </a:xfrm>
          <a:prstGeom prst="rect">
            <a:avLst/>
          </a:prstGeom>
        </p:spPr>
      </p:pic>
    </p:spTree>
    <p:extLst>
      <p:ext uri="{BB962C8B-B14F-4D97-AF65-F5344CB8AC3E}">
        <p14:creationId xmlns:p14="http://schemas.microsoft.com/office/powerpoint/2010/main" val="2214673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10" name="MS logo white - EMF" descr="Microsoft logo white text version">
            <a:extLst>
              <a:ext uri="{FF2B5EF4-FFF2-40B4-BE49-F238E27FC236}">
                <a16:creationId xmlns:a16="http://schemas.microsoft.com/office/drawing/2014/main" id="{CC434C0E-1C79-42AF-9F32-26BBBFEF9023}"/>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387535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3712547"/>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300">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0442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498339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7107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4604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3757257"/>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917726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97268149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72378107"/>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0"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837760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15811879"/>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image" Target="../media/image1.emf"/><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theme" Target="../theme/theme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theme" Target="../theme/theme4.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5.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8934" y="476253"/>
            <a:ext cx="10632015"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778934" y="1435506"/>
            <a:ext cx="10632017"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4" name="NEW Brand Colors 2018">
            <a:extLst>
              <a:ext uri="{FF2B5EF4-FFF2-40B4-BE49-F238E27FC236}">
                <a16:creationId xmlns:a16="http://schemas.microsoft.com/office/drawing/2014/main" id="{081235F6-3889-46A7-9F4E-F9186F5725A8}"/>
              </a:ext>
            </a:extLst>
          </p:cNvPr>
          <p:cNvPicPr>
            <a:picLocks noChangeAspect="1"/>
          </p:cNvPicPr>
          <p:nvPr/>
        </p:nvPicPr>
        <p:blipFill>
          <a:blip r:embed="rId35"/>
          <a:stretch>
            <a:fillRect/>
          </a:stretch>
        </p:blipFill>
        <p:spPr>
          <a:xfrm rot="5400000">
            <a:off x="9496017" y="2780526"/>
            <a:ext cx="6858000" cy="1296949"/>
          </a:xfrm>
          <a:prstGeom prst="rect">
            <a:avLst/>
          </a:prstGeom>
        </p:spPr>
      </p:pic>
      <p:grpSp>
        <p:nvGrpSpPr>
          <p:cNvPr id="34" name="Grid" hidden="1">
            <a:extLst>
              <a:ext uri="{FF2B5EF4-FFF2-40B4-BE49-F238E27FC236}">
                <a16:creationId xmlns:a16="http://schemas.microsoft.com/office/drawing/2014/main" id="{E0D44F23-88E3-4012-B732-BF79250BB7F8}"/>
              </a:ext>
            </a:extLst>
          </p:cNvPr>
          <p:cNvGrpSpPr/>
          <p:nvPr/>
        </p:nvGrpSpPr>
        <p:grpSpPr>
          <a:xfrm>
            <a:off x="0" y="0"/>
            <a:ext cx="12192000" cy="6858000"/>
            <a:chOff x="0" y="0"/>
            <a:chExt cx="9144000" cy="6858000"/>
          </a:xfrm>
        </p:grpSpPr>
        <p:cxnSp>
          <p:nvCxnSpPr>
            <p:cNvPr id="51" name="Straight Connector 50">
              <a:extLst>
                <a:ext uri="{FF2B5EF4-FFF2-40B4-BE49-F238E27FC236}">
                  <a16:creationId xmlns:a16="http://schemas.microsoft.com/office/drawing/2014/main" id="{8163DFB1-3137-4D5A-B7A1-C55D205AB3B3}"/>
                </a:ext>
              </a:extLst>
            </p:cNvPr>
            <p:cNvCxnSpPr/>
            <p:nvPr/>
          </p:nvCxnSpPr>
          <p:spPr>
            <a:xfrm>
              <a:off x="0" y="29260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7FC59D-EEB8-4B4E-B227-A03E6BA408AC}"/>
                </a:ext>
              </a:extLst>
            </p:cNvPr>
            <p:cNvCxnSpPr/>
            <p:nvPr/>
          </p:nvCxnSpPr>
          <p:spPr>
            <a:xfrm>
              <a:off x="0" y="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749465-CD14-4325-A40E-4BE1BC186913}"/>
                </a:ext>
              </a:extLst>
            </p:cNvPr>
            <p:cNvCxnSpPr/>
            <p:nvPr/>
          </p:nvCxnSpPr>
          <p:spPr>
            <a:xfrm>
              <a:off x="0" y="585216"/>
              <a:ext cx="9144000"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E24D7-6B88-4640-A1F8-56FB8DA123CF}"/>
                </a:ext>
              </a:extLst>
            </p:cNvPr>
            <p:cNvCxnSpPr/>
            <p:nvPr/>
          </p:nvCxnSpPr>
          <p:spPr>
            <a:xfrm>
              <a:off x="0" y="6272784"/>
              <a:ext cx="9144000"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10B4206-AC4C-44AD-A61D-C64585B8718D}"/>
                </a:ext>
              </a:extLst>
            </p:cNvPr>
            <p:cNvCxnSpPr/>
            <p:nvPr/>
          </p:nvCxnSpPr>
          <p:spPr>
            <a:xfrm>
              <a:off x="0" y="656539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8D33E3B-598C-4152-A109-767CA4026AFF}"/>
                </a:ext>
              </a:extLst>
            </p:cNvPr>
            <p:cNvCxnSpPr/>
            <p:nvPr/>
          </p:nvCxnSpPr>
          <p:spPr>
            <a:xfrm>
              <a:off x="0" y="685800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32E6D5C-C985-46E9-BBBB-6E8C11B87C8B}"/>
                </a:ext>
              </a:extLst>
            </p:cNvPr>
            <p:cNvCxnSpPr/>
            <p:nvPr/>
          </p:nvCxnSpPr>
          <p:spPr>
            <a:xfrm>
              <a:off x="0" y="87782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5537872-275D-46DA-BE4B-35F98A7E23D9}"/>
                </a:ext>
              </a:extLst>
            </p:cNvPr>
            <p:cNvCxnSpPr/>
            <p:nvPr/>
          </p:nvCxnSpPr>
          <p:spPr>
            <a:xfrm>
              <a:off x="0" y="117043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0B809D-3BD7-4740-B43C-87DEAB995181}"/>
                </a:ext>
              </a:extLst>
            </p:cNvPr>
            <p:cNvCxnSpPr/>
            <p:nvPr/>
          </p:nvCxnSpPr>
          <p:spPr>
            <a:xfrm>
              <a:off x="0" y="146304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0DE340-F3C6-446C-9656-FC3F7331A02A}"/>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79FCAF-696D-459F-8DC7-60C6FC6B8C7F}"/>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73C172-0798-4D71-B9CC-81C2255D9A9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F688EA-449D-4B56-BED0-ED77B0A3FD50}"/>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50EAD8F-6B08-4E0A-B4F8-F6A245136F43}"/>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B7F0B6-A9EF-40C4-96BE-846A2DD02DB4}"/>
                </a:ext>
              </a:extLst>
            </p:cNvPr>
            <p:cNvCxnSpPr/>
            <p:nvPr/>
          </p:nvCxnSpPr>
          <p:spPr>
            <a:xfrm>
              <a:off x="7973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50C83F-8A41-41C3-976D-DD6BFAA277ED}"/>
                </a:ext>
              </a:extLst>
            </p:cNvPr>
            <p:cNvCxnSpPr/>
            <p:nvPr/>
          </p:nvCxnSpPr>
          <p:spPr>
            <a:xfrm>
              <a:off x="8558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F9A6CCC-E11D-4D98-8835-3D79EC51D616}"/>
                </a:ext>
              </a:extLst>
            </p:cNvPr>
            <p:cNvCxnSpPr/>
            <p:nvPr/>
          </p:nvCxnSpPr>
          <p:spPr>
            <a:xfrm>
              <a:off x="8266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668F274-9627-4FF8-9DC4-B233456D1C6C}"/>
                </a:ext>
              </a:extLst>
            </p:cNvPr>
            <p:cNvCxnSpPr/>
            <p:nvPr/>
          </p:nvCxnSpPr>
          <p:spPr>
            <a:xfrm>
              <a:off x="8851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09279B-21AF-4FFB-9E89-38786771D50F}"/>
                </a:ext>
              </a:extLst>
            </p:cNvPr>
            <p:cNvCxnSpPr/>
            <p:nvPr/>
          </p:nvCxnSpPr>
          <p:spPr>
            <a:xfrm>
              <a:off x="9144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DA4311A-A27E-4DFC-8004-423DEEDBB1E7}"/>
                </a:ext>
              </a:extLst>
            </p:cNvPr>
            <p:cNvCxnSpPr/>
            <p:nvPr userDrawn="1"/>
          </p:nvCxnSpPr>
          <p:spPr>
            <a:xfrm>
              <a:off x="0" y="175564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BD66B6-E5B8-4436-BD02-DE1681BA99C3}"/>
                </a:ext>
              </a:extLst>
            </p:cNvPr>
            <p:cNvCxnSpPr/>
            <p:nvPr userDrawn="1"/>
          </p:nvCxnSpPr>
          <p:spPr>
            <a:xfrm>
              <a:off x="0" y="204825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002102-C25C-4378-B22E-1B9E6AD28B84}"/>
                </a:ext>
              </a:extLst>
            </p:cNvPr>
            <p:cNvCxnSpPr/>
            <p:nvPr userDrawn="1"/>
          </p:nvCxnSpPr>
          <p:spPr>
            <a:xfrm>
              <a:off x="0" y="234086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D285F75-F404-44CD-803E-358A74C5506A}"/>
                </a:ext>
              </a:extLst>
            </p:cNvPr>
            <p:cNvCxnSpPr/>
            <p:nvPr userDrawn="1"/>
          </p:nvCxnSpPr>
          <p:spPr>
            <a:xfrm>
              <a:off x="0" y="263347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E66CF8D-9AA7-4739-AA5B-CBD92DBDB678}"/>
                </a:ext>
              </a:extLst>
            </p:cNvPr>
            <p:cNvCxnSpPr/>
            <p:nvPr userDrawn="1"/>
          </p:nvCxnSpPr>
          <p:spPr>
            <a:xfrm>
              <a:off x="0" y="292608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CA5C448-09C5-4C84-B819-8C8CB7DE97B3}"/>
                </a:ext>
              </a:extLst>
            </p:cNvPr>
            <p:cNvCxnSpPr/>
            <p:nvPr userDrawn="1"/>
          </p:nvCxnSpPr>
          <p:spPr>
            <a:xfrm>
              <a:off x="0" y="321868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8126530-98D9-4173-AB7F-3F016FE6D4E1}"/>
                </a:ext>
              </a:extLst>
            </p:cNvPr>
            <p:cNvCxnSpPr/>
            <p:nvPr userDrawn="1"/>
          </p:nvCxnSpPr>
          <p:spPr>
            <a:xfrm>
              <a:off x="0" y="351129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8DD54AF-7CB6-4DD7-869D-B33B6A5140D3}"/>
                </a:ext>
              </a:extLst>
            </p:cNvPr>
            <p:cNvCxnSpPr/>
            <p:nvPr userDrawn="1"/>
          </p:nvCxnSpPr>
          <p:spPr>
            <a:xfrm>
              <a:off x="0" y="380390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D90DE93-3FA0-4244-9EBC-F4E34DC821C9}"/>
                </a:ext>
              </a:extLst>
            </p:cNvPr>
            <p:cNvCxnSpPr/>
            <p:nvPr userDrawn="1"/>
          </p:nvCxnSpPr>
          <p:spPr>
            <a:xfrm>
              <a:off x="0" y="409651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6410FB8-4257-4D2A-BEA2-0B3F4AB5A707}"/>
                </a:ext>
              </a:extLst>
            </p:cNvPr>
            <p:cNvCxnSpPr/>
            <p:nvPr userDrawn="1"/>
          </p:nvCxnSpPr>
          <p:spPr>
            <a:xfrm>
              <a:off x="0" y="438912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925F6D4-B01D-45B8-8C11-D64B4637889A}"/>
                </a:ext>
              </a:extLst>
            </p:cNvPr>
            <p:cNvCxnSpPr/>
            <p:nvPr userDrawn="1"/>
          </p:nvCxnSpPr>
          <p:spPr>
            <a:xfrm>
              <a:off x="0" y="468172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0C981B0-B5E4-428B-86FB-600B7E336C2C}"/>
                </a:ext>
              </a:extLst>
            </p:cNvPr>
            <p:cNvCxnSpPr/>
            <p:nvPr userDrawn="1"/>
          </p:nvCxnSpPr>
          <p:spPr>
            <a:xfrm>
              <a:off x="0" y="497433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0C38D28-82EF-4ECD-A68C-5A878704197D}"/>
                </a:ext>
              </a:extLst>
            </p:cNvPr>
            <p:cNvCxnSpPr/>
            <p:nvPr userDrawn="1"/>
          </p:nvCxnSpPr>
          <p:spPr>
            <a:xfrm>
              <a:off x="0" y="526694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DEC99B3-A15D-4751-A781-9703CB287103}"/>
                </a:ext>
              </a:extLst>
            </p:cNvPr>
            <p:cNvCxnSpPr/>
            <p:nvPr userDrawn="1"/>
          </p:nvCxnSpPr>
          <p:spPr>
            <a:xfrm>
              <a:off x="0" y="555955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CC86158-586A-4DCE-9C20-B4F1C68CA055}"/>
                </a:ext>
              </a:extLst>
            </p:cNvPr>
            <p:cNvCxnSpPr/>
            <p:nvPr userDrawn="1"/>
          </p:nvCxnSpPr>
          <p:spPr>
            <a:xfrm>
              <a:off x="0" y="585216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780288"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390144"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29245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783" r:id="rId26"/>
    <p:sldLayoutId id="2147483784" r:id="rId27"/>
    <p:sldLayoutId id="2147483785" r:id="rId28"/>
    <p:sldLayoutId id="2147483786" r:id="rId29"/>
    <p:sldLayoutId id="2147483788" r:id="rId30"/>
    <p:sldLayoutId id="2147483791" r:id="rId31"/>
    <p:sldLayoutId id="2147483792" r:id="rId32"/>
    <p:sldLayoutId id="2147483795" r:id="rId33"/>
  </p:sldLayoutIdLst>
  <p:transition>
    <p:fade/>
  </p:transition>
  <p:txStyles>
    <p:titleStyle>
      <a:lvl1pPr algn="l" defTabSz="932719" rtl="0" eaLnBrk="1" latinLnBrk="0" hangingPunct="1">
        <a:lnSpc>
          <a:spcPct val="100000"/>
        </a:lnSpc>
        <a:spcBef>
          <a:spcPct val="0"/>
        </a:spcBef>
        <a:buNone/>
        <a:defRPr lang="en-US" sz="32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94"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89"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09" marR="0" indent="-20002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42" marR="0" indent="-1809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13" marR="0" indent="-1682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97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3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95"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5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19" rtl="0" eaLnBrk="1" latinLnBrk="0" hangingPunct="1">
        <a:defRPr sz="1800" kern="1200">
          <a:solidFill>
            <a:schemeClr val="tx1"/>
          </a:solidFill>
          <a:latin typeface="+mn-lt"/>
          <a:ea typeface="+mn-ea"/>
          <a:cs typeface="+mn-cs"/>
        </a:defRPr>
      </a:lvl1pPr>
      <a:lvl2pPr marL="466359" algn="l" defTabSz="932719" rtl="0" eaLnBrk="1" latinLnBrk="0" hangingPunct="1">
        <a:defRPr sz="1800" kern="1200">
          <a:solidFill>
            <a:schemeClr val="tx1"/>
          </a:solidFill>
          <a:latin typeface="+mn-lt"/>
          <a:ea typeface="+mn-ea"/>
          <a:cs typeface="+mn-cs"/>
        </a:defRPr>
      </a:lvl2pPr>
      <a:lvl3pPr marL="932719" algn="l" defTabSz="932719" rtl="0" eaLnBrk="1" latinLnBrk="0" hangingPunct="1">
        <a:defRPr sz="1800" kern="1200">
          <a:solidFill>
            <a:schemeClr val="tx1"/>
          </a:solidFill>
          <a:latin typeface="+mn-lt"/>
          <a:ea typeface="+mn-ea"/>
          <a:cs typeface="+mn-cs"/>
        </a:defRPr>
      </a:lvl3pPr>
      <a:lvl4pPr marL="1399078" algn="l" defTabSz="932719" rtl="0" eaLnBrk="1" latinLnBrk="0" hangingPunct="1">
        <a:defRPr sz="1800" kern="1200">
          <a:solidFill>
            <a:schemeClr val="tx1"/>
          </a:solidFill>
          <a:latin typeface="+mn-lt"/>
          <a:ea typeface="+mn-ea"/>
          <a:cs typeface="+mn-cs"/>
        </a:defRPr>
      </a:lvl4pPr>
      <a:lvl5pPr marL="1865437" algn="l" defTabSz="932719" rtl="0" eaLnBrk="1" latinLnBrk="0" hangingPunct="1">
        <a:defRPr sz="1800" kern="1200">
          <a:solidFill>
            <a:schemeClr val="tx1"/>
          </a:solidFill>
          <a:latin typeface="+mn-lt"/>
          <a:ea typeface="+mn-ea"/>
          <a:cs typeface="+mn-cs"/>
        </a:defRPr>
      </a:lvl5pPr>
      <a:lvl6pPr marL="2331798" algn="l" defTabSz="932719" rtl="0" eaLnBrk="1" latinLnBrk="0" hangingPunct="1">
        <a:defRPr sz="1800" kern="1200">
          <a:solidFill>
            <a:schemeClr val="tx1"/>
          </a:solidFill>
          <a:latin typeface="+mn-lt"/>
          <a:ea typeface="+mn-ea"/>
          <a:cs typeface="+mn-cs"/>
        </a:defRPr>
      </a:lvl6pPr>
      <a:lvl7pPr marL="2798157" algn="l" defTabSz="932719" rtl="0" eaLnBrk="1" latinLnBrk="0" hangingPunct="1">
        <a:defRPr sz="1800" kern="1200">
          <a:solidFill>
            <a:schemeClr val="tx1"/>
          </a:solidFill>
          <a:latin typeface="+mn-lt"/>
          <a:ea typeface="+mn-ea"/>
          <a:cs typeface="+mn-cs"/>
        </a:defRPr>
      </a:lvl7pPr>
      <a:lvl8pPr marL="3264516" algn="l" defTabSz="932719" rtl="0" eaLnBrk="1" latinLnBrk="0" hangingPunct="1">
        <a:defRPr sz="1800" kern="1200">
          <a:solidFill>
            <a:schemeClr val="tx1"/>
          </a:solidFill>
          <a:latin typeface="+mn-lt"/>
          <a:ea typeface="+mn-ea"/>
          <a:cs typeface="+mn-cs"/>
        </a:defRPr>
      </a:lvl8pPr>
      <a:lvl9pPr marL="3730876" algn="l" defTabSz="9327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5391">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3">
          <p15:clr>
            <a:srgbClr val="A4A3A4"/>
          </p15:clr>
        </p15:guide>
        <p15:guide id="29" orient="horz" pos="4135">
          <p15:clr>
            <a:srgbClr val="A4A3A4"/>
          </p15:clr>
        </p15:guide>
        <p15:guide id="30" pos="5576">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8934" y="476253"/>
            <a:ext cx="10632015"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778934" y="1435506"/>
            <a:ext cx="10632017"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4" name="NEW Brand Colors 2018">
            <a:extLst>
              <a:ext uri="{FF2B5EF4-FFF2-40B4-BE49-F238E27FC236}">
                <a16:creationId xmlns:a16="http://schemas.microsoft.com/office/drawing/2014/main" id="{081235F6-3889-46A7-9F4E-F9186F5725A8}"/>
              </a:ext>
            </a:extLst>
          </p:cNvPr>
          <p:cNvPicPr>
            <a:picLocks noChangeAspect="1"/>
          </p:cNvPicPr>
          <p:nvPr/>
        </p:nvPicPr>
        <p:blipFill>
          <a:blip r:embed="rId26"/>
          <a:stretch>
            <a:fillRect/>
          </a:stretch>
        </p:blipFill>
        <p:spPr>
          <a:xfrm rot="5400000">
            <a:off x="9496017" y="2780526"/>
            <a:ext cx="6858000" cy="1296949"/>
          </a:xfrm>
          <a:prstGeom prst="rect">
            <a:avLst/>
          </a:prstGeom>
        </p:spPr>
      </p:pic>
      <p:grpSp>
        <p:nvGrpSpPr>
          <p:cNvPr id="34" name="Grid" hidden="1">
            <a:extLst>
              <a:ext uri="{FF2B5EF4-FFF2-40B4-BE49-F238E27FC236}">
                <a16:creationId xmlns:a16="http://schemas.microsoft.com/office/drawing/2014/main" id="{E0D44F23-88E3-4012-B732-BF79250BB7F8}"/>
              </a:ext>
            </a:extLst>
          </p:cNvPr>
          <p:cNvGrpSpPr/>
          <p:nvPr/>
        </p:nvGrpSpPr>
        <p:grpSpPr>
          <a:xfrm>
            <a:off x="0" y="0"/>
            <a:ext cx="12192000" cy="6858000"/>
            <a:chOff x="0" y="0"/>
            <a:chExt cx="9144000" cy="6858000"/>
          </a:xfrm>
        </p:grpSpPr>
        <p:cxnSp>
          <p:nvCxnSpPr>
            <p:cNvPr id="51" name="Straight Connector 50">
              <a:extLst>
                <a:ext uri="{FF2B5EF4-FFF2-40B4-BE49-F238E27FC236}">
                  <a16:creationId xmlns:a16="http://schemas.microsoft.com/office/drawing/2014/main" id="{8163DFB1-3137-4D5A-B7A1-C55D205AB3B3}"/>
                </a:ext>
              </a:extLst>
            </p:cNvPr>
            <p:cNvCxnSpPr/>
            <p:nvPr/>
          </p:nvCxnSpPr>
          <p:spPr>
            <a:xfrm>
              <a:off x="0" y="29260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7FC59D-EEB8-4B4E-B227-A03E6BA408AC}"/>
                </a:ext>
              </a:extLst>
            </p:cNvPr>
            <p:cNvCxnSpPr/>
            <p:nvPr/>
          </p:nvCxnSpPr>
          <p:spPr>
            <a:xfrm>
              <a:off x="0" y="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749465-CD14-4325-A40E-4BE1BC186913}"/>
                </a:ext>
              </a:extLst>
            </p:cNvPr>
            <p:cNvCxnSpPr/>
            <p:nvPr/>
          </p:nvCxnSpPr>
          <p:spPr>
            <a:xfrm>
              <a:off x="0" y="585216"/>
              <a:ext cx="9144000"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B8E24D7-6B88-4640-A1F8-56FB8DA123CF}"/>
                </a:ext>
              </a:extLst>
            </p:cNvPr>
            <p:cNvCxnSpPr/>
            <p:nvPr/>
          </p:nvCxnSpPr>
          <p:spPr>
            <a:xfrm>
              <a:off x="0" y="6272784"/>
              <a:ext cx="9144000"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10B4206-AC4C-44AD-A61D-C64585B8718D}"/>
                </a:ext>
              </a:extLst>
            </p:cNvPr>
            <p:cNvCxnSpPr/>
            <p:nvPr/>
          </p:nvCxnSpPr>
          <p:spPr>
            <a:xfrm>
              <a:off x="0" y="656539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8D33E3B-598C-4152-A109-767CA4026AFF}"/>
                </a:ext>
              </a:extLst>
            </p:cNvPr>
            <p:cNvCxnSpPr/>
            <p:nvPr/>
          </p:nvCxnSpPr>
          <p:spPr>
            <a:xfrm>
              <a:off x="0" y="685800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32E6D5C-C985-46E9-BBBB-6E8C11B87C8B}"/>
                </a:ext>
              </a:extLst>
            </p:cNvPr>
            <p:cNvCxnSpPr/>
            <p:nvPr/>
          </p:nvCxnSpPr>
          <p:spPr>
            <a:xfrm>
              <a:off x="0" y="87782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5537872-275D-46DA-BE4B-35F98A7E23D9}"/>
                </a:ext>
              </a:extLst>
            </p:cNvPr>
            <p:cNvCxnSpPr/>
            <p:nvPr/>
          </p:nvCxnSpPr>
          <p:spPr>
            <a:xfrm>
              <a:off x="0" y="117043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A0B809D-3BD7-4740-B43C-87DEAB995181}"/>
                </a:ext>
              </a:extLst>
            </p:cNvPr>
            <p:cNvCxnSpPr/>
            <p:nvPr/>
          </p:nvCxnSpPr>
          <p:spPr>
            <a:xfrm>
              <a:off x="0" y="146304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10DE340-F3C6-446C-9656-FC3F7331A02A}"/>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A79FCAF-696D-459F-8DC7-60C6FC6B8C7F}"/>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73C172-0798-4D71-B9CC-81C2255D9A9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FF688EA-449D-4B56-BED0-ED77B0A3FD50}"/>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50EAD8F-6B08-4E0A-B4F8-F6A245136F43}"/>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B7F0B6-A9EF-40C4-96BE-846A2DD02DB4}"/>
                </a:ext>
              </a:extLst>
            </p:cNvPr>
            <p:cNvCxnSpPr/>
            <p:nvPr/>
          </p:nvCxnSpPr>
          <p:spPr>
            <a:xfrm>
              <a:off x="7973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C50C83F-8A41-41C3-976D-DD6BFAA277ED}"/>
                </a:ext>
              </a:extLst>
            </p:cNvPr>
            <p:cNvCxnSpPr/>
            <p:nvPr/>
          </p:nvCxnSpPr>
          <p:spPr>
            <a:xfrm>
              <a:off x="8558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F9A6CCC-E11D-4D98-8835-3D79EC51D616}"/>
                </a:ext>
              </a:extLst>
            </p:cNvPr>
            <p:cNvCxnSpPr/>
            <p:nvPr/>
          </p:nvCxnSpPr>
          <p:spPr>
            <a:xfrm>
              <a:off x="8266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668F274-9627-4FF8-9DC4-B233456D1C6C}"/>
                </a:ext>
              </a:extLst>
            </p:cNvPr>
            <p:cNvCxnSpPr/>
            <p:nvPr/>
          </p:nvCxnSpPr>
          <p:spPr>
            <a:xfrm>
              <a:off x="8851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309279B-21AF-4FFB-9E89-38786771D50F}"/>
                </a:ext>
              </a:extLst>
            </p:cNvPr>
            <p:cNvCxnSpPr/>
            <p:nvPr/>
          </p:nvCxnSpPr>
          <p:spPr>
            <a:xfrm>
              <a:off x="9144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DA4311A-A27E-4DFC-8004-423DEEDBB1E7}"/>
                </a:ext>
              </a:extLst>
            </p:cNvPr>
            <p:cNvCxnSpPr/>
            <p:nvPr userDrawn="1"/>
          </p:nvCxnSpPr>
          <p:spPr>
            <a:xfrm>
              <a:off x="0" y="175564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BD66B6-E5B8-4436-BD02-DE1681BA99C3}"/>
                </a:ext>
              </a:extLst>
            </p:cNvPr>
            <p:cNvCxnSpPr/>
            <p:nvPr userDrawn="1"/>
          </p:nvCxnSpPr>
          <p:spPr>
            <a:xfrm>
              <a:off x="0" y="204825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E002102-C25C-4378-B22E-1B9E6AD28B84}"/>
                </a:ext>
              </a:extLst>
            </p:cNvPr>
            <p:cNvCxnSpPr/>
            <p:nvPr userDrawn="1"/>
          </p:nvCxnSpPr>
          <p:spPr>
            <a:xfrm>
              <a:off x="0" y="234086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D285F75-F404-44CD-803E-358A74C5506A}"/>
                </a:ext>
              </a:extLst>
            </p:cNvPr>
            <p:cNvCxnSpPr/>
            <p:nvPr userDrawn="1"/>
          </p:nvCxnSpPr>
          <p:spPr>
            <a:xfrm>
              <a:off x="0" y="263347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E66CF8D-9AA7-4739-AA5B-CBD92DBDB678}"/>
                </a:ext>
              </a:extLst>
            </p:cNvPr>
            <p:cNvCxnSpPr/>
            <p:nvPr userDrawn="1"/>
          </p:nvCxnSpPr>
          <p:spPr>
            <a:xfrm>
              <a:off x="0" y="292608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CA5C448-09C5-4C84-B819-8C8CB7DE97B3}"/>
                </a:ext>
              </a:extLst>
            </p:cNvPr>
            <p:cNvCxnSpPr/>
            <p:nvPr userDrawn="1"/>
          </p:nvCxnSpPr>
          <p:spPr>
            <a:xfrm>
              <a:off x="0" y="321868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8126530-98D9-4173-AB7F-3F016FE6D4E1}"/>
                </a:ext>
              </a:extLst>
            </p:cNvPr>
            <p:cNvCxnSpPr/>
            <p:nvPr userDrawn="1"/>
          </p:nvCxnSpPr>
          <p:spPr>
            <a:xfrm>
              <a:off x="0" y="351129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8DD54AF-7CB6-4DD7-869D-B33B6A5140D3}"/>
                </a:ext>
              </a:extLst>
            </p:cNvPr>
            <p:cNvCxnSpPr/>
            <p:nvPr userDrawn="1"/>
          </p:nvCxnSpPr>
          <p:spPr>
            <a:xfrm>
              <a:off x="0" y="380390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D90DE93-3FA0-4244-9EBC-F4E34DC821C9}"/>
                </a:ext>
              </a:extLst>
            </p:cNvPr>
            <p:cNvCxnSpPr/>
            <p:nvPr userDrawn="1"/>
          </p:nvCxnSpPr>
          <p:spPr>
            <a:xfrm>
              <a:off x="0" y="409651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6410FB8-4257-4D2A-BEA2-0B3F4AB5A707}"/>
                </a:ext>
              </a:extLst>
            </p:cNvPr>
            <p:cNvCxnSpPr/>
            <p:nvPr userDrawn="1"/>
          </p:nvCxnSpPr>
          <p:spPr>
            <a:xfrm>
              <a:off x="0" y="438912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925F6D4-B01D-45B8-8C11-D64B4637889A}"/>
                </a:ext>
              </a:extLst>
            </p:cNvPr>
            <p:cNvCxnSpPr/>
            <p:nvPr userDrawn="1"/>
          </p:nvCxnSpPr>
          <p:spPr>
            <a:xfrm>
              <a:off x="0" y="4681728"/>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0C981B0-B5E4-428B-86FB-600B7E336C2C}"/>
                </a:ext>
              </a:extLst>
            </p:cNvPr>
            <p:cNvCxnSpPr/>
            <p:nvPr userDrawn="1"/>
          </p:nvCxnSpPr>
          <p:spPr>
            <a:xfrm>
              <a:off x="0" y="4974336"/>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0C38D28-82EF-4ECD-A68C-5A878704197D}"/>
                </a:ext>
              </a:extLst>
            </p:cNvPr>
            <p:cNvCxnSpPr/>
            <p:nvPr userDrawn="1"/>
          </p:nvCxnSpPr>
          <p:spPr>
            <a:xfrm>
              <a:off x="0" y="5266944"/>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DEC99B3-A15D-4751-A781-9703CB287103}"/>
                </a:ext>
              </a:extLst>
            </p:cNvPr>
            <p:cNvCxnSpPr/>
            <p:nvPr userDrawn="1"/>
          </p:nvCxnSpPr>
          <p:spPr>
            <a:xfrm>
              <a:off x="0" y="5559552"/>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CC86158-586A-4DCE-9C20-B4F1C68CA055}"/>
                </a:ext>
              </a:extLst>
            </p:cNvPr>
            <p:cNvCxnSpPr/>
            <p:nvPr userDrawn="1"/>
          </p:nvCxnSpPr>
          <p:spPr>
            <a:xfrm>
              <a:off x="0" y="5852160"/>
              <a:ext cx="9144000"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780288"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390144"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39726392"/>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p:transition>
    <p:fade/>
  </p:transition>
  <p:hf sldNum="0" hdr="0" ftr="0" dt="0"/>
  <p:txStyles>
    <p:titleStyle>
      <a:lvl1pPr algn="l" defTabSz="932719" rtl="0" eaLnBrk="1" latinLnBrk="0" hangingPunct="1">
        <a:lnSpc>
          <a:spcPct val="100000"/>
        </a:lnSpc>
        <a:spcBef>
          <a:spcPct val="0"/>
        </a:spcBef>
        <a:buNone/>
        <a:defRPr lang="en-US" sz="3200" b="1" kern="1200" cap="none" spc="-5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94"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189" marR="0" indent="-228594"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09" marR="0" indent="-20002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42" marR="0" indent="-1809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13" marR="0" indent="-168270" algn="l" defTabSz="93271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97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33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695"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056" indent="-233181" algn="l" defTabSz="9327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19" rtl="0" eaLnBrk="1" latinLnBrk="0" hangingPunct="1">
        <a:defRPr sz="1800" kern="1200">
          <a:solidFill>
            <a:schemeClr val="tx1"/>
          </a:solidFill>
          <a:latin typeface="+mn-lt"/>
          <a:ea typeface="+mn-ea"/>
          <a:cs typeface="+mn-cs"/>
        </a:defRPr>
      </a:lvl1pPr>
      <a:lvl2pPr marL="466359" algn="l" defTabSz="932719" rtl="0" eaLnBrk="1" latinLnBrk="0" hangingPunct="1">
        <a:defRPr sz="1800" kern="1200">
          <a:solidFill>
            <a:schemeClr val="tx1"/>
          </a:solidFill>
          <a:latin typeface="+mn-lt"/>
          <a:ea typeface="+mn-ea"/>
          <a:cs typeface="+mn-cs"/>
        </a:defRPr>
      </a:lvl2pPr>
      <a:lvl3pPr marL="932719" algn="l" defTabSz="932719" rtl="0" eaLnBrk="1" latinLnBrk="0" hangingPunct="1">
        <a:defRPr sz="1800" kern="1200">
          <a:solidFill>
            <a:schemeClr val="tx1"/>
          </a:solidFill>
          <a:latin typeface="+mn-lt"/>
          <a:ea typeface="+mn-ea"/>
          <a:cs typeface="+mn-cs"/>
        </a:defRPr>
      </a:lvl3pPr>
      <a:lvl4pPr marL="1399078" algn="l" defTabSz="932719" rtl="0" eaLnBrk="1" latinLnBrk="0" hangingPunct="1">
        <a:defRPr sz="1800" kern="1200">
          <a:solidFill>
            <a:schemeClr val="tx1"/>
          </a:solidFill>
          <a:latin typeface="+mn-lt"/>
          <a:ea typeface="+mn-ea"/>
          <a:cs typeface="+mn-cs"/>
        </a:defRPr>
      </a:lvl4pPr>
      <a:lvl5pPr marL="1865437" algn="l" defTabSz="932719" rtl="0" eaLnBrk="1" latinLnBrk="0" hangingPunct="1">
        <a:defRPr sz="1800" kern="1200">
          <a:solidFill>
            <a:schemeClr val="tx1"/>
          </a:solidFill>
          <a:latin typeface="+mn-lt"/>
          <a:ea typeface="+mn-ea"/>
          <a:cs typeface="+mn-cs"/>
        </a:defRPr>
      </a:lvl5pPr>
      <a:lvl6pPr marL="2331798" algn="l" defTabSz="932719" rtl="0" eaLnBrk="1" latinLnBrk="0" hangingPunct="1">
        <a:defRPr sz="1800" kern="1200">
          <a:solidFill>
            <a:schemeClr val="tx1"/>
          </a:solidFill>
          <a:latin typeface="+mn-lt"/>
          <a:ea typeface="+mn-ea"/>
          <a:cs typeface="+mn-cs"/>
        </a:defRPr>
      </a:lvl6pPr>
      <a:lvl7pPr marL="2798157" algn="l" defTabSz="932719" rtl="0" eaLnBrk="1" latinLnBrk="0" hangingPunct="1">
        <a:defRPr sz="1800" kern="1200">
          <a:solidFill>
            <a:schemeClr val="tx1"/>
          </a:solidFill>
          <a:latin typeface="+mn-lt"/>
          <a:ea typeface="+mn-ea"/>
          <a:cs typeface="+mn-cs"/>
        </a:defRPr>
      </a:lvl7pPr>
      <a:lvl8pPr marL="3264516" algn="l" defTabSz="932719" rtl="0" eaLnBrk="1" latinLnBrk="0" hangingPunct="1">
        <a:defRPr sz="1800" kern="1200">
          <a:solidFill>
            <a:schemeClr val="tx1"/>
          </a:solidFill>
          <a:latin typeface="+mn-lt"/>
          <a:ea typeface="+mn-ea"/>
          <a:cs typeface="+mn-cs"/>
        </a:defRPr>
      </a:lvl8pPr>
      <a:lvl9pPr marL="3730876" algn="l" defTabSz="9327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5391">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3">
          <p15:clr>
            <a:srgbClr val="A4A3A4"/>
          </p15:clr>
        </p15:guide>
        <p15:guide id="29" orient="horz" pos="4135">
          <p15:clr>
            <a:srgbClr val="A4A3A4"/>
          </p15:clr>
        </p15:guide>
        <p15:guide id="30" pos="5576">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3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068947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89" r:id="rId27"/>
    <p:sldLayoutId id="2147483790" r:id="rId28"/>
  </p:sldLayoutIdLst>
  <p:transition>
    <p:fade/>
  </p:transition>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27"/>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22442082"/>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6ED7F-AAC8-A804-4EB6-307FDBEE6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8A332-8B2E-91DC-1C1B-B3614D87FD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62D1-507D-6803-1C6F-3210F2714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5800C-EB50-4EB7-B0FB-0D5D8709DD61}" type="datetimeFigureOut">
              <a:rPr lang="en-US" smtClean="0"/>
              <a:t>7/2/2023</a:t>
            </a:fld>
            <a:endParaRPr lang="en-US"/>
          </a:p>
        </p:txBody>
      </p:sp>
      <p:sp>
        <p:nvSpPr>
          <p:cNvPr id="5" name="Footer Placeholder 4">
            <a:extLst>
              <a:ext uri="{FF2B5EF4-FFF2-40B4-BE49-F238E27FC236}">
                <a16:creationId xmlns:a16="http://schemas.microsoft.com/office/drawing/2014/main" id="{4F9B628D-7686-FB13-929D-547DE3EE9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54E461-6D47-CAFA-5D1E-E3CFE3FC4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2D9F9-6D83-4D08-B1D3-75BDBFDBA707}" type="slidenum">
              <a:rPr lang="en-US" smtClean="0"/>
              <a:t>‹#›</a:t>
            </a:fld>
            <a:endParaRPr lang="en-US"/>
          </a:p>
        </p:txBody>
      </p:sp>
    </p:spTree>
    <p:extLst>
      <p:ext uri="{BB962C8B-B14F-4D97-AF65-F5344CB8AC3E}">
        <p14:creationId xmlns:p14="http://schemas.microsoft.com/office/powerpoint/2010/main" val="222787284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2E240-7CBC-4684-9E06-97B08BA3BC40}"/>
              </a:ext>
            </a:extLst>
          </p:cNvPr>
          <p:cNvSpPr>
            <a:spLocks noGrp="1"/>
          </p:cNvSpPr>
          <p:nvPr>
            <p:ph type="title"/>
          </p:nvPr>
        </p:nvSpPr>
        <p:spPr>
          <a:xfrm>
            <a:off x="3267302" y="1049311"/>
            <a:ext cx="6081688" cy="3065489"/>
          </a:xfrm>
        </p:spPr>
        <p:txBody>
          <a:bodyPr/>
          <a:lstStyle/>
          <a:p>
            <a:r>
              <a:rPr lang="en-ZA" sz="9600" dirty="0">
                <a:solidFill>
                  <a:schemeClr val="bg1"/>
                </a:solidFill>
              </a:rPr>
              <a:t>The New </a:t>
            </a:r>
            <a:br>
              <a:rPr lang="en-ZA" sz="9600" dirty="0">
                <a:solidFill>
                  <a:schemeClr val="bg1"/>
                </a:solidFill>
              </a:rPr>
            </a:br>
            <a:r>
              <a:rPr lang="en-ZA" sz="9600" dirty="0">
                <a:solidFill>
                  <a:schemeClr val="bg1"/>
                </a:solidFill>
              </a:rPr>
              <a:t>Microsoft</a:t>
            </a:r>
          </a:p>
        </p:txBody>
      </p:sp>
      <p:sp>
        <p:nvSpPr>
          <p:cNvPr id="3" name="TextBox 2">
            <a:extLst>
              <a:ext uri="{FF2B5EF4-FFF2-40B4-BE49-F238E27FC236}">
                <a16:creationId xmlns:a16="http://schemas.microsoft.com/office/drawing/2014/main" id="{B42961E7-0D89-45A5-BDF6-880790305387}"/>
              </a:ext>
            </a:extLst>
          </p:cNvPr>
          <p:cNvSpPr txBox="1"/>
          <p:nvPr/>
        </p:nvSpPr>
        <p:spPr>
          <a:xfrm>
            <a:off x="778933" y="4954315"/>
            <a:ext cx="7490765" cy="615553"/>
          </a:xfrm>
          <a:prstGeom prst="rect">
            <a:avLst/>
          </a:prstGeom>
          <a:noFill/>
        </p:spPr>
        <p:txBody>
          <a:bodyPr wrap="square" lIns="0" tIns="0" rIns="0" bIns="0" rtlCol="0">
            <a:spAutoFit/>
          </a:bodyPr>
          <a:lstStyle/>
          <a:p>
            <a:pPr algn="l"/>
            <a:r>
              <a:rPr lang="en-ZA" sz="2000" dirty="0">
                <a:solidFill>
                  <a:schemeClr val="bg1"/>
                </a:solidFill>
              </a:rPr>
              <a:t>Ayman Al-Takrori</a:t>
            </a:r>
          </a:p>
          <a:p>
            <a:pPr algn="l"/>
            <a:r>
              <a:rPr lang="en-ZA" sz="2000" dirty="0">
                <a:solidFill>
                  <a:schemeClr val="bg1"/>
                </a:solidFill>
              </a:rPr>
              <a:t>Microsoft Arabia</a:t>
            </a:r>
          </a:p>
        </p:txBody>
      </p:sp>
    </p:spTree>
    <p:extLst>
      <p:ext uri="{BB962C8B-B14F-4D97-AF65-F5344CB8AC3E}">
        <p14:creationId xmlns:p14="http://schemas.microsoft.com/office/powerpoint/2010/main" val="208552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a:cxnSpLocks/>
          </p:cNvCxnSpPr>
          <p:nvPr/>
        </p:nvCxnSpPr>
        <p:spPr>
          <a:xfrm flipH="1" flipV="1">
            <a:off x="5360659" y="1536828"/>
            <a:ext cx="417" cy="4193416"/>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V="1">
            <a:off x="189695" y="6178023"/>
            <a:ext cx="5137102" cy="105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Freeform 26"/>
          <p:cNvSpPr>
            <a:spLocks noChangeAspect="1" noEditPoints="1"/>
          </p:cNvSpPr>
          <p:nvPr/>
        </p:nvSpPr>
        <p:spPr bwMode="auto">
          <a:xfrm>
            <a:off x="4396941" y="782809"/>
            <a:ext cx="313468" cy="409394"/>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accent5">
              <a:lumMod val="75000"/>
            </a:schemeClr>
          </a:solidFill>
          <a:ln>
            <a:noFill/>
          </a:ln>
        </p:spPr>
        <p:txBody>
          <a:bodyPr vert="horz" wrap="square" lIns="89595" tIns="44798" rIns="89595" bIns="44798" numCol="1" anchor="t" anchorCtr="0" compatLnSpc="1">
            <a:prstTxWarp prst="textNoShape">
              <a:avLst/>
            </a:prstTxWarp>
          </a:bodyPr>
          <a:lstStyle/>
          <a:p>
            <a:pPr defTabSz="895870">
              <a:defRPr/>
            </a:pPr>
            <a:endParaRPr lang="en-US" kern="0">
              <a:gradFill>
                <a:gsLst>
                  <a:gs pos="0">
                    <a:srgbClr val="FFFFFF"/>
                  </a:gs>
                  <a:gs pos="100000">
                    <a:srgbClr val="FFFFFF"/>
                  </a:gs>
                </a:gsLst>
                <a:lin ang="5400000" scaled="0"/>
              </a:gradFill>
              <a:latin typeface="Segoe UI"/>
            </a:endParaRPr>
          </a:p>
        </p:txBody>
      </p:sp>
      <p:sp>
        <p:nvSpPr>
          <p:cNvPr id="23" name="Freeform 6"/>
          <p:cNvSpPr>
            <a:spLocks noEditPoints="1"/>
          </p:cNvSpPr>
          <p:nvPr/>
        </p:nvSpPr>
        <p:spPr bwMode="auto">
          <a:xfrm>
            <a:off x="10936290" y="804142"/>
            <a:ext cx="475740" cy="356623"/>
          </a:xfrm>
          <a:custGeom>
            <a:avLst/>
            <a:gdLst>
              <a:gd name="T0" fmla="*/ 941 w 4278"/>
              <a:gd name="T1" fmla="*/ 3123 h 3126"/>
              <a:gd name="T2" fmla="*/ 952 w 4278"/>
              <a:gd name="T3" fmla="*/ 2890 h 3126"/>
              <a:gd name="T4" fmla="*/ 969 w 4278"/>
              <a:gd name="T5" fmla="*/ 2542 h 3126"/>
              <a:gd name="T6" fmla="*/ 949 w 4278"/>
              <a:gd name="T7" fmla="*/ 2521 h 3126"/>
              <a:gd name="T8" fmla="*/ 575 w 4278"/>
              <a:gd name="T9" fmla="*/ 2352 h 3126"/>
              <a:gd name="T10" fmla="*/ 153 w 4278"/>
              <a:gd name="T11" fmla="*/ 1911 h 3126"/>
              <a:gd name="T12" fmla="*/ 239 w 4278"/>
              <a:gd name="T13" fmla="*/ 1025 h 3126"/>
              <a:gd name="T14" fmla="*/ 722 w 4278"/>
              <a:gd name="T15" fmla="*/ 641 h 3126"/>
              <a:gd name="T16" fmla="*/ 1511 w 4278"/>
              <a:gd name="T17" fmla="*/ 471 h 3126"/>
              <a:gd name="T18" fmla="*/ 1540 w 4278"/>
              <a:gd name="T19" fmla="*/ 462 h 3126"/>
              <a:gd name="T20" fmla="*/ 2170 w 4278"/>
              <a:gd name="T21" fmla="*/ 124 h 3126"/>
              <a:gd name="T22" fmla="*/ 3491 w 4278"/>
              <a:gd name="T23" fmla="*/ 205 h 3126"/>
              <a:gd name="T24" fmla="*/ 4068 w 4278"/>
              <a:gd name="T25" fmla="*/ 650 h 3126"/>
              <a:gd name="T26" fmla="*/ 4254 w 4278"/>
              <a:gd name="T27" fmla="*/ 1304 h 3126"/>
              <a:gd name="T28" fmla="*/ 4065 w 4278"/>
              <a:gd name="T29" fmla="*/ 1777 h 3126"/>
              <a:gd name="T30" fmla="*/ 3586 w 4278"/>
              <a:gd name="T31" fmla="*/ 2171 h 3126"/>
              <a:gd name="T32" fmla="*/ 3375 w 4278"/>
              <a:gd name="T33" fmla="*/ 2261 h 3126"/>
              <a:gd name="T34" fmla="*/ 3354 w 4278"/>
              <a:gd name="T35" fmla="*/ 2292 h 3126"/>
              <a:gd name="T36" fmla="*/ 3391 w 4278"/>
              <a:gd name="T37" fmla="*/ 3067 h 3126"/>
              <a:gd name="T38" fmla="*/ 3391 w 4278"/>
              <a:gd name="T39" fmla="*/ 3095 h 3126"/>
              <a:gd name="T40" fmla="*/ 3374 w 4278"/>
              <a:gd name="T41" fmla="*/ 3075 h 3126"/>
              <a:gd name="T42" fmla="*/ 2833 w 4278"/>
              <a:gd name="T43" fmla="*/ 2389 h 3126"/>
              <a:gd name="T44" fmla="*/ 2796 w 4278"/>
              <a:gd name="T45" fmla="*/ 2372 h 3126"/>
              <a:gd name="T46" fmla="*/ 2445 w 4278"/>
              <a:gd name="T47" fmla="*/ 2354 h 3126"/>
              <a:gd name="T48" fmla="*/ 2425 w 4278"/>
              <a:gd name="T49" fmla="*/ 2359 h 3126"/>
              <a:gd name="T50" fmla="*/ 1607 w 4278"/>
              <a:gd name="T51" fmla="*/ 2600 h 3126"/>
              <a:gd name="T52" fmla="*/ 1379 w 4278"/>
              <a:gd name="T53" fmla="*/ 2603 h 3126"/>
              <a:gd name="T54" fmla="*/ 1344 w 4278"/>
              <a:gd name="T55" fmla="*/ 2621 h 3126"/>
              <a:gd name="T56" fmla="*/ 959 w 4278"/>
              <a:gd name="T57" fmla="*/ 3109 h 3126"/>
              <a:gd name="T58" fmla="*/ 946 w 4278"/>
              <a:gd name="T59" fmla="*/ 3126 h 3126"/>
              <a:gd name="T60" fmla="*/ 941 w 4278"/>
              <a:gd name="T61" fmla="*/ 3123 h 3126"/>
              <a:gd name="T62" fmla="*/ 3171 w 4278"/>
              <a:gd name="T63" fmla="*/ 2509 h 3126"/>
              <a:gd name="T64" fmla="*/ 3172 w 4278"/>
              <a:gd name="T65" fmla="*/ 2496 h 3126"/>
              <a:gd name="T66" fmla="*/ 3156 w 4278"/>
              <a:gd name="T67" fmla="*/ 2151 h 3126"/>
              <a:gd name="T68" fmla="*/ 3175 w 4278"/>
              <a:gd name="T69" fmla="*/ 2123 h 3126"/>
              <a:gd name="T70" fmla="*/ 3516 w 4278"/>
              <a:gd name="T71" fmla="*/ 1992 h 3126"/>
              <a:gd name="T72" fmla="*/ 3951 w 4278"/>
              <a:gd name="T73" fmla="*/ 1604 h 3126"/>
              <a:gd name="T74" fmla="*/ 4063 w 4278"/>
              <a:gd name="T75" fmla="*/ 1142 h 3126"/>
              <a:gd name="T76" fmla="*/ 3854 w 4278"/>
              <a:gd name="T77" fmla="*/ 687 h 3126"/>
              <a:gd name="T78" fmla="*/ 3306 w 4278"/>
              <a:gd name="T79" fmla="*/ 336 h 3126"/>
              <a:gd name="T80" fmla="*/ 2599 w 4278"/>
              <a:gd name="T81" fmla="*/ 243 h 3126"/>
              <a:gd name="T82" fmla="*/ 1952 w 4278"/>
              <a:gd name="T83" fmla="*/ 412 h 3126"/>
              <a:gd name="T84" fmla="*/ 1523 w 4278"/>
              <a:gd name="T85" fmla="*/ 763 h 3126"/>
              <a:gd name="T86" fmla="*/ 1419 w 4278"/>
              <a:gd name="T87" fmla="*/ 1467 h 3126"/>
              <a:gd name="T88" fmla="*/ 1751 w 4278"/>
              <a:gd name="T89" fmla="*/ 1884 h 3126"/>
              <a:gd name="T90" fmla="*/ 2541 w 4278"/>
              <a:gd name="T91" fmla="*/ 2171 h 3126"/>
              <a:gd name="T92" fmla="*/ 2887 w 4278"/>
              <a:gd name="T93" fmla="*/ 2180 h 3126"/>
              <a:gd name="T94" fmla="*/ 2928 w 4278"/>
              <a:gd name="T95" fmla="*/ 2200 h 3126"/>
              <a:gd name="T96" fmla="*/ 3055 w 4278"/>
              <a:gd name="T97" fmla="*/ 2362 h 3126"/>
              <a:gd name="T98" fmla="*/ 3171 w 4278"/>
              <a:gd name="T99" fmla="*/ 2509 h 3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78" h="3126">
                <a:moveTo>
                  <a:pt x="941" y="3123"/>
                </a:moveTo>
                <a:cubicBezTo>
                  <a:pt x="945" y="3046"/>
                  <a:pt x="948" y="2968"/>
                  <a:pt x="952" y="2890"/>
                </a:cubicBezTo>
                <a:cubicBezTo>
                  <a:pt x="958" y="2774"/>
                  <a:pt x="963" y="2658"/>
                  <a:pt x="969" y="2542"/>
                </a:cubicBezTo>
                <a:cubicBezTo>
                  <a:pt x="970" y="2525"/>
                  <a:pt x="959" y="2524"/>
                  <a:pt x="949" y="2521"/>
                </a:cubicBezTo>
                <a:cubicBezTo>
                  <a:pt x="817" y="2480"/>
                  <a:pt x="692" y="2426"/>
                  <a:pt x="575" y="2352"/>
                </a:cubicBezTo>
                <a:cubicBezTo>
                  <a:pt x="397" y="2241"/>
                  <a:pt x="247" y="2102"/>
                  <a:pt x="153" y="1911"/>
                </a:cubicBezTo>
                <a:cubicBezTo>
                  <a:pt x="0" y="1599"/>
                  <a:pt x="37" y="1302"/>
                  <a:pt x="239" y="1025"/>
                </a:cubicBezTo>
                <a:cubicBezTo>
                  <a:pt x="364" y="852"/>
                  <a:pt x="532" y="731"/>
                  <a:pt x="722" y="641"/>
                </a:cubicBezTo>
                <a:cubicBezTo>
                  <a:pt x="972" y="522"/>
                  <a:pt x="1236" y="470"/>
                  <a:pt x="1511" y="471"/>
                </a:cubicBezTo>
                <a:cubicBezTo>
                  <a:pt x="1521" y="471"/>
                  <a:pt x="1533" y="468"/>
                  <a:pt x="1540" y="462"/>
                </a:cubicBezTo>
                <a:cubicBezTo>
                  <a:pt x="1723" y="299"/>
                  <a:pt x="1935" y="189"/>
                  <a:pt x="2170" y="124"/>
                </a:cubicBezTo>
                <a:cubicBezTo>
                  <a:pt x="2619" y="0"/>
                  <a:pt x="3061" y="21"/>
                  <a:pt x="3491" y="205"/>
                </a:cubicBezTo>
                <a:cubicBezTo>
                  <a:pt x="3721" y="303"/>
                  <a:pt x="3919" y="446"/>
                  <a:pt x="4068" y="650"/>
                </a:cubicBezTo>
                <a:cubicBezTo>
                  <a:pt x="4211" y="845"/>
                  <a:pt x="4278" y="1061"/>
                  <a:pt x="4254" y="1304"/>
                </a:cubicBezTo>
                <a:cubicBezTo>
                  <a:pt x="4236" y="1479"/>
                  <a:pt x="4170" y="1636"/>
                  <a:pt x="4065" y="1777"/>
                </a:cubicBezTo>
                <a:cubicBezTo>
                  <a:pt x="3939" y="1948"/>
                  <a:pt x="3775" y="2076"/>
                  <a:pt x="3586" y="2171"/>
                </a:cubicBezTo>
                <a:cubicBezTo>
                  <a:pt x="3518" y="2205"/>
                  <a:pt x="3446" y="2232"/>
                  <a:pt x="3375" y="2261"/>
                </a:cubicBezTo>
                <a:cubicBezTo>
                  <a:pt x="3359" y="2268"/>
                  <a:pt x="3353" y="2274"/>
                  <a:pt x="3354" y="2292"/>
                </a:cubicBezTo>
                <a:cubicBezTo>
                  <a:pt x="3367" y="2550"/>
                  <a:pt x="3379" y="2809"/>
                  <a:pt x="3391" y="3067"/>
                </a:cubicBezTo>
                <a:cubicBezTo>
                  <a:pt x="3391" y="3075"/>
                  <a:pt x="3391" y="3082"/>
                  <a:pt x="3391" y="3095"/>
                </a:cubicBezTo>
                <a:cubicBezTo>
                  <a:pt x="3383" y="3086"/>
                  <a:pt x="3378" y="3081"/>
                  <a:pt x="3374" y="3075"/>
                </a:cubicBezTo>
                <a:cubicBezTo>
                  <a:pt x="3193" y="2847"/>
                  <a:pt x="3013" y="2618"/>
                  <a:pt x="2833" y="2389"/>
                </a:cubicBezTo>
                <a:cubicBezTo>
                  <a:pt x="2823" y="2376"/>
                  <a:pt x="2812" y="2372"/>
                  <a:pt x="2796" y="2372"/>
                </a:cubicBezTo>
                <a:cubicBezTo>
                  <a:pt x="2679" y="2374"/>
                  <a:pt x="2562" y="2370"/>
                  <a:pt x="2445" y="2354"/>
                </a:cubicBezTo>
                <a:cubicBezTo>
                  <a:pt x="2439" y="2353"/>
                  <a:pt x="2430" y="2356"/>
                  <a:pt x="2425" y="2359"/>
                </a:cubicBezTo>
                <a:cubicBezTo>
                  <a:pt x="2173" y="2510"/>
                  <a:pt x="1899" y="2585"/>
                  <a:pt x="1607" y="2600"/>
                </a:cubicBezTo>
                <a:cubicBezTo>
                  <a:pt x="1531" y="2604"/>
                  <a:pt x="1455" y="2603"/>
                  <a:pt x="1379" y="2603"/>
                </a:cubicBezTo>
                <a:cubicBezTo>
                  <a:pt x="1363" y="2603"/>
                  <a:pt x="1354" y="2609"/>
                  <a:pt x="1344" y="2621"/>
                </a:cubicBezTo>
                <a:cubicBezTo>
                  <a:pt x="1216" y="2784"/>
                  <a:pt x="1088" y="2946"/>
                  <a:pt x="959" y="3109"/>
                </a:cubicBezTo>
                <a:cubicBezTo>
                  <a:pt x="955" y="3115"/>
                  <a:pt x="950" y="3120"/>
                  <a:pt x="946" y="3126"/>
                </a:cubicBezTo>
                <a:cubicBezTo>
                  <a:pt x="944" y="3125"/>
                  <a:pt x="943" y="3124"/>
                  <a:pt x="941" y="3123"/>
                </a:cubicBezTo>
                <a:close/>
                <a:moveTo>
                  <a:pt x="3171" y="2509"/>
                </a:moveTo>
                <a:cubicBezTo>
                  <a:pt x="3172" y="2501"/>
                  <a:pt x="3172" y="2499"/>
                  <a:pt x="3172" y="2496"/>
                </a:cubicBezTo>
                <a:cubicBezTo>
                  <a:pt x="3167" y="2381"/>
                  <a:pt x="3162" y="2266"/>
                  <a:pt x="3156" y="2151"/>
                </a:cubicBezTo>
                <a:cubicBezTo>
                  <a:pt x="3155" y="2134"/>
                  <a:pt x="3159" y="2128"/>
                  <a:pt x="3175" y="2123"/>
                </a:cubicBezTo>
                <a:cubicBezTo>
                  <a:pt x="3293" y="2091"/>
                  <a:pt x="3407" y="2050"/>
                  <a:pt x="3516" y="1992"/>
                </a:cubicBezTo>
                <a:cubicBezTo>
                  <a:pt x="3692" y="1898"/>
                  <a:pt x="3844" y="1776"/>
                  <a:pt x="3951" y="1604"/>
                </a:cubicBezTo>
                <a:cubicBezTo>
                  <a:pt x="4039" y="1463"/>
                  <a:pt x="4079" y="1309"/>
                  <a:pt x="4063" y="1142"/>
                </a:cubicBezTo>
                <a:cubicBezTo>
                  <a:pt x="4047" y="966"/>
                  <a:pt x="3971" y="817"/>
                  <a:pt x="3854" y="687"/>
                </a:cubicBezTo>
                <a:cubicBezTo>
                  <a:pt x="3704" y="519"/>
                  <a:pt x="3516" y="410"/>
                  <a:pt x="3306" y="336"/>
                </a:cubicBezTo>
                <a:cubicBezTo>
                  <a:pt x="3077" y="256"/>
                  <a:pt x="2841" y="228"/>
                  <a:pt x="2599" y="243"/>
                </a:cubicBezTo>
                <a:cubicBezTo>
                  <a:pt x="2373" y="257"/>
                  <a:pt x="2156" y="310"/>
                  <a:pt x="1952" y="412"/>
                </a:cubicBezTo>
                <a:cubicBezTo>
                  <a:pt x="1782" y="496"/>
                  <a:pt x="1634" y="607"/>
                  <a:pt x="1523" y="763"/>
                </a:cubicBezTo>
                <a:cubicBezTo>
                  <a:pt x="1368" y="979"/>
                  <a:pt x="1325" y="1214"/>
                  <a:pt x="1419" y="1467"/>
                </a:cubicBezTo>
                <a:cubicBezTo>
                  <a:pt x="1484" y="1641"/>
                  <a:pt x="1603" y="1775"/>
                  <a:pt x="1751" y="1884"/>
                </a:cubicBezTo>
                <a:cubicBezTo>
                  <a:pt x="1986" y="2057"/>
                  <a:pt x="2253" y="2145"/>
                  <a:pt x="2541" y="2171"/>
                </a:cubicBezTo>
                <a:cubicBezTo>
                  <a:pt x="2656" y="2181"/>
                  <a:pt x="2772" y="2178"/>
                  <a:pt x="2887" y="2180"/>
                </a:cubicBezTo>
                <a:cubicBezTo>
                  <a:pt x="2906" y="2180"/>
                  <a:pt x="2917" y="2186"/>
                  <a:pt x="2928" y="2200"/>
                </a:cubicBezTo>
                <a:cubicBezTo>
                  <a:pt x="2970" y="2255"/>
                  <a:pt x="3013" y="2308"/>
                  <a:pt x="3055" y="2362"/>
                </a:cubicBezTo>
                <a:cubicBezTo>
                  <a:pt x="3093" y="2410"/>
                  <a:pt x="3131" y="2457"/>
                  <a:pt x="3171" y="2509"/>
                </a:cubicBezTo>
                <a:close/>
              </a:path>
            </a:pathLst>
          </a:custGeom>
          <a:solidFill>
            <a:schemeClr val="accent5">
              <a:lumMod val="75000"/>
            </a:schemeClr>
          </a:solidFill>
          <a:ln>
            <a:noFill/>
          </a:ln>
        </p:spPr>
        <p:txBody>
          <a:bodyPr vert="horz" wrap="square" lIns="89604" tIns="44802" rIns="89604" bIns="44802" numCol="1" anchor="t" anchorCtr="0" compatLnSpc="1">
            <a:prstTxWarp prst="textNoShape">
              <a:avLst/>
            </a:prstTxWarp>
          </a:bodyPr>
          <a:lstStyle/>
          <a:p>
            <a:pPr defTabSz="895870">
              <a:defRPr/>
            </a:pPr>
            <a:endParaRPr lang="en-US" kern="0">
              <a:solidFill>
                <a:sysClr val="windowText" lastClr="000000"/>
              </a:solidFill>
              <a:latin typeface="Segoe UI"/>
            </a:endParaRPr>
          </a:p>
        </p:txBody>
      </p:sp>
      <p:sp>
        <p:nvSpPr>
          <p:cNvPr id="14" name="Rectangle 13"/>
          <p:cNvSpPr/>
          <p:nvPr/>
        </p:nvSpPr>
        <p:spPr bwMode="auto">
          <a:xfrm>
            <a:off x="10557162" y="2191289"/>
            <a:ext cx="1361655" cy="1792175"/>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t" anchorCtr="0" compatLnSpc="1">
            <a:prstTxWarp prst="textNoShape">
              <a:avLst/>
            </a:prstTxWarp>
          </a:bodyPr>
          <a:lstStyle/>
          <a:p>
            <a:pPr defTabSz="895870">
              <a:spcAft>
                <a:spcPts val="500"/>
              </a:spcAft>
              <a:defRPr/>
            </a:pPr>
            <a:r>
              <a:rPr lang="en-US" sz="800" b="1" kern="0">
                <a:solidFill>
                  <a:srgbClr val="000000">
                    <a:lumMod val="75000"/>
                    <a:lumOff val="25000"/>
                  </a:srgbClr>
                </a:solidFill>
                <a:latin typeface="Segoe UI"/>
                <a:cs typeface="Segoe UI Semibold" panose="020B0702040204020203" pitchFamily="34" charset="0"/>
              </a:rPr>
              <a:t>Audio Conferencing: </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Worldwide dial-in for your online meetings</a:t>
            </a:r>
          </a:p>
          <a:p>
            <a:pPr defTabSz="895870">
              <a:spcAft>
                <a:spcPts val="500"/>
              </a:spcAft>
              <a:defRPr/>
            </a:pPr>
            <a:r>
              <a:rPr lang="en-US" sz="800" b="1" kern="0">
                <a:solidFill>
                  <a:srgbClr val="000000">
                    <a:lumMod val="75000"/>
                    <a:lumOff val="25000"/>
                  </a:srgbClr>
                </a:solidFill>
                <a:latin typeface="Segoe UI"/>
                <a:cs typeface="Segoe UI Semibold" panose="020B0702040204020203" pitchFamily="34" charset="0"/>
              </a:rPr>
              <a:t>Phone System: </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Business phone system in the cloud</a:t>
            </a:r>
          </a:p>
        </p:txBody>
      </p:sp>
      <p:sp>
        <p:nvSpPr>
          <p:cNvPr id="15" name="Rectangle 14"/>
          <p:cNvSpPr/>
          <p:nvPr/>
        </p:nvSpPr>
        <p:spPr bwMode="auto">
          <a:xfrm>
            <a:off x="9062994" y="2191291"/>
            <a:ext cx="1369296" cy="2503852"/>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t" anchorCtr="0" compatLnSpc="1">
            <a:prstTxWarp prst="textNoShape">
              <a:avLst/>
            </a:prstTxWarp>
          </a:bodyPr>
          <a:lstStyle/>
          <a:p>
            <a:pPr defTabSz="895870">
              <a:spcAft>
                <a:spcPts val="600"/>
              </a:spcAft>
              <a:defRPr/>
            </a:pPr>
            <a:r>
              <a:rPr lang="en-US" sz="784" b="1" kern="0">
                <a:solidFill>
                  <a:srgbClr val="000000"/>
                </a:solidFill>
                <a:latin typeface="Segoe UI"/>
                <a:cs typeface="Segoe UI Semibold"/>
              </a:rPr>
              <a:t>Power BI Pro: </a:t>
            </a:r>
            <a:br>
              <a:rPr lang="en-US" sz="784" b="1" kern="0">
                <a:solidFill>
                  <a:prstClr val="white"/>
                </a:solidFill>
                <a:latin typeface="Segoe UI"/>
                <a:cs typeface="Segoe UI"/>
              </a:rPr>
            </a:br>
            <a:r>
              <a:rPr lang="en-US" sz="784" kern="0">
                <a:solidFill>
                  <a:srgbClr val="000000"/>
                </a:solidFill>
                <a:latin typeface="Segoe UI"/>
                <a:cs typeface="Segoe UI Semibold"/>
              </a:rPr>
              <a:t>Live business analytics and visualization </a:t>
            </a:r>
            <a:endParaRPr lang="en-US" sz="800" kern="0">
              <a:solidFill>
                <a:srgbClr val="000000">
                  <a:lumMod val="75000"/>
                  <a:lumOff val="25000"/>
                </a:srgbClr>
              </a:solidFill>
              <a:latin typeface="Segoe UI"/>
              <a:cs typeface="Segoe UI Semibold" panose="020B0702040204020203" pitchFamily="34" charset="0"/>
            </a:endParaRPr>
          </a:p>
          <a:p>
            <a:pPr defTabSz="895870">
              <a:spcAft>
                <a:spcPts val="600"/>
              </a:spcAft>
              <a:defRPr/>
            </a:pPr>
            <a:r>
              <a:rPr lang="en-CA" sz="784" b="1" kern="0">
                <a:solidFill>
                  <a:srgbClr val="000000"/>
                </a:solidFill>
                <a:latin typeface="Segoe UI"/>
                <a:cs typeface="Segoe UI Semibold"/>
              </a:rPr>
              <a:t>Workplace Analytics</a:t>
            </a:r>
            <a:br>
              <a:rPr lang="en-CA" sz="784" b="1" kern="0">
                <a:solidFill>
                  <a:prstClr val="white"/>
                </a:solidFill>
                <a:latin typeface="Segoe UI"/>
                <a:cs typeface="Segoe UI"/>
              </a:rPr>
            </a:br>
            <a:r>
              <a:rPr lang="en-CA" sz="784" kern="0">
                <a:solidFill>
                  <a:srgbClr val="000000"/>
                </a:solidFill>
                <a:latin typeface="Segoe UI"/>
                <a:cs typeface="Segoe UI Semibold"/>
              </a:rPr>
              <a:t>Team and Company wide effectiveness based on machine learning</a:t>
            </a:r>
            <a:endParaRPr lang="en-US" sz="784" kern="0">
              <a:solidFill>
                <a:srgbClr val="000000"/>
              </a:solidFill>
              <a:latin typeface="Segoe UI"/>
              <a:cs typeface="Segoe UI Semibold"/>
            </a:endParaRPr>
          </a:p>
          <a:p>
            <a:pPr defTabSz="895870">
              <a:spcAft>
                <a:spcPts val="600"/>
              </a:spcAft>
              <a:defRPr/>
            </a:pPr>
            <a:endParaRPr lang="en-US" sz="800" kern="0">
              <a:solidFill>
                <a:srgbClr val="000000">
                  <a:lumMod val="75000"/>
                  <a:lumOff val="25000"/>
                </a:srgbClr>
              </a:solidFill>
              <a:latin typeface="Segoe UI"/>
              <a:cs typeface="Segoe UI Semibold" panose="020B0702040204020203" pitchFamily="34" charset="0"/>
            </a:endParaRPr>
          </a:p>
        </p:txBody>
      </p:sp>
      <p:sp>
        <p:nvSpPr>
          <p:cNvPr id="16" name="Rectangle 15"/>
          <p:cNvSpPr/>
          <p:nvPr/>
        </p:nvSpPr>
        <p:spPr bwMode="auto">
          <a:xfrm>
            <a:off x="5424139" y="2205841"/>
            <a:ext cx="1662895" cy="3696959"/>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t" anchorCtr="0" compatLnSpc="1">
            <a:prstTxWarp prst="textNoShape">
              <a:avLst/>
            </a:prstTxWarp>
          </a:bodyPr>
          <a:lstStyle/>
          <a:p>
            <a:pPr defTabSz="895870">
              <a:spcAft>
                <a:spcPts val="588"/>
              </a:spcAft>
              <a:defRPr/>
            </a:pPr>
            <a:r>
              <a:rPr lang="en-US" sz="800" b="1" kern="0">
                <a:solidFill>
                  <a:srgbClr val="000000">
                    <a:lumMod val="75000"/>
                    <a:lumOff val="25000"/>
                  </a:srgbClr>
                </a:solidFill>
                <a:latin typeface="Segoe UI"/>
                <a:cs typeface="Segoe UI Semibold" panose="020B0702040204020203" pitchFamily="34" charset="0"/>
              </a:rPr>
              <a:t>Defender For O365:</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Zero-day virus and malware protection with attack simulator</a:t>
            </a:r>
          </a:p>
          <a:p>
            <a:pPr defTabSz="895870">
              <a:spcAft>
                <a:spcPts val="588"/>
              </a:spcAft>
              <a:defRPr/>
            </a:pPr>
            <a:r>
              <a:rPr lang="en-CA" sz="800" b="1" kern="0">
                <a:solidFill>
                  <a:srgbClr val="000000">
                    <a:lumMod val="75000"/>
                    <a:lumOff val="25000"/>
                  </a:srgbClr>
                </a:solidFill>
                <a:latin typeface="Segoe UI"/>
                <a:cs typeface="Segoe UI Semibold" panose="020B0702040204020203" pitchFamily="34" charset="0"/>
              </a:rPr>
              <a:t>Adv Threat Intelligence</a:t>
            </a:r>
            <a:br>
              <a:rPr lang="en-CA" sz="800" b="1" kern="0">
                <a:solidFill>
                  <a:srgbClr val="FFFFFF"/>
                </a:solidFill>
                <a:latin typeface="Segoe UI"/>
                <a:cs typeface="Segoe UI"/>
              </a:rPr>
            </a:br>
            <a:r>
              <a:rPr lang="en-CA" sz="800" kern="0">
                <a:solidFill>
                  <a:srgbClr val="000000">
                    <a:lumMod val="75000"/>
                    <a:lumOff val="25000"/>
                  </a:srgbClr>
                </a:solidFill>
                <a:latin typeface="Segoe UI"/>
                <a:cs typeface="Segoe UI Semibold" panose="020B0702040204020203" pitchFamily="34" charset="0"/>
              </a:rPr>
              <a:t>Global machine learning based threat detection and prevention; </a:t>
            </a:r>
            <a:r>
              <a:rPr lang="en-US" sz="800" kern="0">
                <a:solidFill>
                  <a:srgbClr val="000000">
                    <a:lumMod val="75000"/>
                    <a:lumOff val="25000"/>
                  </a:srgbClr>
                </a:solidFill>
                <a:latin typeface="Segoe UI"/>
                <a:cs typeface="Segoe UI Semibold" panose="020B0702040204020203" pitchFamily="34" charset="0"/>
              </a:rPr>
              <a:t>Enhanced data access controls (CLB)</a:t>
            </a:r>
            <a:endParaRPr lang="en-CA" sz="800" kern="0">
              <a:solidFill>
                <a:srgbClr val="000000">
                  <a:lumMod val="75000"/>
                  <a:lumOff val="25000"/>
                </a:srgbClr>
              </a:solidFill>
              <a:latin typeface="Segoe UI"/>
              <a:cs typeface="Segoe UI Semibold" panose="020B0702040204020203" pitchFamily="34" charset="0"/>
            </a:endParaRPr>
          </a:p>
          <a:p>
            <a:pPr defTabSz="895870">
              <a:spcAft>
                <a:spcPts val="588"/>
              </a:spcAft>
              <a:defRPr/>
            </a:pPr>
            <a:r>
              <a:rPr lang="en-CA" sz="800" b="1" kern="0">
                <a:solidFill>
                  <a:srgbClr val="000000">
                    <a:lumMod val="75000"/>
                    <a:lumOff val="25000"/>
                  </a:srgbClr>
                </a:solidFill>
                <a:latin typeface="Segoe UI"/>
                <a:cs typeface="Segoe UI Semibold" panose="020B0702040204020203" pitchFamily="34" charset="0"/>
              </a:rPr>
              <a:t>Cloud App Security</a:t>
            </a:r>
            <a:br>
              <a:rPr lang="en-CA" sz="800" b="1" kern="0">
                <a:solidFill>
                  <a:srgbClr val="000000">
                    <a:lumMod val="75000"/>
                    <a:lumOff val="25000"/>
                  </a:srgbClr>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Discover cloud-based apps, gain insight into shadow IT and assess risk.</a:t>
            </a:r>
            <a:endParaRPr lang="en-CA" sz="800" kern="0">
              <a:solidFill>
                <a:srgbClr val="000000">
                  <a:lumMod val="75000"/>
                  <a:lumOff val="25000"/>
                </a:srgbClr>
              </a:solidFill>
              <a:latin typeface="Segoe UI"/>
              <a:cs typeface="Segoe UI Semibold" panose="020B0702040204020203" pitchFamily="34" charset="0"/>
            </a:endParaRPr>
          </a:p>
          <a:p>
            <a:pPr defTabSz="895870">
              <a:spcAft>
                <a:spcPts val="588"/>
              </a:spcAft>
              <a:defRPr/>
            </a:pPr>
            <a:r>
              <a:rPr lang="en-US" sz="800" b="1">
                <a:solidFill>
                  <a:srgbClr val="000000"/>
                </a:solidFill>
                <a:latin typeface="Segoe UI"/>
              </a:rPr>
              <a:t>Azure AD Premium P2</a:t>
            </a:r>
            <a:br>
              <a:rPr lang="en-US" sz="800" b="1">
                <a:solidFill>
                  <a:srgbClr val="000000"/>
                </a:solidFill>
                <a:latin typeface="Segoe UI"/>
                <a:cs typeface="Segoe UI"/>
              </a:rPr>
            </a:br>
            <a:r>
              <a:rPr lang="en-US" sz="800">
                <a:solidFill>
                  <a:srgbClr val="000000"/>
                </a:solidFill>
                <a:latin typeface="Segoe UI"/>
              </a:rPr>
              <a:t>Risk based conditional access, privileged Identity Management, identity protection</a:t>
            </a:r>
            <a:endParaRPr lang="en-US" sz="800" b="1" kern="0">
              <a:solidFill>
                <a:srgbClr val="000000">
                  <a:lumMod val="75000"/>
                  <a:lumOff val="25000"/>
                </a:srgbClr>
              </a:solidFill>
              <a:latin typeface="Segoe UI"/>
              <a:cs typeface="Segoe UI Semibold" panose="020B0702040204020203" pitchFamily="34" charset="0"/>
            </a:endParaRPr>
          </a:p>
          <a:p>
            <a:pPr defTabSz="895870">
              <a:spcAft>
                <a:spcPts val="588"/>
              </a:spcAft>
              <a:defRPr/>
            </a:pPr>
            <a:r>
              <a:rPr lang="en-CA" sz="800" b="1" kern="0">
                <a:solidFill>
                  <a:srgbClr val="000000">
                    <a:lumMod val="75000"/>
                    <a:lumOff val="25000"/>
                  </a:srgbClr>
                </a:solidFill>
                <a:latin typeface="Segoe UI"/>
                <a:cs typeface="Segoe UI Semibold" panose="020B0702040204020203" pitchFamily="34" charset="0"/>
              </a:rPr>
              <a:t>Defender For Identities</a:t>
            </a:r>
            <a:br>
              <a:rPr lang="en-CA" sz="800" b="1" kern="0">
                <a:solidFill>
                  <a:srgbClr val="FFFFFF"/>
                </a:solidFill>
                <a:latin typeface="Segoe UI"/>
                <a:cs typeface="Segoe UI"/>
              </a:rPr>
            </a:br>
            <a:r>
              <a:rPr lang="en-CA" sz="800" kern="0">
                <a:solidFill>
                  <a:srgbClr val="000000">
                    <a:lumMod val="75000"/>
                    <a:lumOff val="25000"/>
                  </a:srgbClr>
                </a:solidFill>
                <a:latin typeface="Segoe UI"/>
                <a:cs typeface="Segoe UI Semibold" panose="020B0702040204020203" pitchFamily="34" charset="0"/>
              </a:rPr>
              <a:t>End User Behavioral Analysis – Look for abnormalities in your environment</a:t>
            </a:r>
          </a:p>
          <a:p>
            <a:pPr defTabSz="895870">
              <a:spcAft>
                <a:spcPts val="588"/>
              </a:spcAft>
              <a:defRPr/>
            </a:pPr>
            <a:r>
              <a:rPr lang="en-CA" sz="800" b="1" kern="0">
                <a:solidFill>
                  <a:srgbClr val="000000">
                    <a:lumMod val="75000"/>
                    <a:lumOff val="25000"/>
                  </a:srgbClr>
                </a:solidFill>
                <a:latin typeface="Segoe UI"/>
                <a:cs typeface="Segoe UI Semibold" panose="020B0702040204020203" pitchFamily="34" charset="0"/>
              </a:rPr>
              <a:t>Defender For Endpoint</a:t>
            </a:r>
            <a:br>
              <a:rPr lang="en-CA" sz="800" b="1" kern="0">
                <a:solidFill>
                  <a:srgbClr val="FFFFFF"/>
                </a:solidFill>
                <a:latin typeface="Segoe UI"/>
                <a:cs typeface="Segoe UI"/>
              </a:rPr>
            </a:br>
            <a:r>
              <a:rPr lang="en-CA" sz="800" kern="0">
                <a:solidFill>
                  <a:srgbClr val="000000">
                    <a:lumMod val="75000"/>
                    <a:lumOff val="25000"/>
                  </a:srgbClr>
                </a:solidFill>
                <a:latin typeface="Segoe UI"/>
                <a:cs typeface="Segoe UI Semibold" panose="020B0702040204020203" pitchFamily="34" charset="0"/>
              </a:rPr>
              <a:t>End-point Detection &amp; Response against zero-day malicious attacks</a:t>
            </a:r>
          </a:p>
        </p:txBody>
      </p:sp>
      <p:sp>
        <p:nvSpPr>
          <p:cNvPr id="22" name="Rectangle 21"/>
          <p:cNvSpPr/>
          <p:nvPr/>
        </p:nvSpPr>
        <p:spPr bwMode="auto">
          <a:xfrm>
            <a:off x="10509809" y="1349844"/>
            <a:ext cx="1411639" cy="841445"/>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ctr" anchorCtr="0" compatLnSpc="1">
            <a:prstTxWarp prst="textNoShape">
              <a:avLst/>
            </a:prstTxWarp>
          </a:bodyPr>
          <a:lstStyle/>
          <a:p>
            <a:pPr algn="ctr" defTabSz="913576" fontAlgn="base">
              <a:spcBef>
                <a:spcPct val="0"/>
              </a:spcBef>
              <a:spcAft>
                <a:spcPts val="588"/>
              </a:spcAft>
              <a:defRPr/>
            </a:pPr>
            <a:r>
              <a:rPr lang="en-US" sz="1175" b="1" kern="0">
                <a:solidFill>
                  <a:prstClr val="white"/>
                </a:solidFill>
                <a:latin typeface="Segoe UI"/>
              </a:rPr>
              <a:t>VOICE</a:t>
            </a:r>
          </a:p>
        </p:txBody>
      </p:sp>
      <p:sp>
        <p:nvSpPr>
          <p:cNvPr id="24" name="Rectangle 23"/>
          <p:cNvSpPr/>
          <p:nvPr/>
        </p:nvSpPr>
        <p:spPr bwMode="auto">
          <a:xfrm>
            <a:off x="9062994" y="1349845"/>
            <a:ext cx="1369296" cy="843124"/>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ctr" anchorCtr="0" compatLnSpc="1">
            <a:prstTxWarp prst="textNoShape">
              <a:avLst/>
            </a:prstTxWarp>
          </a:bodyPr>
          <a:lstStyle/>
          <a:p>
            <a:pPr algn="ctr" defTabSz="913576" fontAlgn="base">
              <a:spcBef>
                <a:spcPct val="0"/>
              </a:spcBef>
              <a:spcAft>
                <a:spcPts val="588"/>
              </a:spcAft>
              <a:defRPr/>
            </a:pPr>
            <a:r>
              <a:rPr lang="en-US" sz="1175" b="1" kern="0">
                <a:solidFill>
                  <a:prstClr val="white"/>
                </a:solidFill>
                <a:latin typeface="Segoe UI"/>
              </a:rPr>
              <a:t>ANALYTICS</a:t>
            </a:r>
          </a:p>
        </p:txBody>
      </p:sp>
      <p:grpSp>
        <p:nvGrpSpPr>
          <p:cNvPr id="25" name="Group 9"/>
          <p:cNvGrpSpPr>
            <a:grpSpLocks noChangeAspect="1"/>
          </p:cNvGrpSpPr>
          <p:nvPr/>
        </p:nvGrpSpPr>
        <p:grpSpPr bwMode="auto">
          <a:xfrm>
            <a:off x="9553387" y="774622"/>
            <a:ext cx="388506" cy="391043"/>
            <a:chOff x="3225" y="1504"/>
            <a:chExt cx="1378" cy="1387"/>
          </a:xfrm>
          <a:solidFill>
            <a:schemeClr val="accent5">
              <a:lumMod val="75000"/>
            </a:schemeClr>
          </a:solidFill>
        </p:grpSpPr>
        <p:sp>
          <p:nvSpPr>
            <p:cNvPr id="26" name="Freeform 11"/>
            <p:cNvSpPr>
              <a:spLocks noEditPoints="1"/>
            </p:cNvSpPr>
            <p:nvPr/>
          </p:nvSpPr>
          <p:spPr bwMode="auto">
            <a:xfrm>
              <a:off x="3225" y="1504"/>
              <a:ext cx="1374" cy="712"/>
            </a:xfrm>
            <a:custGeom>
              <a:avLst/>
              <a:gdLst>
                <a:gd name="T0" fmla="*/ 1543 w 1543"/>
                <a:gd name="T1" fmla="*/ 150 h 801"/>
                <a:gd name="T2" fmla="*/ 1352 w 1543"/>
                <a:gd name="T3" fmla="*/ 309 h 801"/>
                <a:gd name="T4" fmla="*/ 1325 w 1543"/>
                <a:gd name="T5" fmla="*/ 317 h 801"/>
                <a:gd name="T6" fmla="*/ 1061 w 1543"/>
                <a:gd name="T7" fmla="*/ 573 h 801"/>
                <a:gd name="T8" fmla="*/ 1053 w 1543"/>
                <a:gd name="T9" fmla="*/ 600 h 801"/>
                <a:gd name="T10" fmla="*/ 988 w 1543"/>
                <a:gd name="T11" fmla="*/ 762 h 801"/>
                <a:gd name="T12" fmla="*/ 814 w 1543"/>
                <a:gd name="T13" fmla="*/ 756 h 801"/>
                <a:gd name="T14" fmla="*/ 761 w 1543"/>
                <a:gd name="T15" fmla="*/ 589 h 801"/>
                <a:gd name="T16" fmla="*/ 756 w 1543"/>
                <a:gd name="T17" fmla="*/ 562 h 801"/>
                <a:gd name="T18" fmla="*/ 597 w 1543"/>
                <a:gd name="T19" fmla="*/ 383 h 801"/>
                <a:gd name="T20" fmla="*/ 565 w 1543"/>
                <a:gd name="T21" fmla="*/ 371 h 801"/>
                <a:gd name="T22" fmla="*/ 513 w 1543"/>
                <a:gd name="T23" fmla="*/ 370 h 801"/>
                <a:gd name="T24" fmla="*/ 481 w 1543"/>
                <a:gd name="T25" fmla="*/ 381 h 801"/>
                <a:gd name="T26" fmla="*/ 312 w 1543"/>
                <a:gd name="T27" fmla="*/ 565 h 801"/>
                <a:gd name="T28" fmla="*/ 306 w 1543"/>
                <a:gd name="T29" fmla="*/ 591 h 801"/>
                <a:gd name="T30" fmla="*/ 190 w 1543"/>
                <a:gd name="T31" fmla="*/ 784 h 801"/>
                <a:gd name="T32" fmla="*/ 10 w 1543"/>
                <a:gd name="T33" fmla="*/ 655 h 801"/>
                <a:gd name="T34" fmla="*/ 154 w 1543"/>
                <a:gd name="T35" fmla="*/ 483 h 801"/>
                <a:gd name="T36" fmla="*/ 192 w 1543"/>
                <a:gd name="T37" fmla="*/ 487 h 801"/>
                <a:gd name="T38" fmla="*/ 218 w 1543"/>
                <a:gd name="T39" fmla="*/ 479 h 801"/>
                <a:gd name="T40" fmla="*/ 388 w 1543"/>
                <a:gd name="T41" fmla="*/ 294 h 801"/>
                <a:gd name="T42" fmla="*/ 395 w 1543"/>
                <a:gd name="T43" fmla="*/ 265 h 801"/>
                <a:gd name="T44" fmla="*/ 453 w 1543"/>
                <a:gd name="T45" fmla="*/ 98 h 801"/>
                <a:gd name="T46" fmla="*/ 627 w 1543"/>
                <a:gd name="T47" fmla="*/ 98 h 801"/>
                <a:gd name="T48" fmla="*/ 685 w 1543"/>
                <a:gd name="T49" fmla="*/ 267 h 801"/>
                <a:gd name="T50" fmla="*/ 690 w 1543"/>
                <a:gd name="T51" fmla="*/ 296 h 801"/>
                <a:gd name="T52" fmla="*/ 851 w 1543"/>
                <a:gd name="T53" fmla="*/ 477 h 801"/>
                <a:gd name="T54" fmla="*/ 878 w 1543"/>
                <a:gd name="T55" fmla="*/ 487 h 801"/>
                <a:gd name="T56" fmla="*/ 947 w 1543"/>
                <a:gd name="T57" fmla="*/ 489 h 801"/>
                <a:gd name="T58" fmla="*/ 969 w 1543"/>
                <a:gd name="T59" fmla="*/ 483 h 801"/>
                <a:gd name="T60" fmla="*/ 1237 w 1543"/>
                <a:gd name="T61" fmla="*/ 222 h 801"/>
                <a:gd name="T62" fmla="*/ 1243 w 1543"/>
                <a:gd name="T63" fmla="*/ 199 h 801"/>
                <a:gd name="T64" fmla="*/ 1296 w 1543"/>
                <a:gd name="T65" fmla="*/ 45 h 801"/>
                <a:gd name="T66" fmla="*/ 1456 w 1543"/>
                <a:gd name="T67" fmla="*/ 26 h 801"/>
                <a:gd name="T68" fmla="*/ 1543 w 1543"/>
                <a:gd name="T69" fmla="*/ 150 h 801"/>
                <a:gd name="T70" fmla="*/ 1392 w 1543"/>
                <a:gd name="T71" fmla="*/ 93 h 801"/>
                <a:gd name="T72" fmla="*/ 1321 w 1543"/>
                <a:gd name="T73" fmla="*/ 161 h 801"/>
                <a:gd name="T74" fmla="*/ 1390 w 1543"/>
                <a:gd name="T75" fmla="*/ 234 h 801"/>
                <a:gd name="T76" fmla="*/ 1462 w 1543"/>
                <a:gd name="T77" fmla="*/ 163 h 801"/>
                <a:gd name="T78" fmla="*/ 1392 w 1543"/>
                <a:gd name="T79" fmla="*/ 93 h 801"/>
                <a:gd name="T80" fmla="*/ 162 w 1543"/>
                <a:gd name="T81" fmla="*/ 565 h 801"/>
                <a:gd name="T82" fmla="*/ 91 w 1543"/>
                <a:gd name="T83" fmla="*/ 635 h 801"/>
                <a:gd name="T84" fmla="*/ 161 w 1543"/>
                <a:gd name="T85" fmla="*/ 705 h 801"/>
                <a:gd name="T86" fmla="*/ 231 w 1543"/>
                <a:gd name="T87" fmla="*/ 635 h 801"/>
                <a:gd name="T88" fmla="*/ 162 w 1543"/>
                <a:gd name="T89" fmla="*/ 565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43" h="801">
                  <a:moveTo>
                    <a:pt x="1543" y="150"/>
                  </a:moveTo>
                  <a:cubicBezTo>
                    <a:pt x="1543" y="263"/>
                    <a:pt x="1449" y="335"/>
                    <a:pt x="1352" y="309"/>
                  </a:cubicBezTo>
                  <a:cubicBezTo>
                    <a:pt x="1340" y="306"/>
                    <a:pt x="1333" y="308"/>
                    <a:pt x="1325" y="317"/>
                  </a:cubicBezTo>
                  <a:cubicBezTo>
                    <a:pt x="1237" y="402"/>
                    <a:pt x="1149" y="488"/>
                    <a:pt x="1061" y="573"/>
                  </a:cubicBezTo>
                  <a:cubicBezTo>
                    <a:pt x="1052" y="581"/>
                    <a:pt x="1050" y="588"/>
                    <a:pt x="1053" y="600"/>
                  </a:cubicBezTo>
                  <a:cubicBezTo>
                    <a:pt x="1068" y="663"/>
                    <a:pt x="1042" y="727"/>
                    <a:pt x="988" y="762"/>
                  </a:cubicBezTo>
                  <a:cubicBezTo>
                    <a:pt x="935" y="797"/>
                    <a:pt x="865" y="794"/>
                    <a:pt x="814" y="756"/>
                  </a:cubicBezTo>
                  <a:cubicBezTo>
                    <a:pt x="762" y="717"/>
                    <a:pt x="741" y="651"/>
                    <a:pt x="761" y="589"/>
                  </a:cubicBezTo>
                  <a:cubicBezTo>
                    <a:pt x="765" y="577"/>
                    <a:pt x="764" y="571"/>
                    <a:pt x="756" y="562"/>
                  </a:cubicBezTo>
                  <a:cubicBezTo>
                    <a:pt x="703" y="503"/>
                    <a:pt x="649" y="443"/>
                    <a:pt x="597" y="383"/>
                  </a:cubicBezTo>
                  <a:cubicBezTo>
                    <a:pt x="588" y="372"/>
                    <a:pt x="579" y="368"/>
                    <a:pt x="565" y="371"/>
                  </a:cubicBezTo>
                  <a:cubicBezTo>
                    <a:pt x="548" y="373"/>
                    <a:pt x="530" y="373"/>
                    <a:pt x="513" y="370"/>
                  </a:cubicBezTo>
                  <a:cubicBezTo>
                    <a:pt x="500" y="368"/>
                    <a:pt x="491" y="369"/>
                    <a:pt x="481" y="381"/>
                  </a:cubicBezTo>
                  <a:cubicBezTo>
                    <a:pt x="425" y="443"/>
                    <a:pt x="369" y="504"/>
                    <a:pt x="312" y="565"/>
                  </a:cubicBezTo>
                  <a:cubicBezTo>
                    <a:pt x="304" y="573"/>
                    <a:pt x="303" y="580"/>
                    <a:pt x="306" y="591"/>
                  </a:cubicBezTo>
                  <a:cubicBezTo>
                    <a:pt x="332" y="679"/>
                    <a:pt x="279" y="765"/>
                    <a:pt x="190" y="784"/>
                  </a:cubicBezTo>
                  <a:cubicBezTo>
                    <a:pt x="106" y="801"/>
                    <a:pt x="21" y="741"/>
                    <a:pt x="10" y="655"/>
                  </a:cubicBezTo>
                  <a:cubicBezTo>
                    <a:pt x="0" y="566"/>
                    <a:pt x="64" y="488"/>
                    <a:pt x="154" y="483"/>
                  </a:cubicBezTo>
                  <a:cubicBezTo>
                    <a:pt x="167" y="482"/>
                    <a:pt x="180" y="484"/>
                    <a:pt x="192" y="487"/>
                  </a:cubicBezTo>
                  <a:cubicBezTo>
                    <a:pt x="203" y="490"/>
                    <a:pt x="210" y="488"/>
                    <a:pt x="218" y="479"/>
                  </a:cubicBezTo>
                  <a:cubicBezTo>
                    <a:pt x="274" y="417"/>
                    <a:pt x="331" y="355"/>
                    <a:pt x="388" y="294"/>
                  </a:cubicBezTo>
                  <a:cubicBezTo>
                    <a:pt x="396" y="285"/>
                    <a:pt x="398" y="278"/>
                    <a:pt x="395" y="265"/>
                  </a:cubicBezTo>
                  <a:cubicBezTo>
                    <a:pt x="376" y="202"/>
                    <a:pt x="399" y="136"/>
                    <a:pt x="453" y="98"/>
                  </a:cubicBezTo>
                  <a:cubicBezTo>
                    <a:pt x="505" y="61"/>
                    <a:pt x="576" y="61"/>
                    <a:pt x="627" y="98"/>
                  </a:cubicBezTo>
                  <a:cubicBezTo>
                    <a:pt x="681" y="136"/>
                    <a:pt x="704" y="203"/>
                    <a:pt x="685" y="267"/>
                  </a:cubicBezTo>
                  <a:cubicBezTo>
                    <a:pt x="681" y="279"/>
                    <a:pt x="682" y="287"/>
                    <a:pt x="690" y="296"/>
                  </a:cubicBezTo>
                  <a:cubicBezTo>
                    <a:pt x="744" y="356"/>
                    <a:pt x="798" y="416"/>
                    <a:pt x="851" y="477"/>
                  </a:cubicBezTo>
                  <a:cubicBezTo>
                    <a:pt x="859" y="486"/>
                    <a:pt x="866" y="487"/>
                    <a:pt x="878" y="487"/>
                  </a:cubicBezTo>
                  <a:cubicBezTo>
                    <a:pt x="901" y="485"/>
                    <a:pt x="924" y="489"/>
                    <a:pt x="947" y="489"/>
                  </a:cubicBezTo>
                  <a:cubicBezTo>
                    <a:pt x="954" y="489"/>
                    <a:pt x="964" y="488"/>
                    <a:pt x="969" y="483"/>
                  </a:cubicBezTo>
                  <a:cubicBezTo>
                    <a:pt x="1059" y="397"/>
                    <a:pt x="1149" y="310"/>
                    <a:pt x="1237" y="222"/>
                  </a:cubicBezTo>
                  <a:cubicBezTo>
                    <a:pt x="1242" y="217"/>
                    <a:pt x="1245" y="206"/>
                    <a:pt x="1243" y="199"/>
                  </a:cubicBezTo>
                  <a:cubicBezTo>
                    <a:pt x="1231" y="137"/>
                    <a:pt x="1247" y="84"/>
                    <a:pt x="1296" y="45"/>
                  </a:cubicBezTo>
                  <a:cubicBezTo>
                    <a:pt x="1345" y="6"/>
                    <a:pt x="1400" y="0"/>
                    <a:pt x="1456" y="26"/>
                  </a:cubicBezTo>
                  <a:cubicBezTo>
                    <a:pt x="1513" y="53"/>
                    <a:pt x="1541" y="100"/>
                    <a:pt x="1543" y="150"/>
                  </a:cubicBezTo>
                  <a:close/>
                  <a:moveTo>
                    <a:pt x="1392" y="93"/>
                  </a:moveTo>
                  <a:cubicBezTo>
                    <a:pt x="1353" y="93"/>
                    <a:pt x="1322" y="123"/>
                    <a:pt x="1321" y="161"/>
                  </a:cubicBezTo>
                  <a:cubicBezTo>
                    <a:pt x="1320" y="201"/>
                    <a:pt x="1351" y="233"/>
                    <a:pt x="1390" y="234"/>
                  </a:cubicBezTo>
                  <a:cubicBezTo>
                    <a:pt x="1429" y="234"/>
                    <a:pt x="1462" y="202"/>
                    <a:pt x="1462" y="163"/>
                  </a:cubicBezTo>
                  <a:cubicBezTo>
                    <a:pt x="1462" y="125"/>
                    <a:pt x="1430" y="93"/>
                    <a:pt x="1392" y="93"/>
                  </a:cubicBezTo>
                  <a:close/>
                  <a:moveTo>
                    <a:pt x="162" y="565"/>
                  </a:moveTo>
                  <a:cubicBezTo>
                    <a:pt x="122" y="565"/>
                    <a:pt x="90" y="596"/>
                    <a:pt x="91" y="635"/>
                  </a:cubicBezTo>
                  <a:cubicBezTo>
                    <a:pt x="91" y="673"/>
                    <a:pt x="123" y="706"/>
                    <a:pt x="161" y="705"/>
                  </a:cubicBezTo>
                  <a:cubicBezTo>
                    <a:pt x="200" y="705"/>
                    <a:pt x="231" y="674"/>
                    <a:pt x="231" y="635"/>
                  </a:cubicBezTo>
                  <a:cubicBezTo>
                    <a:pt x="231" y="596"/>
                    <a:pt x="201" y="565"/>
                    <a:pt x="162" y="5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kern="0">
                <a:solidFill>
                  <a:sysClr val="windowText" lastClr="000000"/>
                </a:solidFill>
                <a:latin typeface="Segoe UI"/>
              </a:endParaRPr>
            </a:p>
          </p:txBody>
        </p:sp>
        <p:sp>
          <p:nvSpPr>
            <p:cNvPr id="27" name="Freeform 12"/>
            <p:cNvSpPr>
              <a:spLocks/>
            </p:cNvSpPr>
            <p:nvPr/>
          </p:nvSpPr>
          <p:spPr bwMode="auto">
            <a:xfrm>
              <a:off x="4311" y="2091"/>
              <a:ext cx="292" cy="796"/>
            </a:xfrm>
            <a:custGeom>
              <a:avLst/>
              <a:gdLst>
                <a:gd name="T0" fmla="*/ 328 w 328"/>
                <a:gd name="T1" fmla="*/ 449 h 897"/>
                <a:gd name="T2" fmla="*/ 328 w 328"/>
                <a:gd name="T3" fmla="*/ 857 h 897"/>
                <a:gd name="T4" fmla="*/ 288 w 328"/>
                <a:gd name="T5" fmla="*/ 897 h 897"/>
                <a:gd name="T6" fmla="*/ 40 w 328"/>
                <a:gd name="T7" fmla="*/ 897 h 897"/>
                <a:gd name="T8" fmla="*/ 0 w 328"/>
                <a:gd name="T9" fmla="*/ 858 h 897"/>
                <a:gd name="T10" fmla="*/ 0 w 328"/>
                <a:gd name="T11" fmla="*/ 38 h 897"/>
                <a:gd name="T12" fmla="*/ 39 w 328"/>
                <a:gd name="T13" fmla="*/ 0 h 897"/>
                <a:gd name="T14" fmla="*/ 288 w 328"/>
                <a:gd name="T15" fmla="*/ 0 h 897"/>
                <a:gd name="T16" fmla="*/ 328 w 328"/>
                <a:gd name="T17" fmla="*/ 39 h 897"/>
                <a:gd name="T18" fmla="*/ 328 w 328"/>
                <a:gd name="T19" fmla="*/ 44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897">
                  <a:moveTo>
                    <a:pt x="328" y="449"/>
                  </a:moveTo>
                  <a:cubicBezTo>
                    <a:pt x="328" y="585"/>
                    <a:pt x="328" y="721"/>
                    <a:pt x="328" y="857"/>
                  </a:cubicBezTo>
                  <a:cubicBezTo>
                    <a:pt x="328" y="888"/>
                    <a:pt x="319" y="897"/>
                    <a:pt x="288" y="897"/>
                  </a:cubicBezTo>
                  <a:cubicBezTo>
                    <a:pt x="205" y="897"/>
                    <a:pt x="122" y="897"/>
                    <a:pt x="40" y="897"/>
                  </a:cubicBezTo>
                  <a:cubicBezTo>
                    <a:pt x="10" y="897"/>
                    <a:pt x="0" y="888"/>
                    <a:pt x="0" y="858"/>
                  </a:cubicBezTo>
                  <a:cubicBezTo>
                    <a:pt x="0" y="585"/>
                    <a:pt x="0" y="312"/>
                    <a:pt x="0" y="38"/>
                  </a:cubicBezTo>
                  <a:cubicBezTo>
                    <a:pt x="0" y="10"/>
                    <a:pt x="10" y="0"/>
                    <a:pt x="39" y="0"/>
                  </a:cubicBezTo>
                  <a:cubicBezTo>
                    <a:pt x="122" y="0"/>
                    <a:pt x="205" y="0"/>
                    <a:pt x="288" y="0"/>
                  </a:cubicBezTo>
                  <a:cubicBezTo>
                    <a:pt x="319" y="0"/>
                    <a:pt x="328" y="9"/>
                    <a:pt x="328" y="39"/>
                  </a:cubicBezTo>
                  <a:cubicBezTo>
                    <a:pt x="328" y="176"/>
                    <a:pt x="328" y="312"/>
                    <a:pt x="328"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kern="0">
                <a:solidFill>
                  <a:sysClr val="windowText" lastClr="000000"/>
                </a:solidFill>
                <a:latin typeface="Segoe UI"/>
              </a:endParaRPr>
            </a:p>
          </p:txBody>
        </p:sp>
        <p:sp>
          <p:nvSpPr>
            <p:cNvPr id="28" name="Freeform 13"/>
            <p:cNvSpPr>
              <a:spLocks/>
            </p:cNvSpPr>
            <p:nvPr/>
          </p:nvSpPr>
          <p:spPr bwMode="auto">
            <a:xfrm>
              <a:off x="3590" y="2242"/>
              <a:ext cx="292" cy="649"/>
            </a:xfrm>
            <a:custGeom>
              <a:avLst/>
              <a:gdLst>
                <a:gd name="T0" fmla="*/ 328 w 328"/>
                <a:gd name="T1" fmla="*/ 366 h 731"/>
                <a:gd name="T2" fmla="*/ 328 w 328"/>
                <a:gd name="T3" fmla="*/ 692 h 731"/>
                <a:gd name="T4" fmla="*/ 289 w 328"/>
                <a:gd name="T5" fmla="*/ 731 h 731"/>
                <a:gd name="T6" fmla="*/ 39 w 328"/>
                <a:gd name="T7" fmla="*/ 731 h 731"/>
                <a:gd name="T8" fmla="*/ 0 w 328"/>
                <a:gd name="T9" fmla="*/ 692 h 731"/>
                <a:gd name="T10" fmla="*/ 0 w 328"/>
                <a:gd name="T11" fmla="*/ 38 h 731"/>
                <a:gd name="T12" fmla="*/ 38 w 328"/>
                <a:gd name="T13" fmla="*/ 0 h 731"/>
                <a:gd name="T14" fmla="*/ 290 w 328"/>
                <a:gd name="T15" fmla="*/ 0 h 731"/>
                <a:gd name="T16" fmla="*/ 328 w 328"/>
                <a:gd name="T17" fmla="*/ 38 h 731"/>
                <a:gd name="T18" fmla="*/ 328 w 328"/>
                <a:gd name="T19" fmla="*/ 366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731">
                  <a:moveTo>
                    <a:pt x="328" y="366"/>
                  </a:moveTo>
                  <a:cubicBezTo>
                    <a:pt x="328" y="475"/>
                    <a:pt x="328" y="583"/>
                    <a:pt x="328" y="692"/>
                  </a:cubicBezTo>
                  <a:cubicBezTo>
                    <a:pt x="328" y="722"/>
                    <a:pt x="319" y="731"/>
                    <a:pt x="289" y="731"/>
                  </a:cubicBezTo>
                  <a:cubicBezTo>
                    <a:pt x="205" y="731"/>
                    <a:pt x="122" y="731"/>
                    <a:pt x="39" y="731"/>
                  </a:cubicBezTo>
                  <a:cubicBezTo>
                    <a:pt x="10" y="731"/>
                    <a:pt x="1" y="721"/>
                    <a:pt x="0" y="692"/>
                  </a:cubicBezTo>
                  <a:cubicBezTo>
                    <a:pt x="0" y="474"/>
                    <a:pt x="0" y="256"/>
                    <a:pt x="0" y="38"/>
                  </a:cubicBezTo>
                  <a:cubicBezTo>
                    <a:pt x="0" y="9"/>
                    <a:pt x="10" y="0"/>
                    <a:pt x="38" y="0"/>
                  </a:cubicBezTo>
                  <a:cubicBezTo>
                    <a:pt x="122" y="0"/>
                    <a:pt x="206" y="0"/>
                    <a:pt x="290" y="0"/>
                  </a:cubicBezTo>
                  <a:cubicBezTo>
                    <a:pt x="319" y="0"/>
                    <a:pt x="328" y="9"/>
                    <a:pt x="328" y="38"/>
                  </a:cubicBezTo>
                  <a:cubicBezTo>
                    <a:pt x="328" y="147"/>
                    <a:pt x="328" y="257"/>
                    <a:pt x="328"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kern="0">
                <a:solidFill>
                  <a:sysClr val="windowText" lastClr="000000"/>
                </a:solidFill>
                <a:latin typeface="Segoe UI"/>
              </a:endParaRPr>
            </a:p>
          </p:txBody>
        </p:sp>
        <p:sp>
          <p:nvSpPr>
            <p:cNvPr id="29" name="Freeform 14"/>
            <p:cNvSpPr>
              <a:spLocks/>
            </p:cNvSpPr>
            <p:nvPr/>
          </p:nvSpPr>
          <p:spPr bwMode="auto">
            <a:xfrm>
              <a:off x="3949" y="2362"/>
              <a:ext cx="292" cy="529"/>
            </a:xfrm>
            <a:custGeom>
              <a:avLst/>
              <a:gdLst>
                <a:gd name="T0" fmla="*/ 1 w 328"/>
                <a:gd name="T1" fmla="*/ 296 h 595"/>
                <a:gd name="T2" fmla="*/ 1 w 328"/>
                <a:gd name="T3" fmla="*/ 38 h 595"/>
                <a:gd name="T4" fmla="*/ 38 w 328"/>
                <a:gd name="T5" fmla="*/ 0 h 595"/>
                <a:gd name="T6" fmla="*/ 292 w 328"/>
                <a:gd name="T7" fmla="*/ 0 h 595"/>
                <a:gd name="T8" fmla="*/ 328 w 328"/>
                <a:gd name="T9" fmla="*/ 35 h 595"/>
                <a:gd name="T10" fmla="*/ 328 w 328"/>
                <a:gd name="T11" fmla="*/ 560 h 595"/>
                <a:gd name="T12" fmla="*/ 294 w 328"/>
                <a:gd name="T13" fmla="*/ 595 h 595"/>
                <a:gd name="T14" fmla="*/ 34 w 328"/>
                <a:gd name="T15" fmla="*/ 595 h 595"/>
                <a:gd name="T16" fmla="*/ 1 w 328"/>
                <a:gd name="T17" fmla="*/ 560 h 595"/>
                <a:gd name="T18" fmla="*/ 1 w 328"/>
                <a:gd name="T19" fmla="*/ 29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595">
                  <a:moveTo>
                    <a:pt x="1" y="296"/>
                  </a:moveTo>
                  <a:cubicBezTo>
                    <a:pt x="1" y="210"/>
                    <a:pt x="0" y="124"/>
                    <a:pt x="1" y="38"/>
                  </a:cubicBezTo>
                  <a:cubicBezTo>
                    <a:pt x="1" y="9"/>
                    <a:pt x="9" y="0"/>
                    <a:pt x="38" y="0"/>
                  </a:cubicBezTo>
                  <a:cubicBezTo>
                    <a:pt x="123" y="0"/>
                    <a:pt x="208" y="0"/>
                    <a:pt x="292" y="0"/>
                  </a:cubicBezTo>
                  <a:cubicBezTo>
                    <a:pt x="317" y="0"/>
                    <a:pt x="328" y="10"/>
                    <a:pt x="328" y="35"/>
                  </a:cubicBezTo>
                  <a:cubicBezTo>
                    <a:pt x="328" y="210"/>
                    <a:pt x="328" y="385"/>
                    <a:pt x="328" y="560"/>
                  </a:cubicBezTo>
                  <a:cubicBezTo>
                    <a:pt x="328" y="584"/>
                    <a:pt x="317" y="595"/>
                    <a:pt x="294" y="595"/>
                  </a:cubicBezTo>
                  <a:cubicBezTo>
                    <a:pt x="207" y="595"/>
                    <a:pt x="121" y="595"/>
                    <a:pt x="34" y="595"/>
                  </a:cubicBezTo>
                  <a:cubicBezTo>
                    <a:pt x="11" y="595"/>
                    <a:pt x="1" y="584"/>
                    <a:pt x="1" y="560"/>
                  </a:cubicBezTo>
                  <a:cubicBezTo>
                    <a:pt x="0" y="472"/>
                    <a:pt x="1" y="384"/>
                    <a:pt x="1" y="2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kern="0">
                <a:solidFill>
                  <a:sysClr val="windowText" lastClr="000000"/>
                </a:solidFill>
                <a:latin typeface="Segoe UI"/>
              </a:endParaRPr>
            </a:p>
          </p:txBody>
        </p:sp>
        <p:sp>
          <p:nvSpPr>
            <p:cNvPr id="30" name="Freeform 15"/>
            <p:cNvSpPr>
              <a:spLocks/>
            </p:cNvSpPr>
            <p:nvPr/>
          </p:nvSpPr>
          <p:spPr bwMode="auto">
            <a:xfrm>
              <a:off x="3225" y="2465"/>
              <a:ext cx="292" cy="422"/>
            </a:xfrm>
            <a:custGeom>
              <a:avLst/>
              <a:gdLst>
                <a:gd name="T0" fmla="*/ 0 w 328"/>
                <a:gd name="T1" fmla="*/ 237 h 475"/>
                <a:gd name="T2" fmla="*/ 0 w 328"/>
                <a:gd name="T3" fmla="*/ 37 h 475"/>
                <a:gd name="T4" fmla="*/ 39 w 328"/>
                <a:gd name="T5" fmla="*/ 0 h 475"/>
                <a:gd name="T6" fmla="*/ 289 w 328"/>
                <a:gd name="T7" fmla="*/ 0 h 475"/>
                <a:gd name="T8" fmla="*/ 328 w 328"/>
                <a:gd name="T9" fmla="*/ 39 h 475"/>
                <a:gd name="T10" fmla="*/ 328 w 328"/>
                <a:gd name="T11" fmla="*/ 435 h 475"/>
                <a:gd name="T12" fmla="*/ 287 w 328"/>
                <a:gd name="T13" fmla="*/ 475 h 475"/>
                <a:gd name="T14" fmla="*/ 39 w 328"/>
                <a:gd name="T15" fmla="*/ 475 h 475"/>
                <a:gd name="T16" fmla="*/ 0 w 328"/>
                <a:gd name="T17" fmla="*/ 437 h 475"/>
                <a:gd name="T18" fmla="*/ 0 w 328"/>
                <a:gd name="T19" fmla="*/ 23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475">
                  <a:moveTo>
                    <a:pt x="0" y="237"/>
                  </a:moveTo>
                  <a:cubicBezTo>
                    <a:pt x="0" y="171"/>
                    <a:pt x="0" y="104"/>
                    <a:pt x="0" y="37"/>
                  </a:cubicBezTo>
                  <a:cubicBezTo>
                    <a:pt x="0" y="8"/>
                    <a:pt x="9" y="0"/>
                    <a:pt x="39" y="0"/>
                  </a:cubicBezTo>
                  <a:cubicBezTo>
                    <a:pt x="122" y="0"/>
                    <a:pt x="205" y="0"/>
                    <a:pt x="289" y="0"/>
                  </a:cubicBezTo>
                  <a:cubicBezTo>
                    <a:pt x="319" y="0"/>
                    <a:pt x="328" y="9"/>
                    <a:pt x="328" y="39"/>
                  </a:cubicBezTo>
                  <a:cubicBezTo>
                    <a:pt x="328" y="171"/>
                    <a:pt x="328" y="303"/>
                    <a:pt x="328" y="435"/>
                  </a:cubicBezTo>
                  <a:cubicBezTo>
                    <a:pt x="328" y="466"/>
                    <a:pt x="318" y="475"/>
                    <a:pt x="287" y="475"/>
                  </a:cubicBezTo>
                  <a:cubicBezTo>
                    <a:pt x="204" y="475"/>
                    <a:pt x="122" y="475"/>
                    <a:pt x="39" y="475"/>
                  </a:cubicBezTo>
                  <a:cubicBezTo>
                    <a:pt x="10" y="475"/>
                    <a:pt x="0" y="466"/>
                    <a:pt x="0" y="437"/>
                  </a:cubicBezTo>
                  <a:cubicBezTo>
                    <a:pt x="0" y="371"/>
                    <a:pt x="0" y="304"/>
                    <a:pt x="0"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04" tIns="44802" rIns="89604" bIns="44802" numCol="1" anchor="t" anchorCtr="0" compatLnSpc="1">
              <a:prstTxWarp prst="textNoShape">
                <a:avLst/>
              </a:prstTxWarp>
            </a:bodyPr>
            <a:lstStyle/>
            <a:p>
              <a:pPr defTabSz="895870">
                <a:defRPr/>
              </a:pPr>
              <a:endParaRPr lang="en-US" kern="0">
                <a:solidFill>
                  <a:sysClr val="windowText" lastClr="000000"/>
                </a:solidFill>
                <a:latin typeface="Segoe UI"/>
              </a:endParaRPr>
            </a:p>
          </p:txBody>
        </p:sp>
      </p:grpSp>
      <p:sp>
        <p:nvSpPr>
          <p:cNvPr id="43" name="Rectangle 42"/>
          <p:cNvSpPr/>
          <p:nvPr/>
        </p:nvSpPr>
        <p:spPr bwMode="auto">
          <a:xfrm>
            <a:off x="2062188" y="2189610"/>
            <a:ext cx="1665353" cy="2572976"/>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t" anchorCtr="0" compatLnSpc="1">
            <a:prstTxWarp prst="textNoShape">
              <a:avLst/>
            </a:prstTxWarp>
          </a:bodyPr>
          <a:lstStyle/>
          <a:p>
            <a:pPr defTabSz="895870">
              <a:spcAft>
                <a:spcPts val="600"/>
              </a:spcAft>
              <a:defRPr/>
            </a:pPr>
            <a:r>
              <a:rPr lang="en-US" sz="800" b="1" kern="0">
                <a:solidFill>
                  <a:srgbClr val="000000">
                    <a:lumMod val="75000"/>
                    <a:lumOff val="25000"/>
                  </a:srgbClr>
                </a:solidFill>
                <a:latin typeface="Segoe UI"/>
                <a:cs typeface="Segoe UI Semibold" panose="020B0702040204020203" pitchFamily="34" charset="0"/>
              </a:rPr>
              <a:t>Exchange : </a:t>
            </a:r>
            <a:br>
              <a:rPr lang="en-US" sz="800" b="1" kern="0">
                <a:solidFill>
                  <a:srgbClr val="000000">
                    <a:lumMod val="75000"/>
                    <a:lumOff val="25000"/>
                  </a:srgbClr>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Business-class email &amp; Calendar</a:t>
            </a:r>
          </a:p>
          <a:p>
            <a:pPr defTabSz="895870">
              <a:spcAft>
                <a:spcPts val="600"/>
              </a:spcAft>
              <a:defRPr/>
            </a:pPr>
            <a:r>
              <a:rPr lang="en-US" sz="800" b="1" kern="0">
                <a:solidFill>
                  <a:srgbClr val="000000">
                    <a:lumMod val="75000"/>
                    <a:lumOff val="25000"/>
                  </a:srgbClr>
                </a:solidFill>
                <a:latin typeface="Segoe UI"/>
                <a:cs typeface="Segoe UI Semibold" panose="020B0702040204020203" pitchFamily="34" charset="0"/>
              </a:rPr>
              <a:t>OneDrive: </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Cloud Storage and file sharing</a:t>
            </a:r>
          </a:p>
          <a:p>
            <a:pPr defTabSz="895870">
              <a:spcAft>
                <a:spcPts val="600"/>
              </a:spcAft>
              <a:defRPr/>
            </a:pPr>
            <a:r>
              <a:rPr lang="en-US" sz="800" b="1" kern="0">
                <a:solidFill>
                  <a:srgbClr val="000000">
                    <a:lumMod val="75000"/>
                    <a:lumOff val="25000"/>
                  </a:srgbClr>
                </a:solidFill>
                <a:latin typeface="Segoe UI"/>
                <a:cs typeface="Segoe UI Semibold" panose="020B0702040204020203" pitchFamily="34" charset="0"/>
              </a:rPr>
              <a:t>SharePoint: </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Team sites &amp; internal portals</a:t>
            </a:r>
          </a:p>
          <a:p>
            <a:pPr defTabSz="895870">
              <a:spcAft>
                <a:spcPts val="600"/>
              </a:spcAft>
              <a:defRPr/>
            </a:pPr>
            <a:r>
              <a:rPr lang="en-US" sz="800" b="1" kern="0">
                <a:solidFill>
                  <a:srgbClr val="000000">
                    <a:lumMod val="75000"/>
                    <a:lumOff val="25000"/>
                  </a:srgbClr>
                </a:solidFill>
                <a:latin typeface="Segoe UI"/>
                <a:cs typeface="Segoe UI Semibold" panose="020B0702040204020203" pitchFamily="34" charset="0"/>
              </a:rPr>
              <a:t>Skype for Business: </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Online Meetings, IM, video chat</a:t>
            </a:r>
          </a:p>
          <a:p>
            <a:pPr defTabSz="895870">
              <a:spcAft>
                <a:spcPts val="600"/>
              </a:spcAft>
              <a:defRPr/>
            </a:pPr>
            <a:r>
              <a:rPr lang="en-US" sz="800" b="1" kern="0">
                <a:solidFill>
                  <a:srgbClr val="000000">
                    <a:lumMod val="75000"/>
                    <a:lumOff val="25000"/>
                  </a:srgbClr>
                </a:solidFill>
                <a:latin typeface="Segoe UI"/>
                <a:cs typeface="Segoe UI Semibold" panose="020B0702040204020203" pitchFamily="34" charset="0"/>
              </a:rPr>
              <a:t>Yammer: </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Private social networking</a:t>
            </a:r>
          </a:p>
          <a:p>
            <a:pPr defTabSz="895870">
              <a:spcAft>
                <a:spcPts val="600"/>
              </a:spcAft>
              <a:defRPr/>
            </a:pPr>
            <a:r>
              <a:rPr lang="en-CA" sz="800" b="1" kern="0">
                <a:solidFill>
                  <a:srgbClr val="000000">
                    <a:lumMod val="75000"/>
                    <a:lumOff val="25000"/>
                  </a:srgbClr>
                </a:solidFill>
                <a:latin typeface="Segoe UI"/>
                <a:cs typeface="Segoe UI Semibold" panose="020B0702040204020203" pitchFamily="34" charset="0"/>
              </a:rPr>
              <a:t>Teams</a:t>
            </a:r>
            <a:br>
              <a:rPr lang="en-CA" sz="800" b="1" kern="0">
                <a:solidFill>
                  <a:srgbClr val="000000">
                    <a:lumMod val="75000"/>
                    <a:lumOff val="25000"/>
                  </a:srgbClr>
                </a:solidFill>
                <a:latin typeface="Segoe UI"/>
                <a:cs typeface="Segoe UI"/>
              </a:rPr>
            </a:br>
            <a:r>
              <a:rPr lang="en-CA" sz="800" kern="0">
                <a:solidFill>
                  <a:srgbClr val="000000">
                    <a:lumMod val="75000"/>
                    <a:lumOff val="25000"/>
                  </a:srgbClr>
                </a:solidFill>
                <a:latin typeface="Segoe UI"/>
                <a:cs typeface="Segoe UI Semibold" panose="020B0702040204020203" pitchFamily="34" charset="0"/>
              </a:rPr>
              <a:t>Persistent chat/video-based collaboration with reach communication platform</a:t>
            </a:r>
          </a:p>
          <a:p>
            <a:pPr defTabSz="895870">
              <a:spcAft>
                <a:spcPts val="600"/>
              </a:spcAft>
              <a:defRPr/>
            </a:pPr>
            <a:r>
              <a:rPr lang="en-CA" sz="800" b="1" kern="0">
                <a:solidFill>
                  <a:srgbClr val="000000">
                    <a:lumMod val="75000"/>
                    <a:lumOff val="25000"/>
                  </a:srgbClr>
                </a:solidFill>
                <a:latin typeface="Segoe UI"/>
                <a:cs typeface="Segoe UI Semibold" panose="020B0702040204020203" pitchFamily="34" charset="0"/>
              </a:rPr>
              <a:t>Planner</a:t>
            </a:r>
          </a:p>
          <a:p>
            <a:pPr defTabSz="895870">
              <a:spcAft>
                <a:spcPts val="600"/>
              </a:spcAft>
              <a:defRPr/>
            </a:pPr>
            <a:r>
              <a:rPr lang="en-CA" sz="800" b="1" kern="0">
                <a:solidFill>
                  <a:srgbClr val="000000">
                    <a:lumMod val="75000"/>
                    <a:lumOff val="25000"/>
                  </a:srgbClr>
                </a:solidFill>
                <a:latin typeface="Segoe UI"/>
                <a:cs typeface="Segoe UI Semibold" panose="020B0702040204020203" pitchFamily="34" charset="0"/>
              </a:rPr>
              <a:t>Forms</a:t>
            </a:r>
          </a:p>
          <a:p>
            <a:pPr defTabSz="895870">
              <a:spcAft>
                <a:spcPts val="600"/>
              </a:spcAft>
              <a:defRPr/>
            </a:pPr>
            <a:r>
              <a:rPr lang="en-CA" sz="800" b="1" kern="0">
                <a:solidFill>
                  <a:srgbClr val="000000">
                    <a:lumMod val="75000"/>
                    <a:lumOff val="25000"/>
                  </a:srgbClr>
                </a:solidFill>
                <a:latin typeface="Segoe UI"/>
                <a:cs typeface="Segoe UI Semibold" panose="020B0702040204020203" pitchFamily="34" charset="0"/>
              </a:rPr>
              <a:t>PowerApps</a:t>
            </a:r>
            <a:endParaRPr lang="en-US"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US" sz="800" kern="0">
              <a:solidFill>
                <a:srgbClr val="000000">
                  <a:lumMod val="75000"/>
                  <a:lumOff val="25000"/>
                </a:srgbClr>
              </a:solidFill>
              <a:latin typeface="Segoe UI"/>
              <a:cs typeface="Segoe UI Semibold" panose="020B0702040204020203" pitchFamily="34" charset="0"/>
            </a:endParaRPr>
          </a:p>
        </p:txBody>
      </p:sp>
      <p:sp>
        <p:nvSpPr>
          <p:cNvPr id="44" name="Rectangle 43"/>
          <p:cNvSpPr/>
          <p:nvPr/>
        </p:nvSpPr>
        <p:spPr bwMode="auto">
          <a:xfrm>
            <a:off x="230886" y="2188353"/>
            <a:ext cx="1784239" cy="2506790"/>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t" anchorCtr="0" compatLnSpc="1">
            <a:prstTxWarp prst="textNoShape">
              <a:avLst/>
            </a:prstTxWarp>
          </a:bodyPr>
          <a:lstStyle/>
          <a:p>
            <a:pPr defTabSz="895870">
              <a:spcAft>
                <a:spcPts val="588"/>
              </a:spcAft>
              <a:defRPr/>
            </a:pPr>
            <a:r>
              <a:rPr lang="en-US" sz="800" b="1" kern="0">
                <a:solidFill>
                  <a:srgbClr val="000000">
                    <a:lumMod val="75000"/>
                    <a:lumOff val="25000"/>
                  </a:srgbClr>
                </a:solidFill>
                <a:latin typeface="Segoe UI"/>
                <a:cs typeface="Segoe UI Semibold" panose="020B0702040204020203" pitchFamily="34" charset="0"/>
              </a:rPr>
              <a:t>Office Pro Plus</a:t>
            </a:r>
            <a:br>
              <a:rPr lang="en-US" sz="800" b="1" kern="0">
                <a:solidFill>
                  <a:srgbClr val="000000">
                    <a:lumMod val="75000"/>
                    <a:lumOff val="25000"/>
                  </a:srgbClr>
                </a:solidFill>
                <a:latin typeface="Segoe UI"/>
                <a:cs typeface="Segoe UI Semibold" panose="020B0702040204020203" pitchFamily="34" charset="0"/>
              </a:rPr>
            </a:br>
            <a:r>
              <a:rPr lang="en-US" sz="800" kern="0">
                <a:solidFill>
                  <a:srgbClr val="000000">
                    <a:lumMod val="75000"/>
                    <a:lumOff val="25000"/>
                  </a:srgbClr>
                </a:solidFill>
                <a:latin typeface="Segoe UI"/>
                <a:cs typeface="Segoe UI Semibold" panose="020B0702040204020203" pitchFamily="34" charset="0"/>
              </a:rPr>
              <a:t>Office apps on up to 5 PCs &amp; Macs</a:t>
            </a:r>
          </a:p>
          <a:p>
            <a:pPr defTabSz="895870">
              <a:spcAft>
                <a:spcPts val="588"/>
              </a:spcAft>
              <a:defRPr/>
            </a:pPr>
            <a:r>
              <a:rPr lang="en-US" sz="800" b="1" kern="0">
                <a:solidFill>
                  <a:srgbClr val="000000">
                    <a:lumMod val="75000"/>
                    <a:lumOff val="25000"/>
                  </a:srgbClr>
                </a:solidFill>
                <a:latin typeface="Segoe UI"/>
                <a:cs typeface="Segoe UI Semibold" panose="020B0702040204020203" pitchFamily="34" charset="0"/>
              </a:rPr>
              <a:t>Mobile Office Apps</a:t>
            </a:r>
            <a:br>
              <a:rPr lang="en-US" sz="800" b="1" kern="0">
                <a:solidFill>
                  <a:srgbClr val="000000">
                    <a:lumMod val="75000"/>
                    <a:lumOff val="25000"/>
                  </a:srgbClr>
                </a:solidFill>
                <a:latin typeface="Segoe UI"/>
                <a:cs typeface="Segoe UI Semibold" panose="020B0702040204020203" pitchFamily="34" charset="0"/>
              </a:rPr>
            </a:br>
            <a:r>
              <a:rPr lang="en-US" sz="800" kern="0">
                <a:solidFill>
                  <a:srgbClr val="000000">
                    <a:lumMod val="75000"/>
                    <a:lumOff val="25000"/>
                  </a:srgbClr>
                </a:solidFill>
                <a:latin typeface="Segoe UI"/>
                <a:cs typeface="Segoe UI Semibold" panose="020B0702040204020203" pitchFamily="34" charset="0"/>
              </a:rPr>
              <a:t>Office Apps for Tablet &amp; Smartphones</a:t>
            </a:r>
          </a:p>
          <a:p>
            <a:pPr defTabSz="895870">
              <a:spcAft>
                <a:spcPts val="588"/>
              </a:spcAft>
              <a:defRPr/>
            </a:pPr>
            <a:r>
              <a:rPr lang="en-CA" sz="800" b="1" kern="0">
                <a:solidFill>
                  <a:srgbClr val="000000">
                    <a:lumMod val="75000"/>
                    <a:lumOff val="25000"/>
                  </a:srgbClr>
                </a:solidFill>
                <a:latin typeface="Segoe UI"/>
                <a:cs typeface="Segoe UI Semibold" panose="020B0702040204020203" pitchFamily="34" charset="0"/>
              </a:rPr>
              <a:t>Windows 10 Enterprise</a:t>
            </a:r>
            <a:r>
              <a:rPr lang="en-CA" sz="800" kern="0">
                <a:solidFill>
                  <a:srgbClr val="000000">
                    <a:lumMod val="75000"/>
                    <a:lumOff val="25000"/>
                  </a:srgbClr>
                </a:solidFill>
                <a:latin typeface="Segoe UI"/>
                <a:cs typeface="Segoe UI Semibold" panose="020B0702040204020203" pitchFamily="34" charset="0"/>
              </a:rPr>
              <a:t> – per user</a:t>
            </a:r>
          </a:p>
          <a:p>
            <a:pPr defTabSz="895870">
              <a:spcAft>
                <a:spcPts val="588"/>
              </a:spcAft>
              <a:defRPr/>
            </a:pPr>
            <a:r>
              <a:rPr lang="en-US" sz="800" b="1" kern="0">
                <a:solidFill>
                  <a:srgbClr val="000000">
                    <a:lumMod val="75000"/>
                    <a:lumOff val="25000"/>
                  </a:srgbClr>
                </a:solidFill>
                <a:latin typeface="Segoe UI"/>
                <a:cs typeface="Segoe UI Semibold" panose="020B0702040204020203" pitchFamily="34" charset="0"/>
              </a:rPr>
              <a:t>My Analytics: </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Individual and team effectiveness</a:t>
            </a:r>
            <a:endParaRPr lang="en-CA" sz="800" b="1" kern="0">
              <a:solidFill>
                <a:srgbClr val="000000">
                  <a:lumMod val="75000"/>
                  <a:lumOff val="25000"/>
                </a:srgbClr>
              </a:solidFill>
              <a:latin typeface="Segoe UI"/>
              <a:cs typeface="Segoe UI Semibold" panose="020B0702040204020203" pitchFamily="34" charset="0"/>
            </a:endParaRPr>
          </a:p>
        </p:txBody>
      </p:sp>
      <p:sp>
        <p:nvSpPr>
          <p:cNvPr id="45" name="Rectangle 44"/>
          <p:cNvSpPr/>
          <p:nvPr/>
        </p:nvSpPr>
        <p:spPr bwMode="auto">
          <a:xfrm>
            <a:off x="230886" y="1353260"/>
            <a:ext cx="1784239" cy="832910"/>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ctr" anchorCtr="0" compatLnSpc="1">
            <a:prstTxWarp prst="textNoShape">
              <a:avLst/>
            </a:prstTxWarp>
          </a:bodyPr>
          <a:lstStyle/>
          <a:p>
            <a:pPr algn="ctr" defTabSz="913576" fontAlgn="base">
              <a:spcBef>
                <a:spcPct val="0"/>
              </a:spcBef>
              <a:spcAft>
                <a:spcPts val="588"/>
              </a:spcAft>
              <a:defRPr/>
            </a:pPr>
            <a:r>
              <a:rPr lang="en-US" sz="1175" b="1" kern="0">
                <a:solidFill>
                  <a:srgbClr val="FFFFFF"/>
                </a:solidFill>
                <a:latin typeface="Segoe UI"/>
              </a:rPr>
              <a:t>PRODUCTIVITY</a:t>
            </a:r>
          </a:p>
        </p:txBody>
      </p:sp>
      <p:sp>
        <p:nvSpPr>
          <p:cNvPr id="46" name="Rectangle 45"/>
          <p:cNvSpPr/>
          <p:nvPr/>
        </p:nvSpPr>
        <p:spPr bwMode="auto">
          <a:xfrm>
            <a:off x="2054137" y="1353259"/>
            <a:ext cx="1669831" cy="832910"/>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ctr" anchorCtr="0" compatLnSpc="1">
            <a:prstTxWarp prst="textNoShape">
              <a:avLst/>
            </a:prstTxWarp>
          </a:bodyPr>
          <a:lstStyle/>
          <a:p>
            <a:pPr algn="ctr" defTabSz="913576" fontAlgn="base">
              <a:spcBef>
                <a:spcPct val="0"/>
              </a:spcBef>
              <a:spcAft>
                <a:spcPts val="588"/>
              </a:spcAft>
              <a:defRPr/>
            </a:pPr>
            <a:r>
              <a:rPr lang="en-US" sz="1175" b="1" kern="0">
                <a:solidFill>
                  <a:srgbClr val="FFFFFF"/>
                </a:solidFill>
                <a:latin typeface="Segoe UI"/>
              </a:rPr>
              <a:t>COLLABORATION</a:t>
            </a:r>
          </a:p>
        </p:txBody>
      </p:sp>
      <p:sp>
        <p:nvSpPr>
          <p:cNvPr id="33" name="TextBox 32"/>
          <p:cNvSpPr txBox="1"/>
          <p:nvPr/>
        </p:nvSpPr>
        <p:spPr>
          <a:xfrm>
            <a:off x="2079743" y="6065558"/>
            <a:ext cx="787075" cy="246221"/>
          </a:xfrm>
          <a:prstGeom prst="rect">
            <a:avLst/>
          </a:prstGeom>
          <a:solidFill>
            <a:schemeClr val="bg1"/>
          </a:solidFill>
        </p:spPr>
        <p:txBody>
          <a:bodyPr wrap="none" lIns="0" tIns="0" rIns="0" bIns="0" rtlCol="0">
            <a:spAutoFit/>
          </a:bodyPr>
          <a:lstStyle/>
          <a:p>
            <a:pPr algn="ctr" defTabSz="913874">
              <a:defRPr/>
            </a:pPr>
            <a:r>
              <a:rPr lang="en-US" sz="1600" kern="0">
                <a:solidFill>
                  <a:srgbClr val="00BBF1">
                    <a:lumMod val="75000"/>
                  </a:srgbClr>
                </a:solidFill>
                <a:latin typeface="Segoe UI"/>
              </a:rPr>
              <a:t>M365 E3</a:t>
            </a:r>
            <a:endParaRPr lang="en-US" sz="1600" b="1" kern="0">
              <a:solidFill>
                <a:srgbClr val="00BBF1">
                  <a:lumMod val="75000"/>
                </a:srgbClr>
              </a:solidFill>
              <a:latin typeface="Segoe UI"/>
            </a:endParaRPr>
          </a:p>
        </p:txBody>
      </p:sp>
      <p:cxnSp>
        <p:nvCxnSpPr>
          <p:cNvPr id="34" name="Straight Connector 33"/>
          <p:cNvCxnSpPr/>
          <p:nvPr/>
        </p:nvCxnSpPr>
        <p:spPr>
          <a:xfrm flipV="1">
            <a:off x="193773" y="1857616"/>
            <a:ext cx="1" cy="4030632"/>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93771" y="6373834"/>
            <a:ext cx="1142531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129372" y="6237401"/>
            <a:ext cx="1628065" cy="246222"/>
          </a:xfrm>
          <a:prstGeom prst="rect">
            <a:avLst/>
          </a:prstGeom>
          <a:solidFill>
            <a:schemeClr val="bg1"/>
          </a:solidFill>
        </p:spPr>
        <p:txBody>
          <a:bodyPr wrap="none" lIns="0" tIns="0" rIns="0" bIns="0" rtlCol="0">
            <a:spAutoFit/>
          </a:bodyPr>
          <a:lstStyle/>
          <a:p>
            <a:pPr algn="ctr" defTabSz="913874">
              <a:defRPr/>
            </a:pPr>
            <a:r>
              <a:rPr lang="en-US" sz="1600" b="1" kern="0">
                <a:solidFill>
                  <a:srgbClr val="70AD47"/>
                </a:solidFill>
                <a:latin typeface="Segoe UI"/>
              </a:rPr>
              <a:t>Microsoft 365 E5</a:t>
            </a:r>
          </a:p>
        </p:txBody>
      </p:sp>
      <p:cxnSp>
        <p:nvCxnSpPr>
          <p:cNvPr id="47" name="Straight Connector 46"/>
          <p:cNvCxnSpPr/>
          <p:nvPr/>
        </p:nvCxnSpPr>
        <p:spPr>
          <a:xfrm flipV="1">
            <a:off x="11954991" y="1857616"/>
            <a:ext cx="1" cy="4030632"/>
          </a:xfrm>
          <a:prstGeom prst="line">
            <a:avLst/>
          </a:prstGeom>
          <a:ln w="3175">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Freeform 5"/>
          <p:cNvSpPr>
            <a:spLocks noEditPoints="1"/>
          </p:cNvSpPr>
          <p:nvPr/>
        </p:nvSpPr>
        <p:spPr bwMode="auto">
          <a:xfrm>
            <a:off x="2735871" y="765759"/>
            <a:ext cx="420081" cy="412285"/>
          </a:xfrm>
          <a:custGeom>
            <a:avLst/>
            <a:gdLst>
              <a:gd name="T0" fmla="*/ 94 w 112"/>
              <a:gd name="T1" fmla="*/ 43 h 120"/>
              <a:gd name="T2" fmla="*/ 104 w 112"/>
              <a:gd name="T3" fmla="*/ 24 h 120"/>
              <a:gd name="T4" fmla="*/ 80 w 112"/>
              <a:gd name="T5" fmla="*/ 0 h 120"/>
              <a:gd name="T6" fmla="*/ 56 w 112"/>
              <a:gd name="T7" fmla="*/ 24 h 120"/>
              <a:gd name="T8" fmla="*/ 66 w 112"/>
              <a:gd name="T9" fmla="*/ 43 h 120"/>
              <a:gd name="T10" fmla="*/ 51 w 112"/>
              <a:gd name="T11" fmla="*/ 58 h 120"/>
              <a:gd name="T12" fmla="*/ 32 w 112"/>
              <a:gd name="T13" fmla="*/ 48 h 120"/>
              <a:gd name="T14" fmla="*/ 8 w 112"/>
              <a:gd name="T15" fmla="*/ 72 h 120"/>
              <a:gd name="T16" fmla="*/ 18 w 112"/>
              <a:gd name="T17" fmla="*/ 91 h 120"/>
              <a:gd name="T18" fmla="*/ 0 w 112"/>
              <a:gd name="T19" fmla="*/ 120 h 120"/>
              <a:gd name="T20" fmla="*/ 8 w 112"/>
              <a:gd name="T21" fmla="*/ 120 h 120"/>
              <a:gd name="T22" fmla="*/ 32 w 112"/>
              <a:gd name="T23" fmla="*/ 96 h 120"/>
              <a:gd name="T24" fmla="*/ 56 w 112"/>
              <a:gd name="T25" fmla="*/ 120 h 120"/>
              <a:gd name="T26" fmla="*/ 64 w 112"/>
              <a:gd name="T27" fmla="*/ 120 h 120"/>
              <a:gd name="T28" fmla="*/ 46 w 112"/>
              <a:gd name="T29" fmla="*/ 91 h 120"/>
              <a:gd name="T30" fmla="*/ 56 w 112"/>
              <a:gd name="T31" fmla="*/ 72 h 120"/>
              <a:gd name="T32" fmla="*/ 80 w 112"/>
              <a:gd name="T33" fmla="*/ 48 h 120"/>
              <a:gd name="T34" fmla="*/ 104 w 112"/>
              <a:gd name="T35" fmla="*/ 72 h 120"/>
              <a:gd name="T36" fmla="*/ 112 w 112"/>
              <a:gd name="T37" fmla="*/ 72 h 120"/>
              <a:gd name="T38" fmla="*/ 94 w 112"/>
              <a:gd name="T39" fmla="*/ 43 h 120"/>
              <a:gd name="T40" fmla="*/ 32 w 112"/>
              <a:gd name="T41" fmla="*/ 88 h 120"/>
              <a:gd name="T42" fmla="*/ 16 w 112"/>
              <a:gd name="T43" fmla="*/ 72 h 120"/>
              <a:gd name="T44" fmla="*/ 32 w 112"/>
              <a:gd name="T45" fmla="*/ 56 h 120"/>
              <a:gd name="T46" fmla="*/ 48 w 112"/>
              <a:gd name="T47" fmla="*/ 72 h 120"/>
              <a:gd name="T48" fmla="*/ 32 w 112"/>
              <a:gd name="T49" fmla="*/ 88 h 120"/>
              <a:gd name="T50" fmla="*/ 80 w 112"/>
              <a:gd name="T51" fmla="*/ 40 h 120"/>
              <a:gd name="T52" fmla="*/ 64 w 112"/>
              <a:gd name="T53" fmla="*/ 24 h 120"/>
              <a:gd name="T54" fmla="*/ 80 w 112"/>
              <a:gd name="T55" fmla="*/ 8 h 120"/>
              <a:gd name="T56" fmla="*/ 96 w 112"/>
              <a:gd name="T57" fmla="*/ 24 h 120"/>
              <a:gd name="T58" fmla="*/ 80 w 112"/>
              <a:gd name="T59"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120">
                <a:moveTo>
                  <a:pt x="94" y="43"/>
                </a:moveTo>
                <a:cubicBezTo>
                  <a:pt x="100" y="39"/>
                  <a:pt x="104" y="32"/>
                  <a:pt x="104" y="24"/>
                </a:cubicBezTo>
                <a:cubicBezTo>
                  <a:pt x="104" y="11"/>
                  <a:pt x="93" y="0"/>
                  <a:pt x="80" y="0"/>
                </a:cubicBezTo>
                <a:cubicBezTo>
                  <a:pt x="67" y="0"/>
                  <a:pt x="56" y="11"/>
                  <a:pt x="56" y="24"/>
                </a:cubicBezTo>
                <a:cubicBezTo>
                  <a:pt x="56" y="32"/>
                  <a:pt x="60" y="39"/>
                  <a:pt x="66" y="43"/>
                </a:cubicBezTo>
                <a:cubicBezTo>
                  <a:pt x="60" y="46"/>
                  <a:pt x="54" y="52"/>
                  <a:pt x="51" y="58"/>
                </a:cubicBezTo>
                <a:cubicBezTo>
                  <a:pt x="47" y="52"/>
                  <a:pt x="40" y="48"/>
                  <a:pt x="32" y="48"/>
                </a:cubicBezTo>
                <a:cubicBezTo>
                  <a:pt x="19" y="48"/>
                  <a:pt x="8" y="59"/>
                  <a:pt x="8" y="72"/>
                </a:cubicBezTo>
                <a:cubicBezTo>
                  <a:pt x="8" y="80"/>
                  <a:pt x="12" y="87"/>
                  <a:pt x="18" y="91"/>
                </a:cubicBezTo>
                <a:cubicBezTo>
                  <a:pt x="7" y="97"/>
                  <a:pt x="0" y="107"/>
                  <a:pt x="0" y="120"/>
                </a:cubicBezTo>
                <a:cubicBezTo>
                  <a:pt x="8" y="120"/>
                  <a:pt x="8" y="120"/>
                  <a:pt x="8" y="120"/>
                </a:cubicBezTo>
                <a:cubicBezTo>
                  <a:pt x="8" y="107"/>
                  <a:pt x="19" y="96"/>
                  <a:pt x="32" y="96"/>
                </a:cubicBezTo>
                <a:cubicBezTo>
                  <a:pt x="45" y="96"/>
                  <a:pt x="56" y="107"/>
                  <a:pt x="56" y="120"/>
                </a:cubicBezTo>
                <a:cubicBezTo>
                  <a:pt x="64" y="120"/>
                  <a:pt x="64" y="120"/>
                  <a:pt x="64" y="120"/>
                </a:cubicBezTo>
                <a:cubicBezTo>
                  <a:pt x="64" y="107"/>
                  <a:pt x="57" y="97"/>
                  <a:pt x="46" y="91"/>
                </a:cubicBezTo>
                <a:cubicBezTo>
                  <a:pt x="52" y="87"/>
                  <a:pt x="56" y="80"/>
                  <a:pt x="56" y="72"/>
                </a:cubicBezTo>
                <a:cubicBezTo>
                  <a:pt x="56" y="59"/>
                  <a:pt x="67" y="48"/>
                  <a:pt x="80" y="48"/>
                </a:cubicBezTo>
                <a:cubicBezTo>
                  <a:pt x="93" y="48"/>
                  <a:pt x="104" y="59"/>
                  <a:pt x="104" y="72"/>
                </a:cubicBezTo>
                <a:cubicBezTo>
                  <a:pt x="112" y="72"/>
                  <a:pt x="112" y="72"/>
                  <a:pt x="112" y="72"/>
                </a:cubicBezTo>
                <a:cubicBezTo>
                  <a:pt x="112" y="59"/>
                  <a:pt x="105" y="49"/>
                  <a:pt x="94" y="43"/>
                </a:cubicBezTo>
                <a:close/>
                <a:moveTo>
                  <a:pt x="32" y="88"/>
                </a:moveTo>
                <a:cubicBezTo>
                  <a:pt x="23" y="88"/>
                  <a:pt x="16" y="81"/>
                  <a:pt x="16" y="72"/>
                </a:cubicBezTo>
                <a:cubicBezTo>
                  <a:pt x="16" y="63"/>
                  <a:pt x="23" y="56"/>
                  <a:pt x="32" y="56"/>
                </a:cubicBezTo>
                <a:cubicBezTo>
                  <a:pt x="41" y="56"/>
                  <a:pt x="48" y="63"/>
                  <a:pt x="48" y="72"/>
                </a:cubicBezTo>
                <a:cubicBezTo>
                  <a:pt x="48" y="81"/>
                  <a:pt x="41" y="88"/>
                  <a:pt x="32" y="88"/>
                </a:cubicBezTo>
                <a:close/>
                <a:moveTo>
                  <a:pt x="80" y="40"/>
                </a:moveTo>
                <a:cubicBezTo>
                  <a:pt x="71" y="40"/>
                  <a:pt x="64" y="33"/>
                  <a:pt x="64" y="24"/>
                </a:cubicBezTo>
                <a:cubicBezTo>
                  <a:pt x="64" y="15"/>
                  <a:pt x="71" y="8"/>
                  <a:pt x="80" y="8"/>
                </a:cubicBezTo>
                <a:cubicBezTo>
                  <a:pt x="89" y="8"/>
                  <a:pt x="96" y="15"/>
                  <a:pt x="96" y="24"/>
                </a:cubicBezTo>
                <a:cubicBezTo>
                  <a:pt x="96" y="33"/>
                  <a:pt x="89" y="40"/>
                  <a:pt x="80" y="40"/>
                </a:cubicBezTo>
                <a:close/>
              </a:path>
            </a:pathLst>
          </a:custGeom>
          <a:solidFill>
            <a:schemeClr val="accent5">
              <a:lumMod val="75000"/>
            </a:schemeClr>
          </a:solidFill>
          <a:ln>
            <a:noFill/>
          </a:ln>
        </p:spPr>
        <p:txBody>
          <a:bodyPr vert="horz" wrap="square" lIns="91401" tIns="45700" rIns="91401" bIns="45700" numCol="1" anchor="t" anchorCtr="0" compatLnSpc="1">
            <a:prstTxWarp prst="textNoShape">
              <a:avLst/>
            </a:prstTxWarp>
          </a:bodyPr>
          <a:lstStyle/>
          <a:p>
            <a:pPr defTabSz="913874">
              <a:defRPr/>
            </a:pPr>
            <a:endParaRPr lang="en-US" kern="0">
              <a:solidFill>
                <a:sysClr val="windowText" lastClr="000000"/>
              </a:solidFill>
              <a:latin typeface="Segoe UI"/>
            </a:endParaRPr>
          </a:p>
        </p:txBody>
      </p:sp>
      <p:pic>
        <p:nvPicPr>
          <p:cNvPr id="35" name="Picture 34"/>
          <p:cNvPicPr>
            <a:picLocks noChangeAspect="1"/>
          </p:cNvPicPr>
          <p:nvPr/>
        </p:nvPicPr>
        <p:blipFill rotWithShape="1">
          <a:blip cstate="print">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894847" y="718606"/>
            <a:ext cx="456315" cy="542372"/>
          </a:xfrm>
          <a:prstGeom prst="rect">
            <a:avLst/>
          </a:prstGeom>
          <a:noFill/>
        </p:spPr>
      </p:pic>
      <p:sp>
        <p:nvSpPr>
          <p:cNvPr id="39" name="Rectangle 38"/>
          <p:cNvSpPr/>
          <p:nvPr/>
        </p:nvSpPr>
        <p:spPr bwMode="auto">
          <a:xfrm>
            <a:off x="3770742" y="1349843"/>
            <a:ext cx="1547457" cy="843123"/>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ctr" anchorCtr="0" compatLnSpc="1">
            <a:prstTxWarp prst="textNoShape">
              <a:avLst/>
            </a:prstTxWarp>
          </a:bodyPr>
          <a:lstStyle/>
          <a:p>
            <a:pPr algn="ctr" defTabSz="913576" fontAlgn="base">
              <a:spcBef>
                <a:spcPct val="0"/>
              </a:spcBef>
              <a:spcAft>
                <a:spcPts val="588"/>
              </a:spcAft>
              <a:defRPr/>
            </a:pPr>
            <a:r>
              <a:rPr lang="en-US" sz="1175" b="1" kern="0">
                <a:solidFill>
                  <a:srgbClr val="FFFFFF"/>
                </a:solidFill>
                <a:latin typeface="Segoe UI"/>
              </a:rPr>
              <a:t>SECURITY</a:t>
            </a:r>
          </a:p>
        </p:txBody>
      </p:sp>
      <p:sp>
        <p:nvSpPr>
          <p:cNvPr id="48" name="Rectangle 47"/>
          <p:cNvSpPr/>
          <p:nvPr/>
        </p:nvSpPr>
        <p:spPr bwMode="auto">
          <a:xfrm>
            <a:off x="3770739" y="2193399"/>
            <a:ext cx="1556056" cy="3960880"/>
          </a:xfrm>
          <a:prstGeom prst="rect">
            <a:avLst/>
          </a:prstGeom>
          <a:solidFill>
            <a:schemeClr val="bg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t" anchorCtr="0" compatLnSpc="1">
            <a:prstTxWarp prst="textNoShape">
              <a:avLst/>
            </a:prstTxWarp>
          </a:bodyPr>
          <a:lstStyle/>
          <a:p>
            <a:pPr defTabSz="895870">
              <a:spcAft>
                <a:spcPts val="600"/>
              </a:spcAft>
              <a:defRPr/>
            </a:pPr>
            <a:r>
              <a:rPr lang="en-US" sz="784" b="1" kern="0">
                <a:solidFill>
                  <a:srgbClr val="000000"/>
                </a:solidFill>
                <a:latin typeface="Segoe UI"/>
                <a:cs typeface="Segoe UI Semibold"/>
              </a:rPr>
              <a:t>Anti Virus : </a:t>
            </a:r>
            <a:br>
              <a:rPr lang="en-US" sz="784" b="1" kern="0">
                <a:solidFill>
                  <a:prstClr val="white"/>
                </a:solidFill>
                <a:latin typeface="Segoe UI"/>
                <a:cs typeface="Segoe UI"/>
              </a:rPr>
            </a:br>
            <a:r>
              <a:rPr lang="en-US" sz="784" kern="0">
                <a:solidFill>
                  <a:srgbClr val="000000"/>
                </a:solidFill>
                <a:latin typeface="Segoe UI"/>
                <a:cs typeface="Segoe UI Semibold"/>
              </a:rPr>
              <a:t>Signature based AV/AS</a:t>
            </a:r>
          </a:p>
          <a:p>
            <a:pPr defTabSz="895870">
              <a:spcAft>
                <a:spcPts val="600"/>
              </a:spcAft>
              <a:defRPr/>
            </a:pPr>
            <a:r>
              <a:rPr lang="en-CA" sz="784" b="1" kern="0">
                <a:solidFill>
                  <a:srgbClr val="000000"/>
                </a:solidFill>
                <a:latin typeface="Segoe UI"/>
                <a:cs typeface="Segoe UI Semibold"/>
              </a:rPr>
              <a:t>Data Loss Prevention</a:t>
            </a:r>
            <a:br>
              <a:rPr lang="en-CA" sz="784" b="1" kern="0">
                <a:solidFill>
                  <a:prstClr val="white"/>
                </a:solidFill>
                <a:latin typeface="Segoe UI"/>
                <a:cs typeface="Segoe UI"/>
              </a:rPr>
            </a:br>
            <a:r>
              <a:rPr lang="en-CA" sz="784" kern="0">
                <a:solidFill>
                  <a:srgbClr val="000000"/>
                </a:solidFill>
                <a:latin typeface="Segoe UI"/>
                <a:cs typeface="Segoe UI Semibold"/>
              </a:rPr>
              <a:t>Prevent sensitive data leaks</a:t>
            </a:r>
          </a:p>
          <a:p>
            <a:pPr defTabSz="895870">
              <a:spcAft>
                <a:spcPts val="600"/>
              </a:spcAft>
              <a:defRPr/>
            </a:pPr>
            <a:r>
              <a:rPr lang="en-CA" sz="784" b="1" kern="0">
                <a:solidFill>
                  <a:srgbClr val="000000"/>
                </a:solidFill>
                <a:latin typeface="Segoe UI"/>
                <a:cs typeface="Segoe UI Semibold"/>
              </a:rPr>
              <a:t>Basic eDiscovery</a:t>
            </a:r>
            <a:br>
              <a:rPr lang="en-CA" sz="784" kern="0">
                <a:solidFill>
                  <a:prstClr val="white"/>
                </a:solidFill>
                <a:latin typeface="Segoe UI"/>
                <a:cs typeface="Segoe UI"/>
              </a:rPr>
            </a:br>
            <a:r>
              <a:rPr lang="en-CA" sz="784" kern="0">
                <a:solidFill>
                  <a:srgbClr val="000000"/>
                </a:solidFill>
                <a:latin typeface="Segoe UI"/>
                <a:cs typeface="Segoe UI Semibold"/>
              </a:rPr>
              <a:t>Discovery content across email, docs, IM, social.</a:t>
            </a:r>
          </a:p>
          <a:p>
            <a:pPr defTabSz="895870">
              <a:spcAft>
                <a:spcPts val="600"/>
              </a:spcAft>
              <a:defRPr/>
            </a:pPr>
            <a:r>
              <a:rPr lang="en-CA" sz="784" b="1" kern="0">
                <a:solidFill>
                  <a:srgbClr val="000000"/>
                </a:solidFill>
                <a:latin typeface="Segoe UI"/>
                <a:cs typeface="Segoe UI Semibold"/>
              </a:rPr>
              <a:t>Azure AD Premium P1</a:t>
            </a:r>
            <a:br>
              <a:rPr lang="en-CA" sz="784" b="1" kern="0">
                <a:solidFill>
                  <a:prstClr val="white"/>
                </a:solidFill>
                <a:latin typeface="Segoe UI"/>
                <a:cs typeface="Segoe UI"/>
              </a:rPr>
            </a:br>
            <a:r>
              <a:rPr lang="en-CA" sz="784" kern="0">
                <a:solidFill>
                  <a:srgbClr val="000000"/>
                </a:solidFill>
                <a:latin typeface="Segoe UI"/>
                <a:cs typeface="Segoe UI Semibold"/>
              </a:rPr>
              <a:t>SSO, MFA, Conditional Access, Reporting</a:t>
            </a:r>
          </a:p>
          <a:p>
            <a:pPr defTabSz="895870">
              <a:spcAft>
                <a:spcPts val="600"/>
              </a:spcAft>
              <a:defRPr/>
            </a:pPr>
            <a:r>
              <a:rPr lang="en-CA" sz="784" b="1" kern="0">
                <a:solidFill>
                  <a:srgbClr val="000000"/>
                </a:solidFill>
                <a:latin typeface="Segoe UI"/>
                <a:cs typeface="Segoe UI Semibold"/>
              </a:rPr>
              <a:t>Intune</a:t>
            </a:r>
            <a:br>
              <a:rPr lang="en-CA" sz="784" kern="0">
                <a:solidFill>
                  <a:prstClr val="white"/>
                </a:solidFill>
                <a:latin typeface="Segoe UI"/>
                <a:cs typeface="Segoe UI"/>
              </a:rPr>
            </a:br>
            <a:r>
              <a:rPr lang="en-CA" sz="784" kern="0">
                <a:solidFill>
                  <a:srgbClr val="000000"/>
                </a:solidFill>
                <a:latin typeface="Segoe UI"/>
                <a:cs typeface="Segoe UI Semibold"/>
              </a:rPr>
              <a:t>MDM, SCCM, Endpoint Protection</a:t>
            </a:r>
          </a:p>
          <a:p>
            <a:pPr defTabSz="895870">
              <a:spcAft>
                <a:spcPts val="600"/>
              </a:spcAft>
              <a:defRPr/>
            </a:pPr>
            <a:r>
              <a:rPr lang="en-CA" sz="784" b="1" kern="0">
                <a:solidFill>
                  <a:srgbClr val="000000"/>
                </a:solidFill>
                <a:latin typeface="Segoe UI"/>
                <a:cs typeface="Segoe UI Semibold"/>
              </a:rPr>
              <a:t>Azure Info Protection Premium P1</a:t>
            </a:r>
            <a:br>
              <a:rPr lang="en-CA" sz="784" b="1" kern="0">
                <a:solidFill>
                  <a:prstClr val="white"/>
                </a:solidFill>
                <a:latin typeface="Segoe UI"/>
                <a:cs typeface="Segoe UI"/>
              </a:rPr>
            </a:br>
            <a:r>
              <a:rPr lang="en-CA" sz="784" kern="0">
                <a:solidFill>
                  <a:srgbClr val="000000"/>
                </a:solidFill>
                <a:latin typeface="Segoe UI"/>
                <a:cs typeface="Segoe UI Semibold"/>
              </a:rPr>
              <a:t>Encrypt and track all files</a:t>
            </a:r>
          </a:p>
          <a:p>
            <a:pPr defTabSz="895870">
              <a:spcAft>
                <a:spcPts val="600"/>
              </a:spcAft>
              <a:defRPr/>
            </a:pPr>
            <a:r>
              <a:rPr lang="en-CA" sz="784" b="1" kern="0">
                <a:solidFill>
                  <a:srgbClr val="000000"/>
                </a:solidFill>
                <a:latin typeface="Segoe UI"/>
                <a:cs typeface="Segoe UI Semibold"/>
              </a:rPr>
              <a:t>Adv Threat Analytics</a:t>
            </a:r>
            <a:br>
              <a:rPr lang="en-CA" sz="784" kern="0">
                <a:solidFill>
                  <a:prstClr val="white"/>
                </a:solidFill>
                <a:latin typeface="Segoe UI"/>
                <a:cs typeface="Segoe UI"/>
              </a:rPr>
            </a:br>
            <a:r>
              <a:rPr lang="en-US" sz="784" kern="0">
                <a:solidFill>
                  <a:srgbClr val="000000"/>
                </a:solidFill>
                <a:latin typeface="Segoe UI"/>
                <a:cs typeface="Segoe UI Semibold"/>
              </a:rPr>
              <a:t>Protection from advanced targeted attacks by applying user and entity behavior analytics</a:t>
            </a:r>
          </a:p>
          <a:p>
            <a:pPr defTabSz="895870">
              <a:spcAft>
                <a:spcPts val="600"/>
              </a:spcAft>
              <a:defRPr/>
            </a:pPr>
            <a:r>
              <a:rPr lang="en-CA" sz="784" b="1" kern="0">
                <a:solidFill>
                  <a:srgbClr val="000000"/>
                </a:solidFill>
                <a:latin typeface="Segoe UI"/>
                <a:cs typeface="Segoe UI Semibold"/>
              </a:rPr>
              <a:t>Secure Score</a:t>
            </a:r>
            <a:br>
              <a:rPr lang="en-CA" sz="784" b="1" kern="0">
                <a:solidFill>
                  <a:prstClr val="white"/>
                </a:solidFill>
                <a:latin typeface="Segoe UI"/>
                <a:cs typeface="Segoe UI"/>
              </a:rPr>
            </a:br>
            <a:r>
              <a:rPr lang="en-CA" sz="784" kern="0">
                <a:solidFill>
                  <a:srgbClr val="000000"/>
                </a:solidFill>
                <a:latin typeface="Segoe UI"/>
                <a:cs typeface="Segoe UI Semibold"/>
              </a:rPr>
              <a:t>Assesses your current O365 security health</a:t>
            </a:r>
          </a:p>
          <a:p>
            <a:pPr defTabSz="895870">
              <a:defRPr/>
            </a:pPr>
            <a:r>
              <a:rPr lang="en-CA" sz="784" b="1" kern="0">
                <a:solidFill>
                  <a:srgbClr val="000000"/>
                </a:solidFill>
                <a:latin typeface="Segoe UI"/>
                <a:cs typeface="Segoe UI Semibold"/>
              </a:rPr>
              <a:t>Compliance Manager</a:t>
            </a:r>
          </a:p>
          <a:p>
            <a:pPr defTabSz="895870">
              <a:defRPr/>
            </a:pPr>
            <a:r>
              <a:rPr lang="en-CA" sz="784" kern="0">
                <a:solidFill>
                  <a:srgbClr val="000000"/>
                </a:solidFill>
                <a:latin typeface="Segoe UI"/>
                <a:cs typeface="Segoe UI Semibold"/>
              </a:rPr>
              <a:t>Track compliance against regulatory requirements</a:t>
            </a:r>
          </a:p>
          <a:p>
            <a:pPr defTabSz="895870">
              <a:spcAft>
                <a:spcPts val="600"/>
              </a:spcAft>
              <a:defRPr/>
            </a:pPr>
            <a:endParaRPr lang="en-CA" sz="800"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CA" sz="800" b="1" kern="0">
              <a:solidFill>
                <a:srgbClr val="000000">
                  <a:lumMod val="75000"/>
                  <a:lumOff val="25000"/>
                </a:srgbClr>
              </a:solidFill>
              <a:latin typeface="Segoe UI"/>
              <a:cs typeface="Segoe UI Semibold" panose="020B0702040204020203" pitchFamily="34" charset="0"/>
            </a:endParaRPr>
          </a:p>
          <a:p>
            <a:pPr defTabSz="895870">
              <a:spcAft>
                <a:spcPts val="600"/>
              </a:spcAft>
              <a:defRPr/>
            </a:pPr>
            <a:endParaRPr lang="en-US" sz="800" kern="0">
              <a:solidFill>
                <a:srgbClr val="000000">
                  <a:lumMod val="75000"/>
                  <a:lumOff val="25000"/>
                </a:srgbClr>
              </a:solidFill>
              <a:latin typeface="Segoe UI"/>
              <a:cs typeface="Segoe UI Semibold" panose="020B0702040204020203" pitchFamily="34" charset="0"/>
            </a:endParaRPr>
          </a:p>
        </p:txBody>
      </p:sp>
      <p:sp>
        <p:nvSpPr>
          <p:cNvPr id="2" name="Rectangle 1">
            <a:extLst>
              <a:ext uri="{FF2B5EF4-FFF2-40B4-BE49-F238E27FC236}">
                <a16:creationId xmlns:a16="http://schemas.microsoft.com/office/drawing/2014/main" id="{E350BC23-D074-4CF8-B614-1716EEE02C9C}"/>
              </a:ext>
            </a:extLst>
          </p:cNvPr>
          <p:cNvSpPr/>
          <p:nvPr/>
        </p:nvSpPr>
        <p:spPr>
          <a:xfrm>
            <a:off x="230885" y="101270"/>
            <a:ext cx="5746597" cy="553998"/>
          </a:xfrm>
          <a:prstGeom prst="rect">
            <a:avLst/>
          </a:prstGeom>
        </p:spPr>
        <p:txBody>
          <a:bodyPr wrap="square">
            <a:spAutoFit/>
          </a:bodyPr>
          <a:lstStyle/>
          <a:p>
            <a:pPr defTabSz="914016">
              <a:spcAft>
                <a:spcPts val="1272"/>
              </a:spcAft>
              <a:buSzPct val="90000"/>
              <a:defRPr/>
            </a:pPr>
            <a:r>
              <a:rPr lang="en-US" sz="3000" spc="-135" dirty="0">
                <a:ln w="3175">
                  <a:noFill/>
                </a:ln>
                <a:solidFill>
                  <a:srgbClr val="000000"/>
                </a:solidFill>
                <a:latin typeface="Segoe UI Semibold"/>
                <a:cs typeface="Segoe UI" pitchFamily="34" charset="0"/>
              </a:rPr>
              <a:t>Summary of Microsoft 365 </a:t>
            </a:r>
            <a:endParaRPr lang="en-CA" sz="3000" spc="-135" dirty="0">
              <a:ln w="3175">
                <a:noFill/>
              </a:ln>
              <a:solidFill>
                <a:srgbClr val="000000"/>
              </a:solidFill>
              <a:latin typeface="Segoe UI Semibold"/>
              <a:cs typeface="Segoe UI" pitchFamily="34" charset="0"/>
            </a:endParaRPr>
          </a:p>
        </p:txBody>
      </p:sp>
      <p:sp>
        <p:nvSpPr>
          <p:cNvPr id="36" name="Rectangle 35">
            <a:extLst>
              <a:ext uri="{FF2B5EF4-FFF2-40B4-BE49-F238E27FC236}">
                <a16:creationId xmlns:a16="http://schemas.microsoft.com/office/drawing/2014/main" id="{C9B856E4-6C79-4469-A34A-B1E283600270}"/>
              </a:ext>
            </a:extLst>
          </p:cNvPr>
          <p:cNvSpPr/>
          <p:nvPr/>
        </p:nvSpPr>
        <p:spPr bwMode="auto">
          <a:xfrm>
            <a:off x="5403535" y="1356942"/>
            <a:ext cx="1659368" cy="843123"/>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ctr" anchorCtr="0" compatLnSpc="1">
            <a:prstTxWarp prst="textNoShape">
              <a:avLst/>
            </a:prstTxWarp>
          </a:bodyPr>
          <a:lstStyle/>
          <a:p>
            <a:pPr algn="ctr" defTabSz="913576" fontAlgn="base">
              <a:spcBef>
                <a:spcPct val="0"/>
              </a:spcBef>
              <a:spcAft>
                <a:spcPts val="588"/>
              </a:spcAft>
              <a:defRPr/>
            </a:pPr>
            <a:r>
              <a:rPr lang="en-US" sz="1175" b="1" kern="0">
                <a:solidFill>
                  <a:prstClr val="white"/>
                </a:solidFill>
                <a:latin typeface="Segoe UI"/>
              </a:rPr>
              <a:t>E5 SECURITY</a:t>
            </a:r>
          </a:p>
        </p:txBody>
      </p:sp>
      <p:sp>
        <p:nvSpPr>
          <p:cNvPr id="8" name="Rectangle 7">
            <a:extLst>
              <a:ext uri="{FF2B5EF4-FFF2-40B4-BE49-F238E27FC236}">
                <a16:creationId xmlns:a16="http://schemas.microsoft.com/office/drawing/2014/main" id="{B5B6CE95-7AFE-444A-B62F-06846B82DB18}"/>
              </a:ext>
            </a:extLst>
          </p:cNvPr>
          <p:cNvSpPr/>
          <p:nvPr/>
        </p:nvSpPr>
        <p:spPr>
          <a:xfrm>
            <a:off x="7129356" y="2215515"/>
            <a:ext cx="1890344" cy="3307488"/>
          </a:xfrm>
          <a:prstGeom prst="rect">
            <a:avLst/>
          </a:prstGeom>
        </p:spPr>
        <p:txBody>
          <a:bodyPr wrap="square">
            <a:spAutoFit/>
          </a:bodyPr>
          <a:lstStyle/>
          <a:p>
            <a:pPr defTabSz="895870">
              <a:defRPr/>
            </a:pPr>
            <a:r>
              <a:rPr lang="en-CA" sz="800" b="1" kern="0">
                <a:solidFill>
                  <a:srgbClr val="000000">
                    <a:lumMod val="75000"/>
                    <a:lumOff val="25000"/>
                  </a:srgbClr>
                </a:solidFill>
                <a:latin typeface="Segoe UI"/>
                <a:cs typeface="Segoe UI Semibold" panose="020B0702040204020203" pitchFamily="34" charset="0"/>
              </a:rPr>
              <a:t>Information Protection &amp; Governance:</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Cloud DLP (MCAS + Endpoint DLP)</a:t>
            </a:r>
            <a:r>
              <a:rPr lang="en-US" sz="800" kern="0">
                <a:solidFill>
                  <a:srgbClr val="000000">
                    <a:lumMod val="75000"/>
                    <a:lumOff val="25000"/>
                  </a:srgbClr>
                </a:solidFill>
                <a:latin typeface="Segoe UI"/>
                <a:cs typeface="Segoe UI Semibold" panose="020B0702040204020203" pitchFamily="34" charset="0"/>
                <a:sym typeface="Wingdings" panose="05000000000000000000" pitchFamily="2" charset="2"/>
              </a:rPr>
              <a:t></a:t>
            </a:r>
            <a:endParaRPr lang="en-US" sz="800" kern="0">
              <a:solidFill>
                <a:srgbClr val="000000">
                  <a:lumMod val="75000"/>
                  <a:lumOff val="25000"/>
                </a:srgbClr>
              </a:solidFill>
              <a:latin typeface="Segoe UI"/>
              <a:cs typeface="Segoe UI Semibold" panose="020B0702040204020203" pitchFamily="34" charset="0"/>
            </a:endParaRPr>
          </a:p>
          <a:p>
            <a:pPr defTabSz="914225" fontAlgn="ctr">
              <a:defRPr/>
            </a:pPr>
            <a:r>
              <a:rPr lang="en-US" sz="800" kern="0">
                <a:solidFill>
                  <a:srgbClr val="000000">
                    <a:lumMod val="75000"/>
                    <a:lumOff val="25000"/>
                  </a:srgbClr>
                </a:solidFill>
                <a:latin typeface="Segoe UI"/>
                <a:cs typeface="Segoe UI Semibold" panose="020B0702040204020203" pitchFamily="34" charset="0"/>
              </a:rPr>
              <a:t>Communications DLP (Teams chat)</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Information Protection</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Information Governance</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Records Management1</a:t>
            </a:r>
            <a:r>
              <a:rPr lang="en-US" sz="800" kern="0">
                <a:solidFill>
                  <a:srgbClr val="000000">
                    <a:lumMod val="75000"/>
                    <a:lumOff val="25000"/>
                  </a:srgbClr>
                </a:solidFill>
                <a:latin typeface="Segoe UI"/>
                <a:cs typeface="Segoe UI Semibold" panose="020B0702040204020203" pitchFamily="34" charset="0"/>
                <a:sym typeface="Wingdings" panose="05000000000000000000" pitchFamily="2" charset="2"/>
              </a:rPr>
              <a:t></a:t>
            </a:r>
            <a:endParaRPr lang="en-US" sz="800" kern="0">
              <a:solidFill>
                <a:srgbClr val="000000">
                  <a:lumMod val="75000"/>
                  <a:lumOff val="25000"/>
                </a:srgbClr>
              </a:solidFill>
              <a:latin typeface="Segoe UI"/>
              <a:cs typeface="Segoe UI Semibold" panose="020B0702040204020203" pitchFamily="34" charset="0"/>
            </a:endParaRPr>
          </a:p>
          <a:p>
            <a:pPr defTabSz="914225" fontAlgn="ctr">
              <a:defRPr/>
            </a:pPr>
            <a:r>
              <a:rPr lang="en-US" sz="800" kern="0">
                <a:solidFill>
                  <a:srgbClr val="000000">
                    <a:lumMod val="75000"/>
                    <a:lumOff val="25000"/>
                  </a:srgbClr>
                </a:solidFill>
                <a:latin typeface="Segoe UI"/>
                <a:cs typeface="Segoe UI Semibold" panose="020B0702040204020203" pitchFamily="34" charset="0"/>
              </a:rPr>
              <a:t>Rules-based auto classification</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Machine Learning-based auto classification1</a:t>
            </a:r>
            <a:r>
              <a:rPr lang="en-US" sz="800" kern="0">
                <a:solidFill>
                  <a:srgbClr val="000000">
                    <a:lumMod val="75000"/>
                    <a:lumOff val="25000"/>
                  </a:srgbClr>
                </a:solidFill>
                <a:latin typeface="Segoe UI"/>
                <a:cs typeface="Segoe UI Semibold" panose="020B0702040204020203" pitchFamily="34" charset="0"/>
                <a:sym typeface="Wingdings" panose="05000000000000000000" pitchFamily="2" charset="2"/>
              </a:rPr>
              <a:t></a:t>
            </a:r>
            <a:endParaRPr lang="en-US" sz="800" kern="0">
              <a:solidFill>
                <a:srgbClr val="000000">
                  <a:lumMod val="75000"/>
                  <a:lumOff val="25000"/>
                </a:srgbClr>
              </a:solidFill>
              <a:latin typeface="Segoe UI"/>
              <a:cs typeface="Segoe UI Semibold" panose="020B0702040204020203" pitchFamily="34" charset="0"/>
            </a:endParaRPr>
          </a:p>
          <a:p>
            <a:pPr defTabSz="914225" fontAlgn="ctr">
              <a:defRPr/>
            </a:pPr>
            <a:r>
              <a:rPr lang="en-US" sz="800" kern="0">
                <a:solidFill>
                  <a:srgbClr val="000000">
                    <a:lumMod val="75000"/>
                    <a:lumOff val="25000"/>
                  </a:srgbClr>
                </a:solidFill>
                <a:latin typeface="Segoe UI"/>
                <a:cs typeface="Segoe UI Semibold" panose="020B0702040204020203" pitchFamily="34" charset="0"/>
              </a:rPr>
              <a:t>Customer Key</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Advanced Message Encryption</a:t>
            </a:r>
          </a:p>
          <a:p>
            <a:pPr defTabSz="914225" fontAlgn="ctr">
              <a:defRPr/>
            </a:pPr>
            <a:br>
              <a:rPr lang="en-CA" sz="800" b="1" kern="0">
                <a:solidFill>
                  <a:srgbClr val="FFFFFF"/>
                </a:solidFill>
                <a:latin typeface="Segoe UI"/>
                <a:cs typeface="Segoe UI"/>
              </a:rPr>
            </a:br>
            <a:r>
              <a:rPr lang="en-US" sz="800" b="1" kern="0">
                <a:solidFill>
                  <a:srgbClr val="000000">
                    <a:lumMod val="75000"/>
                    <a:lumOff val="25000"/>
                  </a:srgbClr>
                </a:solidFill>
                <a:latin typeface="Segoe UI"/>
                <a:cs typeface="Segoe UI Semibold" panose="020B0702040204020203" pitchFamily="34" charset="0"/>
              </a:rPr>
              <a:t>Insider Risk Management:</a:t>
            </a:r>
            <a:br>
              <a:rPr lang="en-US" sz="800" b="1" kern="0">
                <a:solidFill>
                  <a:srgbClr val="FFFFFF"/>
                </a:solidFill>
                <a:latin typeface="Segoe UI"/>
                <a:cs typeface="Segoe UI"/>
              </a:rPr>
            </a:br>
            <a:r>
              <a:rPr lang="en-US" sz="800" kern="0">
                <a:solidFill>
                  <a:srgbClr val="000000">
                    <a:lumMod val="75000"/>
                    <a:lumOff val="25000"/>
                  </a:srgbClr>
                </a:solidFill>
                <a:latin typeface="Segoe UI"/>
                <a:cs typeface="Segoe UI Semibold" panose="020B0702040204020203" pitchFamily="34" charset="0"/>
              </a:rPr>
              <a:t>Insider Risk Management</a:t>
            </a:r>
            <a:r>
              <a:rPr lang="en-US" sz="800" kern="0">
                <a:solidFill>
                  <a:srgbClr val="000000">
                    <a:lumMod val="75000"/>
                    <a:lumOff val="25000"/>
                  </a:srgbClr>
                </a:solidFill>
                <a:latin typeface="Segoe UI"/>
                <a:cs typeface="Segoe UI Semibold" panose="020B0702040204020203" pitchFamily="34" charset="0"/>
                <a:sym typeface="Wingdings" panose="05000000000000000000" pitchFamily="2" charset="2"/>
              </a:rPr>
              <a:t></a:t>
            </a:r>
            <a:endParaRPr lang="en-US" sz="800" kern="0">
              <a:solidFill>
                <a:srgbClr val="000000">
                  <a:lumMod val="75000"/>
                  <a:lumOff val="25000"/>
                </a:srgbClr>
              </a:solidFill>
              <a:latin typeface="Segoe UI"/>
              <a:cs typeface="Segoe UI Semibold" panose="020B0702040204020203" pitchFamily="34" charset="0"/>
            </a:endParaRPr>
          </a:p>
          <a:p>
            <a:pPr defTabSz="914225" fontAlgn="ctr">
              <a:defRPr/>
            </a:pPr>
            <a:r>
              <a:rPr lang="en-US" sz="800" kern="0">
                <a:solidFill>
                  <a:srgbClr val="000000">
                    <a:lumMod val="75000"/>
                    <a:lumOff val="25000"/>
                  </a:srgbClr>
                </a:solidFill>
                <a:latin typeface="Segoe UI"/>
                <a:cs typeface="Segoe UI Semibold" panose="020B0702040204020203" pitchFamily="34" charset="0"/>
              </a:rPr>
              <a:t>Communication Compliance</a:t>
            </a:r>
            <a:r>
              <a:rPr lang="en-US" sz="800" kern="0">
                <a:solidFill>
                  <a:srgbClr val="000000">
                    <a:lumMod val="75000"/>
                    <a:lumOff val="25000"/>
                  </a:srgbClr>
                </a:solidFill>
                <a:latin typeface="Segoe UI"/>
                <a:cs typeface="Segoe UI Semibold" panose="020B0702040204020203" pitchFamily="34" charset="0"/>
                <a:sym typeface="Wingdings" panose="05000000000000000000" pitchFamily="2" charset="2"/>
              </a:rPr>
              <a:t></a:t>
            </a:r>
            <a:endParaRPr lang="en-US" sz="800" kern="0">
              <a:solidFill>
                <a:srgbClr val="000000">
                  <a:lumMod val="75000"/>
                  <a:lumOff val="25000"/>
                </a:srgbClr>
              </a:solidFill>
              <a:latin typeface="Segoe UI"/>
              <a:cs typeface="Segoe UI Semibold" panose="020B0702040204020203" pitchFamily="34" charset="0"/>
            </a:endParaRPr>
          </a:p>
          <a:p>
            <a:pPr defTabSz="914225" fontAlgn="ctr">
              <a:defRPr/>
            </a:pPr>
            <a:r>
              <a:rPr lang="en-US" sz="800" kern="0">
                <a:solidFill>
                  <a:srgbClr val="000000">
                    <a:lumMod val="75000"/>
                    <a:lumOff val="25000"/>
                  </a:srgbClr>
                </a:solidFill>
                <a:latin typeface="Segoe UI"/>
                <a:cs typeface="Segoe UI Semibold" panose="020B0702040204020203" pitchFamily="34" charset="0"/>
              </a:rPr>
              <a:t>Information Barriers</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Customer Lockbox</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Privileged Access Management</a:t>
            </a:r>
          </a:p>
          <a:p>
            <a:pPr defTabSz="895870">
              <a:defRPr/>
            </a:pPr>
            <a:endParaRPr lang="en-CA" sz="800" b="1" kern="0">
              <a:solidFill>
                <a:srgbClr val="000000">
                  <a:lumMod val="75000"/>
                  <a:lumOff val="25000"/>
                </a:srgbClr>
              </a:solidFill>
              <a:latin typeface="Segoe UI"/>
              <a:cs typeface="Segoe UI Semibold" panose="020B0702040204020203" pitchFamily="34" charset="0"/>
            </a:endParaRPr>
          </a:p>
          <a:p>
            <a:pPr defTabSz="895870">
              <a:defRPr/>
            </a:pPr>
            <a:r>
              <a:rPr lang="en-CA" sz="800" b="1" kern="0">
                <a:solidFill>
                  <a:srgbClr val="000000">
                    <a:lumMod val="75000"/>
                    <a:lumOff val="25000"/>
                  </a:srgbClr>
                </a:solidFill>
                <a:latin typeface="Segoe UI"/>
                <a:cs typeface="Segoe UI Semibold" panose="020B0702040204020203" pitchFamily="34" charset="0"/>
              </a:rPr>
              <a:t>eDiscovery &amp; Audit</a:t>
            </a:r>
          </a:p>
          <a:p>
            <a:pPr defTabSz="914225" fontAlgn="ctr">
              <a:defRPr/>
            </a:pPr>
            <a:r>
              <a:rPr lang="en-US" sz="800" kern="0">
                <a:solidFill>
                  <a:srgbClr val="000000">
                    <a:lumMod val="75000"/>
                    <a:lumOff val="25000"/>
                  </a:srgbClr>
                </a:solidFill>
                <a:latin typeface="Segoe UI"/>
                <a:cs typeface="Segoe UI Semibold" panose="020B0702040204020203" pitchFamily="34" charset="0"/>
              </a:rPr>
              <a:t>Advanced Audit</a:t>
            </a:r>
            <a:r>
              <a:rPr lang="en-US" sz="800" kern="0">
                <a:solidFill>
                  <a:srgbClr val="000000">
                    <a:lumMod val="75000"/>
                    <a:lumOff val="25000"/>
                  </a:srgbClr>
                </a:solidFill>
                <a:latin typeface="Segoe UI"/>
                <a:cs typeface="Segoe UI Semibold" panose="020B0702040204020203" pitchFamily="34" charset="0"/>
                <a:sym typeface="Wingdings" panose="05000000000000000000" pitchFamily="2" charset="2"/>
              </a:rPr>
              <a:t></a:t>
            </a:r>
            <a:endParaRPr lang="en-US" sz="800" kern="0">
              <a:solidFill>
                <a:srgbClr val="000000">
                  <a:lumMod val="75000"/>
                  <a:lumOff val="25000"/>
                </a:srgbClr>
              </a:solidFill>
              <a:latin typeface="Segoe UI"/>
              <a:cs typeface="Segoe UI Semibold" panose="020B0702040204020203" pitchFamily="34" charset="0"/>
            </a:endParaRPr>
          </a:p>
          <a:p>
            <a:pPr defTabSz="914225" fontAlgn="ctr">
              <a:defRPr/>
            </a:pPr>
            <a:r>
              <a:rPr lang="en-US" sz="800" kern="0">
                <a:solidFill>
                  <a:srgbClr val="000000">
                    <a:lumMod val="75000"/>
                    <a:lumOff val="25000"/>
                  </a:srgbClr>
                </a:solidFill>
                <a:latin typeface="Segoe UI"/>
                <a:cs typeface="Segoe UI Semibold" panose="020B0702040204020203" pitchFamily="34" charset="0"/>
              </a:rPr>
              <a:t>Advanced eDiscovery</a:t>
            </a:r>
          </a:p>
          <a:p>
            <a:pPr defTabSz="895870">
              <a:spcAft>
                <a:spcPts val="588"/>
              </a:spcAft>
              <a:defRPr/>
            </a:pPr>
            <a:endParaRPr lang="en-CA" sz="800" kern="0">
              <a:solidFill>
                <a:srgbClr val="000000">
                  <a:lumMod val="75000"/>
                  <a:lumOff val="25000"/>
                </a:srgbClr>
              </a:solidFill>
              <a:latin typeface="Segoe UI"/>
              <a:cs typeface="Segoe UI Semibold" panose="020B0702040204020203" pitchFamily="34" charset="0"/>
            </a:endParaRPr>
          </a:p>
          <a:p>
            <a:pPr defTabSz="895870">
              <a:spcAft>
                <a:spcPts val="588"/>
              </a:spcAft>
              <a:defRPr/>
            </a:pPr>
            <a:endParaRPr lang="en-CA" sz="800" kern="0">
              <a:solidFill>
                <a:srgbClr val="000000">
                  <a:lumMod val="75000"/>
                  <a:lumOff val="25000"/>
                </a:srgbClr>
              </a:solidFill>
              <a:latin typeface="Segoe UI"/>
              <a:cs typeface="Segoe UI Semibold" panose="020B0702040204020203" pitchFamily="34" charset="0"/>
            </a:endParaRPr>
          </a:p>
        </p:txBody>
      </p:sp>
      <p:sp>
        <p:nvSpPr>
          <p:cNvPr id="42" name="Rectangle 41">
            <a:extLst>
              <a:ext uri="{FF2B5EF4-FFF2-40B4-BE49-F238E27FC236}">
                <a16:creationId xmlns:a16="http://schemas.microsoft.com/office/drawing/2014/main" id="{65DFC3D8-FF9A-4812-8B03-DAA77D1FBF5B}"/>
              </a:ext>
            </a:extLst>
          </p:cNvPr>
          <p:cNvSpPr/>
          <p:nvPr/>
        </p:nvSpPr>
        <p:spPr bwMode="auto">
          <a:xfrm>
            <a:off x="7129356" y="1356942"/>
            <a:ext cx="1890344" cy="843123"/>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01" tIns="45700" rIns="91401" bIns="45700" numCol="1" rtlCol="0" anchor="ctr" anchorCtr="0" compatLnSpc="1">
            <a:prstTxWarp prst="textNoShape">
              <a:avLst/>
            </a:prstTxWarp>
          </a:bodyPr>
          <a:lstStyle/>
          <a:p>
            <a:pPr algn="ctr" defTabSz="913576" fontAlgn="base">
              <a:spcBef>
                <a:spcPct val="0"/>
              </a:spcBef>
              <a:spcAft>
                <a:spcPts val="588"/>
              </a:spcAft>
              <a:defRPr/>
            </a:pPr>
            <a:r>
              <a:rPr lang="en-US" sz="1175" b="1" kern="0">
                <a:solidFill>
                  <a:prstClr val="white"/>
                </a:solidFill>
                <a:latin typeface="Segoe UI"/>
              </a:rPr>
              <a:t>E5 COMPLIANCE</a:t>
            </a:r>
          </a:p>
        </p:txBody>
      </p:sp>
      <p:sp>
        <p:nvSpPr>
          <p:cNvPr id="49" name="Freeform 26">
            <a:extLst>
              <a:ext uri="{FF2B5EF4-FFF2-40B4-BE49-F238E27FC236}">
                <a16:creationId xmlns:a16="http://schemas.microsoft.com/office/drawing/2014/main" id="{6C620817-E9C0-47E7-81A7-98A96FD40B10}"/>
              </a:ext>
            </a:extLst>
          </p:cNvPr>
          <p:cNvSpPr>
            <a:spLocks noChangeAspect="1" noEditPoints="1"/>
          </p:cNvSpPr>
          <p:nvPr/>
        </p:nvSpPr>
        <p:spPr bwMode="auto">
          <a:xfrm>
            <a:off x="6098851" y="768650"/>
            <a:ext cx="313468" cy="409394"/>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accent5">
              <a:lumMod val="75000"/>
            </a:schemeClr>
          </a:solidFill>
          <a:ln>
            <a:noFill/>
          </a:ln>
        </p:spPr>
        <p:txBody>
          <a:bodyPr vert="horz" wrap="square" lIns="89595" tIns="44798" rIns="89595" bIns="44798" numCol="1" anchor="t" anchorCtr="0" compatLnSpc="1">
            <a:prstTxWarp prst="textNoShape">
              <a:avLst/>
            </a:prstTxWarp>
          </a:bodyPr>
          <a:lstStyle/>
          <a:p>
            <a:pPr defTabSz="895870">
              <a:defRPr/>
            </a:pPr>
            <a:endParaRPr lang="en-US" kern="0">
              <a:gradFill>
                <a:gsLst>
                  <a:gs pos="0">
                    <a:srgbClr val="FFFFFF"/>
                  </a:gs>
                  <a:gs pos="100000">
                    <a:srgbClr val="FFFFFF"/>
                  </a:gs>
                </a:gsLst>
                <a:lin ang="5400000" scaled="0"/>
              </a:gradFill>
              <a:latin typeface="Segoe UI"/>
            </a:endParaRPr>
          </a:p>
        </p:txBody>
      </p:sp>
      <p:sp>
        <p:nvSpPr>
          <p:cNvPr id="50" name="Freeform 26">
            <a:extLst>
              <a:ext uri="{FF2B5EF4-FFF2-40B4-BE49-F238E27FC236}">
                <a16:creationId xmlns:a16="http://schemas.microsoft.com/office/drawing/2014/main" id="{D93B31EB-8E30-4F36-8628-60F0B65DB042}"/>
              </a:ext>
            </a:extLst>
          </p:cNvPr>
          <p:cNvSpPr>
            <a:spLocks noChangeAspect="1" noEditPoints="1"/>
          </p:cNvSpPr>
          <p:nvPr/>
        </p:nvSpPr>
        <p:spPr bwMode="auto">
          <a:xfrm>
            <a:off x="7917793" y="762413"/>
            <a:ext cx="313468" cy="409394"/>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accent5">
              <a:lumMod val="75000"/>
            </a:schemeClr>
          </a:solidFill>
          <a:ln>
            <a:noFill/>
          </a:ln>
        </p:spPr>
        <p:txBody>
          <a:bodyPr vert="horz" wrap="square" lIns="89595" tIns="44798" rIns="89595" bIns="44798" numCol="1" anchor="t" anchorCtr="0" compatLnSpc="1">
            <a:prstTxWarp prst="textNoShape">
              <a:avLst/>
            </a:prstTxWarp>
          </a:bodyPr>
          <a:lstStyle/>
          <a:p>
            <a:pPr defTabSz="895870">
              <a:defRPr/>
            </a:pPr>
            <a:endParaRPr lang="en-US" kern="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909923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8655F-00F6-488B-BA06-11C64B46957E}"/>
              </a:ext>
            </a:extLst>
          </p:cNvPr>
          <p:cNvSpPr/>
          <p:nvPr/>
        </p:nvSpPr>
        <p:spPr bwMode="auto">
          <a:xfrm>
            <a:off x="9758723" y="2213002"/>
            <a:ext cx="1582911" cy="258951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a:extLst>
              <a:ext uri="{FF2B5EF4-FFF2-40B4-BE49-F238E27FC236}">
                <a16:creationId xmlns:a16="http://schemas.microsoft.com/office/drawing/2014/main" id="{0E6A87B1-AFFC-4278-9DE6-B3D9D3CAF3A8}"/>
              </a:ext>
            </a:extLst>
          </p:cNvPr>
          <p:cNvPicPr>
            <a:picLocks noChangeAspect="1"/>
          </p:cNvPicPr>
          <p:nvPr/>
        </p:nvPicPr>
        <p:blipFill>
          <a:blip/>
          <a:stretch>
            <a:fillRect/>
          </a:stretch>
        </p:blipFill>
        <p:spPr>
          <a:xfrm>
            <a:off x="5889533" y="2706015"/>
            <a:ext cx="5359675" cy="3162463"/>
          </a:xfrm>
          <a:prstGeom prst="rect">
            <a:avLst/>
          </a:prstGeom>
        </p:spPr>
      </p:pic>
      <p:pic>
        <p:nvPicPr>
          <p:cNvPr id="15" name="Picture 14">
            <a:extLst>
              <a:ext uri="{FF2B5EF4-FFF2-40B4-BE49-F238E27FC236}">
                <a16:creationId xmlns:a16="http://schemas.microsoft.com/office/drawing/2014/main" id="{773F934C-E577-481E-991B-9EEBE6A1818F}"/>
              </a:ext>
            </a:extLst>
          </p:cNvPr>
          <p:cNvPicPr>
            <a:picLocks noChangeAspect="1"/>
          </p:cNvPicPr>
          <p:nvPr/>
        </p:nvPicPr>
        <p:blipFill>
          <a:blip/>
          <a:stretch>
            <a:fillRect/>
          </a:stretch>
        </p:blipFill>
        <p:spPr>
          <a:xfrm>
            <a:off x="2178997" y="317741"/>
            <a:ext cx="8266979" cy="1143800"/>
          </a:xfrm>
          <a:prstGeom prst="rect">
            <a:avLst/>
          </a:prstGeom>
        </p:spPr>
      </p:pic>
      <p:pic>
        <p:nvPicPr>
          <p:cNvPr id="3" name="Picture 2">
            <a:extLst>
              <a:ext uri="{FF2B5EF4-FFF2-40B4-BE49-F238E27FC236}">
                <a16:creationId xmlns:a16="http://schemas.microsoft.com/office/drawing/2014/main" id="{FD62DCDD-76A3-4D25-8ACE-A5346111F42E}"/>
              </a:ext>
            </a:extLst>
          </p:cNvPr>
          <p:cNvPicPr>
            <a:picLocks noChangeAspect="1"/>
          </p:cNvPicPr>
          <p:nvPr/>
        </p:nvPicPr>
        <p:blipFill>
          <a:blip/>
          <a:stretch>
            <a:fillRect/>
          </a:stretch>
        </p:blipFill>
        <p:spPr>
          <a:xfrm>
            <a:off x="1118050" y="1901791"/>
            <a:ext cx="4705628" cy="4490103"/>
          </a:xfrm>
          <a:prstGeom prst="rect">
            <a:avLst/>
          </a:prstGeom>
        </p:spPr>
      </p:pic>
      <p:cxnSp>
        <p:nvCxnSpPr>
          <p:cNvPr id="5" name="Straight Connector 4">
            <a:extLst>
              <a:ext uri="{FF2B5EF4-FFF2-40B4-BE49-F238E27FC236}">
                <a16:creationId xmlns:a16="http://schemas.microsoft.com/office/drawing/2014/main" id="{C3A95388-0390-450E-A514-ADE5BD90F5B0}"/>
              </a:ext>
            </a:extLst>
          </p:cNvPr>
          <p:cNvCxnSpPr/>
          <p:nvPr/>
        </p:nvCxnSpPr>
        <p:spPr>
          <a:xfrm>
            <a:off x="1514007" y="2990538"/>
            <a:ext cx="4084819" cy="0"/>
          </a:xfrm>
          <a:prstGeom prst="line">
            <a:avLst/>
          </a:prstGeom>
          <a:ln w="19050">
            <a:solidFill>
              <a:schemeClr val="accent1">
                <a:lumMod val="60000"/>
                <a:lumOff val="4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9905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07FEA-7E82-2ADF-5DD2-D651756BD764}"/>
              </a:ext>
            </a:extLst>
          </p:cNvPr>
          <p:cNvSpPr txBox="1">
            <a:spLocks noGrp="1"/>
          </p:cNvSpPr>
          <p:nvPr>
            <p:ph type="title"/>
          </p:nvPr>
        </p:nvSpPr>
        <p:spPr>
          <a:xfrm>
            <a:off x="838200" y="365125"/>
            <a:ext cx="10515600" cy="132556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effectLst>
                  <a:outerShdw blurRad="190500" dist="50800" dir="5400000" algn="ctr" rotWithShape="0">
                    <a:srgbClr val="000000">
                      <a:alpha val="50000"/>
                    </a:srgbClr>
                  </a:outerShdw>
                </a:effectLst>
                <a:uLnTx/>
                <a:uFillTx/>
                <a:latin typeface="Segoe UI Semibold" panose="020B0702040204020203" pitchFamily="34" charset="0"/>
                <a:cs typeface="Segoe UI Semibold" panose="020B0702040204020203" pitchFamily="34" charset="0"/>
              </a:rPr>
              <a:t>Digita</a:t>
            </a:r>
            <a:r>
              <a:rPr lang="en-US" sz="4400" b="1" dirty="0">
                <a:effectLst>
                  <a:outerShdw blurRad="190500" dist="50800" dir="5400000" algn="ctr" rotWithShape="0">
                    <a:srgbClr val="000000">
                      <a:alpha val="50000"/>
                    </a:srgbClr>
                  </a:outerShdw>
                </a:effectLst>
                <a:latin typeface="Segoe UI Semibold" panose="020B0702040204020203" pitchFamily="34" charset="0"/>
                <a:cs typeface="Segoe UI Semibold" panose="020B0702040204020203" pitchFamily="34" charset="0"/>
              </a:rPr>
              <a:t>l </a:t>
            </a:r>
            <a:r>
              <a:rPr kumimoji="0" lang="en-US" sz="4400" b="1" i="0" u="none" strike="noStrike" kern="1200" cap="none" spc="0" normalizeH="0" baseline="0" noProof="0" dirty="0">
                <a:ln>
                  <a:noFill/>
                </a:ln>
                <a:effectLst>
                  <a:outerShdw blurRad="190500" dist="50800" dir="5400000" algn="ctr" rotWithShape="0">
                    <a:srgbClr val="000000">
                      <a:alpha val="50000"/>
                    </a:srgbClr>
                  </a:outerShdw>
                </a:effectLst>
                <a:uLnTx/>
                <a:uFillTx/>
                <a:latin typeface="Segoe UI Semibold" panose="020B0702040204020203" pitchFamily="34" charset="0"/>
                <a:cs typeface="Segoe UI Semibold" panose="020B0702040204020203" pitchFamily="34" charset="0"/>
              </a:rPr>
              <a:t>Transformation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outerShdw blurRad="190500" dist="50800" dir="5400000" algn="ctr" rotWithShape="0">
                    <a:srgbClr val="000000">
                      <a:alpha val="50000"/>
                    </a:srgbClr>
                  </a:outerShdw>
                </a:effectLst>
                <a:uLnTx/>
                <a:uFillTx/>
                <a:latin typeface="Segoe UI Semibold" panose="020B0702040204020203" pitchFamily="34" charset="0"/>
                <a:cs typeface="Segoe UI Semibold" panose="020B0702040204020203" pitchFamily="34" charset="0"/>
              </a:rPr>
              <a:t> for Business Leaders</a:t>
            </a:r>
          </a:p>
        </p:txBody>
      </p:sp>
      <p:sp>
        <p:nvSpPr>
          <p:cNvPr id="8" name="Text Placeholder 6">
            <a:extLst>
              <a:ext uri="{FF2B5EF4-FFF2-40B4-BE49-F238E27FC236}">
                <a16:creationId xmlns:a16="http://schemas.microsoft.com/office/drawing/2014/main" id="{E2FA3421-0088-E2AC-2032-A10F4B8D1BBA}"/>
              </a:ext>
            </a:extLst>
          </p:cNvPr>
          <p:cNvSpPr txBox="1">
            <a:spLocks/>
          </p:cNvSpPr>
          <p:nvPr/>
        </p:nvSpPr>
        <p:spPr>
          <a:xfrm>
            <a:off x="928755" y="2207013"/>
            <a:ext cx="4162425" cy="6155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latin typeface="Segoe UI" panose="020B0502040204020203" pitchFamily="34" charset="0"/>
              </a:rPr>
              <a:t>91</a:t>
            </a:r>
            <a:r>
              <a:rPr lang="en-US" sz="1800" dirty="0">
                <a:latin typeface="Segoe UI Semibold" panose="020B0702040204020203" pitchFamily="34" charset="0"/>
                <a:cs typeface="Segoe UI Semibold" panose="020B0702040204020203" pitchFamily="34" charset="0"/>
              </a:rPr>
              <a:t>%</a:t>
            </a:r>
          </a:p>
        </p:txBody>
      </p:sp>
      <p:sp>
        <p:nvSpPr>
          <p:cNvPr id="9" name="TextBox 8">
            <a:extLst>
              <a:ext uri="{FF2B5EF4-FFF2-40B4-BE49-F238E27FC236}">
                <a16:creationId xmlns:a16="http://schemas.microsoft.com/office/drawing/2014/main" id="{98320E60-2C42-CF93-CAA2-A84553733F04}"/>
              </a:ext>
            </a:extLst>
          </p:cNvPr>
          <p:cNvSpPr txBox="1"/>
          <p:nvPr/>
        </p:nvSpPr>
        <p:spPr>
          <a:xfrm>
            <a:off x="1838163" y="2253955"/>
            <a:ext cx="4918935" cy="517065"/>
          </a:xfrm>
          <a:prstGeom prst="rect">
            <a:avLst/>
          </a:prstGeom>
          <a:noFill/>
        </p:spPr>
        <p:txBody>
          <a:bodyPr wrap="square" lIns="182880" tIns="146304" rIns="182880" bIns="146304" rtlCol="0" anchor="ctr">
            <a:no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See Digital Transformation as a way of </a:t>
            </a:r>
          </a:p>
          <a:p>
            <a:pPr marL="0" marR="0" lvl="0" indent="0" algn="l" defTabSz="914367" rtl="0" eaLnBrk="1" fontAlgn="auto" latinLnBrk="0" hangingPunct="1">
              <a:lnSpc>
                <a:spcPct val="100000"/>
              </a:lnSpc>
              <a:spcBef>
                <a:spcPts val="0"/>
              </a:spcBef>
              <a:spcAft>
                <a:spcPts val="600"/>
              </a:spcAft>
              <a:buClrTx/>
              <a:buSzTx/>
              <a:buFontTx/>
              <a:buNone/>
              <a:tabLst/>
              <a:defRPr/>
            </a:pPr>
            <a:r>
              <a:rPr lang="en-US" sz="1600" b="1" spc="50" dirty="0">
                <a:latin typeface="Segoe UI" panose="020B0502040204020203" pitchFamily="34" charset="0"/>
                <a:cs typeface="Segoe UI" panose="020B0502040204020203" pitchFamily="34" charset="0"/>
              </a:rPr>
              <a:t>F</a:t>
            </a:r>
            <a:r>
              <a:rPr kumimoji="0" lang="en-US" sz="1600" b="1" i="0" u="none" strike="noStrike" kern="1200" cap="none" spc="50" normalizeH="0" baseline="0" noProof="0" dirty="0" err="1">
                <a:ln>
                  <a:noFill/>
                </a:ln>
                <a:effectLst/>
                <a:uLnTx/>
                <a:uFillTx/>
                <a:latin typeface="Segoe UI" panose="020B0502040204020203" pitchFamily="34" charset="0"/>
                <a:cs typeface="Segoe UI" panose="020B0502040204020203" pitchFamily="34" charset="0"/>
              </a:rPr>
              <a:t>inding</a:t>
            </a:r>
            <a:r>
              <a:rPr kumimoji="0" lang="en-US" sz="1600" b="1" i="0" u="none" strike="noStrike" kern="1200" cap="none" spc="50" normalizeH="0" baseline="0" noProof="0" dirty="0">
                <a:ln>
                  <a:noFill/>
                </a:ln>
                <a:effectLst/>
                <a:uLnTx/>
                <a:uFillTx/>
                <a:latin typeface="Segoe UI" panose="020B0502040204020203" pitchFamily="34" charset="0"/>
                <a:cs typeface="Segoe UI" panose="020B0502040204020203" pitchFamily="34" charset="0"/>
              </a:rPr>
              <a:t> </a:t>
            </a:r>
            <a:r>
              <a:rPr lang="en-US" sz="1600" b="1" spc="50" dirty="0">
                <a:latin typeface="Segoe UI" panose="020B0502040204020203" pitchFamily="34" charset="0"/>
                <a:cs typeface="Segoe UI" panose="020B0502040204020203" pitchFamily="34" charset="0"/>
              </a:rPr>
              <a:t>E</a:t>
            </a:r>
            <a:r>
              <a:rPr kumimoji="0" lang="en-US" sz="1600" b="1" i="0" u="none" strike="noStrike" kern="1200" cap="none" spc="50" normalizeH="0" baseline="0" noProof="0" dirty="0" err="1">
                <a:ln>
                  <a:noFill/>
                </a:ln>
                <a:effectLst/>
                <a:uLnTx/>
                <a:uFillTx/>
                <a:latin typeface="Segoe UI" panose="020B0502040204020203" pitchFamily="34" charset="0"/>
                <a:cs typeface="Segoe UI" panose="020B0502040204020203" pitchFamily="34" charset="0"/>
              </a:rPr>
              <a:t>fficiencies</a:t>
            </a:r>
            <a:r>
              <a:rPr kumimoji="0" lang="en-US" sz="1600" b="1" i="0" u="none" strike="noStrike" kern="1200" cap="none" spc="50" normalizeH="0" baseline="0" noProof="0" dirty="0">
                <a:ln>
                  <a:noFill/>
                </a:ln>
                <a:effectLst/>
                <a:uLnTx/>
                <a:uFillTx/>
                <a:latin typeface="Segoe UI" panose="020B0502040204020203" pitchFamily="34" charset="0"/>
                <a:cs typeface="Segoe UI" panose="020B0502040204020203" pitchFamily="34" charset="0"/>
              </a:rPr>
              <a:t> </a:t>
            </a:r>
          </a:p>
        </p:txBody>
      </p:sp>
      <p:grpSp>
        <p:nvGrpSpPr>
          <p:cNvPr id="10" name="Group 9">
            <a:extLst>
              <a:ext uri="{FF2B5EF4-FFF2-40B4-BE49-F238E27FC236}">
                <a16:creationId xmlns:a16="http://schemas.microsoft.com/office/drawing/2014/main" id="{81F84C1C-DEF7-6EDF-0430-8AAC30B79BAC}"/>
              </a:ext>
            </a:extLst>
          </p:cNvPr>
          <p:cNvGrpSpPr/>
          <p:nvPr/>
        </p:nvGrpSpPr>
        <p:grpSpPr>
          <a:xfrm>
            <a:off x="1021520" y="2923356"/>
            <a:ext cx="5875720" cy="615553"/>
            <a:chOff x="584199" y="2953483"/>
            <a:chExt cx="5875720" cy="615553"/>
          </a:xfrm>
        </p:grpSpPr>
        <p:sp>
          <p:nvSpPr>
            <p:cNvPr id="11" name="Text Placeholder 6">
              <a:extLst>
                <a:ext uri="{FF2B5EF4-FFF2-40B4-BE49-F238E27FC236}">
                  <a16:creationId xmlns:a16="http://schemas.microsoft.com/office/drawing/2014/main" id="{E951C86D-8677-AA4D-7326-3A3EC60CAF73}"/>
                </a:ext>
              </a:extLst>
            </p:cNvPr>
            <p:cNvSpPr txBox="1">
              <a:spLocks/>
            </p:cNvSpPr>
            <p:nvPr/>
          </p:nvSpPr>
          <p:spPr>
            <a:xfrm>
              <a:off x="584199" y="2953483"/>
              <a:ext cx="4162425"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4000" b="1"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rPr>
                <a:t>68</a:t>
              </a:r>
              <a:r>
                <a:rPr kumimoji="0" lang="en-US" sz="1800" b="0" i="0" u="none" strike="noStrike" kern="1200" cap="none" spc="0" normalizeH="0" baseline="0" noProof="0" dirty="0">
                  <a:ln>
                    <a:noFill/>
                  </a:ln>
                  <a:solidFill>
                    <a:schemeClr val="tx1"/>
                  </a:solidFill>
                  <a:effectLst/>
                  <a:uLnTx/>
                  <a:uFillTx/>
                  <a:latin typeface="Segoe UI Semibold" panose="020B0702040204020203" pitchFamily="34" charset="0"/>
                  <a:ea typeface="+mn-ea"/>
                  <a:cs typeface="Segoe UI Semibold" panose="020B0702040204020203" pitchFamily="34" charset="0"/>
                </a:rPr>
                <a:t>%</a:t>
              </a:r>
            </a:p>
          </p:txBody>
        </p:sp>
        <p:sp>
          <p:nvSpPr>
            <p:cNvPr id="12" name="TextBox 11">
              <a:extLst>
                <a:ext uri="{FF2B5EF4-FFF2-40B4-BE49-F238E27FC236}">
                  <a16:creationId xmlns:a16="http://schemas.microsoft.com/office/drawing/2014/main" id="{9B9E4547-3363-D7BA-FB2B-7C82E229EFE0}"/>
                </a:ext>
              </a:extLst>
            </p:cNvPr>
            <p:cNvSpPr txBox="1"/>
            <p:nvPr/>
          </p:nvSpPr>
          <p:spPr>
            <a:xfrm>
              <a:off x="1400841" y="3002727"/>
              <a:ext cx="5059078" cy="517065"/>
            </a:xfrm>
            <a:prstGeom prst="rect">
              <a:avLst/>
            </a:prstGeom>
            <a:noFill/>
          </p:spPr>
          <p:txBody>
            <a:bodyPr wrap="square" lIns="182880" tIns="146304" rIns="182880" bIns="146304" rtlCol="0" anchor="ctr">
              <a:no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say Digital Transformation is </a:t>
              </a:r>
              <a:r>
                <a:rPr lang="en-US" sz="1600" b="1" spc="50" dirty="0">
                  <a:latin typeface="Segoe UI" panose="020B0502040204020203" pitchFamily="34" charset="0"/>
                  <a:cs typeface="Segoe UI" panose="020B0502040204020203" pitchFamily="34" charset="0"/>
                </a:rPr>
                <a:t>I</a:t>
              </a:r>
              <a:r>
                <a:rPr kumimoji="0" lang="en-US" sz="1600" b="1" i="0" u="none" strike="noStrike" kern="1200" cap="none" spc="50" normalizeH="0" baseline="0" noProof="0" dirty="0" err="1">
                  <a:ln>
                    <a:noFill/>
                  </a:ln>
                  <a:effectLst/>
                  <a:uLnTx/>
                  <a:uFillTx/>
                  <a:latin typeface="Segoe UI" panose="020B0502040204020203" pitchFamily="34" charset="0"/>
                  <a:ea typeface="+mn-ea"/>
                  <a:cs typeface="Segoe UI" panose="020B0502040204020203" pitchFamily="34" charset="0"/>
                </a:rPr>
                <a:t>ncreasing</a:t>
              </a:r>
              <a:r>
                <a:rPr kumimoji="0" lang="en-US" sz="1600" b="1"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 </a:t>
              </a:r>
              <a:r>
                <a:rPr lang="en-US" sz="1600" b="1" spc="50" dirty="0">
                  <a:latin typeface="Segoe UI" panose="020B0502040204020203" pitchFamily="34" charset="0"/>
                  <a:cs typeface="Segoe UI" panose="020B0502040204020203" pitchFamily="34" charset="0"/>
                </a:rPr>
                <a:t>P</a:t>
              </a:r>
              <a:r>
                <a:rPr kumimoji="0" lang="en-US" sz="1600" b="1" i="0" u="none" strike="noStrike" kern="1200" cap="none" spc="50" normalizeH="0" baseline="0" noProof="0" dirty="0" err="1">
                  <a:ln>
                    <a:noFill/>
                  </a:ln>
                  <a:effectLst/>
                  <a:uLnTx/>
                  <a:uFillTx/>
                  <a:latin typeface="Segoe UI" panose="020B0502040204020203" pitchFamily="34" charset="0"/>
                  <a:ea typeface="+mn-ea"/>
                  <a:cs typeface="Segoe UI" panose="020B0502040204020203" pitchFamily="34" charset="0"/>
                </a:rPr>
                <a:t>rofits</a:t>
              </a:r>
              <a:endParaRPr kumimoji="0" lang="en-US" sz="1400" b="1"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endParaRPr>
            </a:p>
          </p:txBody>
        </p:sp>
      </p:grpSp>
      <p:grpSp>
        <p:nvGrpSpPr>
          <p:cNvPr id="13" name="Group 12">
            <a:extLst>
              <a:ext uri="{FF2B5EF4-FFF2-40B4-BE49-F238E27FC236}">
                <a16:creationId xmlns:a16="http://schemas.microsoft.com/office/drawing/2014/main" id="{20A4DB7D-EC86-E18C-4DD4-C300D1174473}"/>
              </a:ext>
            </a:extLst>
          </p:cNvPr>
          <p:cNvGrpSpPr/>
          <p:nvPr/>
        </p:nvGrpSpPr>
        <p:grpSpPr>
          <a:xfrm>
            <a:off x="1021520" y="3703983"/>
            <a:ext cx="4979067" cy="615553"/>
            <a:chOff x="584199" y="4015968"/>
            <a:chExt cx="4979067" cy="615553"/>
          </a:xfrm>
        </p:grpSpPr>
        <p:sp>
          <p:nvSpPr>
            <p:cNvPr id="14" name="Text Placeholder 6">
              <a:extLst>
                <a:ext uri="{FF2B5EF4-FFF2-40B4-BE49-F238E27FC236}">
                  <a16:creationId xmlns:a16="http://schemas.microsoft.com/office/drawing/2014/main" id="{E90A2D9B-FEB5-F2C9-A769-57DB0CFC3E45}"/>
                </a:ext>
              </a:extLst>
            </p:cNvPr>
            <p:cNvSpPr txBox="1">
              <a:spLocks/>
            </p:cNvSpPr>
            <p:nvPr/>
          </p:nvSpPr>
          <p:spPr>
            <a:xfrm>
              <a:off x="584199" y="4015968"/>
              <a:ext cx="4162425"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85</a:t>
              </a:r>
              <a:r>
                <a:rPr kumimoji="0" lang="en-US" sz="18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a:t>
              </a:r>
            </a:p>
          </p:txBody>
        </p:sp>
        <p:sp>
          <p:nvSpPr>
            <p:cNvPr id="15" name="TextBox 14">
              <a:extLst>
                <a:ext uri="{FF2B5EF4-FFF2-40B4-BE49-F238E27FC236}">
                  <a16:creationId xmlns:a16="http://schemas.microsoft.com/office/drawing/2014/main" id="{047A59F0-B329-4E15-5A61-AC5A8216DD15}"/>
                </a:ext>
              </a:extLst>
            </p:cNvPr>
            <p:cNvSpPr txBox="1"/>
            <p:nvPr/>
          </p:nvSpPr>
          <p:spPr>
            <a:xfrm>
              <a:off x="1400841" y="4065212"/>
              <a:ext cx="4162425" cy="517065"/>
            </a:xfrm>
            <a:prstGeom prst="rect">
              <a:avLst/>
            </a:prstGeom>
            <a:noFill/>
          </p:spPr>
          <p:txBody>
            <a:bodyPr wrap="square" lIns="182880" tIns="146304" rIns="182880" bIns="146304" rtlCol="0" anchor="ctr">
              <a:no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say they must offer digital services or </a:t>
              </a:r>
              <a:r>
                <a:rPr lang="en-US" sz="1600" b="1" spc="50" dirty="0">
                  <a:latin typeface="Segoe UI" panose="020B0502040204020203" pitchFamily="34" charset="0"/>
                  <a:cs typeface="Segoe UI" panose="020B0502040204020203" pitchFamily="34" charset="0"/>
                </a:rPr>
                <a:t>B</a:t>
              </a:r>
              <a:r>
                <a:rPr kumimoji="0" lang="en-US" sz="1600" b="1" i="0" u="none" strike="noStrike" kern="1200" cap="none" spc="50" normalizeH="0" baseline="0" noProof="0" dirty="0" err="1">
                  <a:ln>
                    <a:noFill/>
                  </a:ln>
                  <a:effectLst/>
                  <a:uLnTx/>
                  <a:uFillTx/>
                  <a:latin typeface="Segoe UI" panose="020B0502040204020203" pitchFamily="34" charset="0"/>
                  <a:ea typeface="+mn-ea"/>
                  <a:cs typeface="Segoe UI" panose="020B0502040204020203" pitchFamily="34" charset="0"/>
                </a:rPr>
                <a:t>ecome</a:t>
              </a:r>
              <a:r>
                <a:rPr kumimoji="0" lang="en-US" sz="1600" b="1"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 </a:t>
              </a:r>
              <a:r>
                <a:rPr lang="en-US" sz="1600" b="1" spc="50" dirty="0">
                  <a:latin typeface="Segoe UI" panose="020B0502040204020203" pitchFamily="34" charset="0"/>
                  <a:cs typeface="Segoe UI" panose="020B0502040204020203" pitchFamily="34" charset="0"/>
                </a:rPr>
                <a:t>I</a:t>
              </a:r>
              <a:r>
                <a:rPr kumimoji="0" lang="en-US" sz="1600" b="1" i="0" u="none" strike="noStrike" kern="1200" cap="none" spc="50" normalizeH="0" baseline="0" noProof="0" dirty="0" err="1">
                  <a:ln>
                    <a:noFill/>
                  </a:ln>
                  <a:effectLst/>
                  <a:uLnTx/>
                  <a:uFillTx/>
                  <a:latin typeface="Segoe UI" panose="020B0502040204020203" pitchFamily="34" charset="0"/>
                  <a:ea typeface="+mn-ea"/>
                  <a:cs typeface="Segoe UI" panose="020B0502040204020203" pitchFamily="34" charset="0"/>
                </a:rPr>
                <a:t>rrelevant</a:t>
              </a:r>
              <a:endParaRPr kumimoji="0" lang="en-US" sz="1400" b="1"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endParaRPr>
            </a:p>
          </p:txBody>
        </p:sp>
      </p:grpSp>
      <p:grpSp>
        <p:nvGrpSpPr>
          <p:cNvPr id="16" name="Group 15">
            <a:extLst>
              <a:ext uri="{FF2B5EF4-FFF2-40B4-BE49-F238E27FC236}">
                <a16:creationId xmlns:a16="http://schemas.microsoft.com/office/drawing/2014/main" id="{5DB90A76-9DE2-3358-3998-AEE5F46220DA}"/>
              </a:ext>
            </a:extLst>
          </p:cNvPr>
          <p:cNvGrpSpPr/>
          <p:nvPr/>
        </p:nvGrpSpPr>
        <p:grpSpPr>
          <a:xfrm>
            <a:off x="1021520" y="4533854"/>
            <a:ext cx="4321176" cy="615553"/>
            <a:chOff x="584199" y="4990248"/>
            <a:chExt cx="4321176" cy="615553"/>
          </a:xfrm>
        </p:grpSpPr>
        <p:sp>
          <p:nvSpPr>
            <p:cNvPr id="17" name="Text Placeholder 6">
              <a:extLst>
                <a:ext uri="{FF2B5EF4-FFF2-40B4-BE49-F238E27FC236}">
                  <a16:creationId xmlns:a16="http://schemas.microsoft.com/office/drawing/2014/main" id="{57D1165B-9F4F-751C-AD3E-BF22093BF201}"/>
                </a:ext>
              </a:extLst>
            </p:cNvPr>
            <p:cNvSpPr txBox="1">
              <a:spLocks/>
            </p:cNvSpPr>
            <p:nvPr/>
          </p:nvSpPr>
          <p:spPr>
            <a:xfrm>
              <a:off x="584199" y="4990248"/>
              <a:ext cx="4162425" cy="615553"/>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2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4000" b="1" i="0" u="none" strike="noStrike" kern="1200" cap="none" spc="0" normalizeH="0" baseline="0" noProof="0">
                  <a:ln>
                    <a:noFill/>
                  </a:ln>
                  <a:solidFill>
                    <a:schemeClr val="tx1"/>
                  </a:solidFill>
                  <a:effectLst/>
                  <a:uLnTx/>
                  <a:uFillTx/>
                  <a:latin typeface="Segoe UI" panose="020B0502040204020203" pitchFamily="34" charset="0"/>
                  <a:ea typeface="+mn-ea"/>
                  <a:cs typeface="Segoe UI" panose="020B0502040204020203" pitchFamily="34" charset="0"/>
                </a:rPr>
                <a:t>64</a:t>
              </a:r>
              <a:r>
                <a:rPr kumimoji="0" lang="en-US" sz="1800" b="0" i="0" u="none" strike="noStrike" kern="1200" cap="none" spc="0" normalizeH="0" baseline="0" noProof="0">
                  <a:ln>
                    <a:noFill/>
                  </a:ln>
                  <a:solidFill>
                    <a:schemeClr val="tx1"/>
                  </a:solidFill>
                  <a:effectLst/>
                  <a:uLnTx/>
                  <a:uFillTx/>
                  <a:latin typeface="Segoe UI Semibold" panose="020B0702040204020203" pitchFamily="34" charset="0"/>
                  <a:ea typeface="+mn-ea"/>
                  <a:cs typeface="Segoe UI Semibold" panose="020B0702040204020203" pitchFamily="34" charset="0"/>
                </a:rPr>
                <a:t>%</a:t>
              </a:r>
            </a:p>
          </p:txBody>
        </p:sp>
        <p:sp>
          <p:nvSpPr>
            <p:cNvPr id="18" name="TextBox 17">
              <a:extLst>
                <a:ext uri="{FF2B5EF4-FFF2-40B4-BE49-F238E27FC236}">
                  <a16:creationId xmlns:a16="http://schemas.microsoft.com/office/drawing/2014/main" id="{950B4C14-E122-CB05-33C7-72D9E13210F9}"/>
                </a:ext>
              </a:extLst>
            </p:cNvPr>
            <p:cNvSpPr txBox="1"/>
            <p:nvPr/>
          </p:nvSpPr>
          <p:spPr>
            <a:xfrm>
              <a:off x="1400841" y="5039492"/>
              <a:ext cx="3504534" cy="517065"/>
            </a:xfrm>
            <a:prstGeom prst="rect">
              <a:avLst/>
            </a:prstGeom>
            <a:noFill/>
          </p:spPr>
          <p:txBody>
            <a:bodyPr wrap="square" lIns="182880" tIns="146304" rIns="182880" bIns="146304" rtlCol="0" anchor="ctr">
              <a:no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say they have less than 4 years to complete a Digital Transformation </a:t>
              </a:r>
              <a:br>
                <a:rPr kumimoji="0" lang="en-US" sz="1400" b="0"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br>
              <a:r>
                <a:rPr kumimoji="0" lang="en-US" sz="1400" b="0"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or they may </a:t>
              </a:r>
              <a:r>
                <a:rPr lang="en-US" sz="1600" b="1" spc="50" dirty="0">
                  <a:latin typeface="Segoe UI" panose="020B0502040204020203" pitchFamily="34" charset="0"/>
                  <a:cs typeface="Segoe UI" panose="020B0502040204020203" pitchFamily="34" charset="0"/>
                </a:rPr>
                <a:t>G</a:t>
              </a:r>
              <a:r>
                <a:rPr kumimoji="0" lang="en-US" sz="1600" b="1"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rPr>
                <a:t>o out of Business </a:t>
              </a:r>
              <a:endParaRPr kumimoji="0" lang="en-US" sz="1400" b="1" i="0" u="none" strike="noStrike" kern="1200" cap="none" spc="50" normalizeH="0" baseline="0" noProof="0" dirty="0">
                <a:ln>
                  <a:noFill/>
                </a:ln>
                <a:effectLst/>
                <a:uLnTx/>
                <a:uFillTx/>
                <a:latin typeface="Segoe UI" panose="020B0502040204020203" pitchFamily="34" charset="0"/>
                <a:ea typeface="+mn-ea"/>
                <a:cs typeface="Segoe UI" panose="020B0502040204020203" pitchFamily="34" charset="0"/>
              </a:endParaRPr>
            </a:p>
          </p:txBody>
        </p:sp>
      </p:grpSp>
    </p:spTree>
    <p:extLst>
      <p:ext uri="{BB962C8B-B14F-4D97-AF65-F5344CB8AC3E}">
        <p14:creationId xmlns:p14="http://schemas.microsoft.com/office/powerpoint/2010/main" val="26887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246F6D-83A0-418B-B2B0-3EFA04D010CA}"/>
              </a:ext>
            </a:extLst>
          </p:cNvPr>
          <p:cNvSpPr/>
          <p:nvPr/>
        </p:nvSpPr>
        <p:spPr bwMode="auto">
          <a:xfrm>
            <a:off x="0" y="-12245"/>
            <a:ext cx="12192000" cy="143252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 name="Title 1"/>
          <p:cNvSpPr>
            <a:spLocks noGrp="1"/>
          </p:cNvSpPr>
          <p:nvPr>
            <p:ph type="title"/>
          </p:nvPr>
        </p:nvSpPr>
        <p:spPr/>
        <p:txBody>
          <a:bodyPr/>
          <a:lstStyle/>
          <a:p>
            <a:r>
              <a:rPr lang="en-US" sz="3600" dirty="0">
                <a:solidFill>
                  <a:schemeClr val="tx1"/>
                </a:solidFill>
                <a:latin typeface="Segoe UI Semibold" panose="020B0702040204020203" pitchFamily="34" charset="0"/>
                <a:cs typeface="Segoe UI Semibold" panose="020B0702040204020203" pitchFamily="34" charset="0"/>
              </a:rPr>
              <a:t>What are Solution Assessments?</a:t>
            </a:r>
          </a:p>
        </p:txBody>
      </p:sp>
      <p:sp>
        <p:nvSpPr>
          <p:cNvPr id="60" name="Slide Number Placeholder 59">
            <a:extLst>
              <a:ext uri="{FF2B5EF4-FFF2-40B4-BE49-F238E27FC236}">
                <a16:creationId xmlns:a16="http://schemas.microsoft.com/office/drawing/2014/main" id="{3E9F4782-6AE8-44A1-85E4-F80FDA69A142}"/>
              </a:ext>
            </a:extLst>
          </p:cNvPr>
          <p:cNvSpPr>
            <a:spLocks noGrp="1"/>
          </p:cNvSpPr>
          <p:nvPr>
            <p:ph type="sldNum" sz="quarter" idx="4"/>
          </p:nvPr>
        </p:nvSpPr>
        <p:spPr>
          <a:xfrm>
            <a:off x="11995431" y="7570446"/>
            <a:ext cx="139862" cy="64412"/>
          </a:xfrm>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Rectangle 2">
            <a:extLst>
              <a:ext uri="{FF2B5EF4-FFF2-40B4-BE49-F238E27FC236}">
                <a16:creationId xmlns:a16="http://schemas.microsoft.com/office/drawing/2014/main" id="{0EFD3196-7339-4802-935D-9A10BFEB2E14}"/>
              </a:ext>
            </a:extLst>
          </p:cNvPr>
          <p:cNvSpPr/>
          <p:nvPr/>
        </p:nvSpPr>
        <p:spPr>
          <a:xfrm>
            <a:off x="448212" y="2397948"/>
            <a:ext cx="11294600" cy="3046988"/>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05050"/>
                </a:solidFill>
                <a:effectLst/>
                <a:uLnTx/>
                <a:uFillTx/>
                <a:latin typeface="Segoe UI" panose="020B0502040204020203" pitchFamily="34" charset="0"/>
                <a:ea typeface="Calibri" panose="020F0502020204030204" pitchFamily="34" charset="0"/>
                <a:cs typeface="+mn-cs"/>
              </a:rPr>
              <a:t>Microsoft Solution Assessments are high-value engagements that through modern inventory &amp; analysis tools, provide customers with a better understanding of their environment and recommendations on </a:t>
            </a:r>
            <a:r>
              <a:rPr lang="en-US" sz="3200" b="1" dirty="0">
                <a:solidFill>
                  <a:srgbClr val="505050"/>
                </a:solidFill>
                <a:latin typeface="Segoe UI" panose="020B0502040204020203" pitchFamily="34" charset="0"/>
                <a:ea typeface="Calibri" panose="020F0502020204030204" pitchFamily="34" charset="0"/>
              </a:rPr>
              <a:t>p</a:t>
            </a:r>
            <a:r>
              <a:rPr kumimoji="0" lang="en-US" sz="3200" b="1" i="0" u="none" strike="noStrike" kern="1200" cap="none" spc="0" normalizeH="0" baseline="0" noProof="0" dirty="0" err="1">
                <a:ln>
                  <a:noFill/>
                </a:ln>
                <a:solidFill>
                  <a:srgbClr val="505050"/>
                </a:solidFill>
                <a:effectLst/>
                <a:uLnTx/>
                <a:uFillTx/>
                <a:latin typeface="Segoe UI" panose="020B0502040204020203" pitchFamily="34" charset="0"/>
                <a:ea typeface="Calibri" panose="020F0502020204030204" pitchFamily="34" charset="0"/>
                <a:cs typeface="+mn-cs"/>
              </a:rPr>
              <a:t>otential</a:t>
            </a:r>
            <a:r>
              <a:rPr kumimoji="0" lang="en-US" sz="3200" b="1" i="0" u="none" strike="noStrike" kern="1200" cap="none" spc="0" normalizeH="0" baseline="0" noProof="0" dirty="0">
                <a:ln>
                  <a:noFill/>
                </a:ln>
                <a:solidFill>
                  <a:srgbClr val="505050"/>
                </a:solidFill>
                <a:effectLst/>
                <a:uLnTx/>
                <a:uFillTx/>
                <a:latin typeface="Segoe UI" panose="020B0502040204020203" pitchFamily="34" charset="0"/>
                <a:ea typeface="Calibri" panose="020F0502020204030204" pitchFamily="34" charset="0"/>
                <a:cs typeface="+mn-cs"/>
              </a:rPr>
              <a:t> changes/enhancements/transformations using Microsoft solutions/technologies</a:t>
            </a:r>
            <a:r>
              <a:rPr lang="en-US" sz="3200" b="1" dirty="0">
                <a:solidFill>
                  <a:srgbClr val="505050"/>
                </a:solidFill>
                <a:latin typeface="Segoe UI" panose="020B0502040204020203" pitchFamily="34" charset="0"/>
                <a:ea typeface="Calibri" panose="020F0502020204030204" pitchFamily="34" charset="0"/>
              </a:rPr>
              <a:t> (On-Premise &amp; Cloud) </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457A53E3-C8A7-4EDA-9C62-59FA008BDEDA}"/>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9759140" y="5811732"/>
            <a:ext cx="2432860" cy="1090426"/>
          </a:xfrm>
          <a:prstGeom prst="rect">
            <a:avLst/>
          </a:prstGeom>
        </p:spPr>
      </p:pic>
    </p:spTree>
    <p:extLst>
      <p:ext uri="{BB962C8B-B14F-4D97-AF65-F5344CB8AC3E}">
        <p14:creationId xmlns:p14="http://schemas.microsoft.com/office/powerpoint/2010/main" val="225812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246F6D-83A0-418B-B2B0-3EFA04D010CA}"/>
              </a:ext>
            </a:extLst>
          </p:cNvPr>
          <p:cNvSpPr/>
          <p:nvPr/>
        </p:nvSpPr>
        <p:spPr bwMode="auto">
          <a:xfrm>
            <a:off x="0" y="-12245"/>
            <a:ext cx="12192000" cy="143252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 name="Title 1"/>
          <p:cNvSpPr>
            <a:spLocks noGrp="1"/>
          </p:cNvSpPr>
          <p:nvPr>
            <p:ph type="title"/>
          </p:nvPr>
        </p:nvSpPr>
        <p:spPr/>
        <p:txBody>
          <a:bodyPr/>
          <a:lstStyle/>
          <a:p>
            <a:r>
              <a:rPr lang="en-US" sz="3600" dirty="0">
                <a:solidFill>
                  <a:schemeClr val="tx1"/>
                </a:solidFill>
                <a:latin typeface="Segoe UI Semibold" panose="020B0702040204020203" pitchFamily="34" charset="0"/>
                <a:cs typeface="Segoe UI Semibold" panose="020B0702040204020203" pitchFamily="34" charset="0"/>
              </a:rPr>
              <a:t>Solution Assessments follow a four-phased approach</a:t>
            </a:r>
            <a:endParaRPr lang="en-US" sz="3600" b="1" dirty="0"/>
          </a:p>
        </p:txBody>
      </p:sp>
      <p:sp>
        <p:nvSpPr>
          <p:cNvPr id="60" name="Slide Number Placeholder 59">
            <a:extLst>
              <a:ext uri="{FF2B5EF4-FFF2-40B4-BE49-F238E27FC236}">
                <a16:creationId xmlns:a16="http://schemas.microsoft.com/office/drawing/2014/main" id="{3E9F4782-6AE8-44A1-85E4-F80FDA69A142}"/>
              </a:ext>
            </a:extLst>
          </p:cNvPr>
          <p:cNvSpPr>
            <a:spLocks noGrp="1"/>
          </p:cNvSpPr>
          <p:nvPr>
            <p:ph type="sldNum" sz="quarter" idx="4"/>
          </p:nvPr>
        </p:nvSpPr>
        <p:spPr>
          <a:xfrm>
            <a:off x="11995431" y="7570446"/>
            <a:ext cx="139862" cy="64412"/>
          </a:xfrm>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2" name="Rectangle 31">
            <a:extLst>
              <a:ext uri="{FF2B5EF4-FFF2-40B4-BE49-F238E27FC236}">
                <a16:creationId xmlns:a16="http://schemas.microsoft.com/office/drawing/2014/main" id="{838FB4A8-D8DF-43FE-B8B9-DE355723AC51}"/>
              </a:ext>
            </a:extLst>
          </p:cNvPr>
          <p:cNvSpPr/>
          <p:nvPr/>
        </p:nvSpPr>
        <p:spPr bwMode="auto">
          <a:xfrm>
            <a:off x="2595" y="5171763"/>
            <a:ext cx="12189405" cy="1432524"/>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IN"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Rectangle 32">
            <a:extLst>
              <a:ext uri="{FF2B5EF4-FFF2-40B4-BE49-F238E27FC236}">
                <a16:creationId xmlns:a16="http://schemas.microsoft.com/office/drawing/2014/main" id="{FDBE4200-28F4-45FD-9D67-6EFAD4521E63}"/>
              </a:ext>
            </a:extLst>
          </p:cNvPr>
          <p:cNvSpPr/>
          <p:nvPr/>
        </p:nvSpPr>
        <p:spPr bwMode="auto">
          <a:xfrm>
            <a:off x="421723" y="5470878"/>
            <a:ext cx="2644453" cy="11288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576" rtl="0" eaLnBrk="1" fontAlgn="base" latinLnBrk="0" hangingPunct="1">
              <a:lnSpc>
                <a:spcPct val="100000"/>
              </a:lnSpc>
              <a:spcBef>
                <a:spcPts val="0"/>
              </a:spcBef>
              <a:spcAft>
                <a:spcPts val="600"/>
              </a:spcAft>
              <a:buClrTx/>
              <a:buSzTx/>
              <a:buFontTx/>
              <a:buNone/>
              <a:tabLst/>
              <a:defRPr/>
            </a:pPr>
            <a:r>
              <a:rPr kumimoji="0" lang="en-US" sz="2157"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ASSESS &amp; DISCOVER</a:t>
            </a:r>
          </a:p>
          <a:p>
            <a:pPr marL="0" marR="0" lvl="0" indent="0" algn="l" defTabSz="932384" rtl="0" eaLnBrk="1" fontAlgn="auto" latinLnBrk="0" hangingPunct="1">
              <a:lnSpc>
                <a:spcPct val="100000"/>
              </a:lnSpc>
              <a:spcBef>
                <a:spcPts val="0"/>
              </a:spcBef>
              <a:spcAft>
                <a:spcPts val="196"/>
              </a:spcAft>
              <a:buClrTx/>
              <a:buSzTx/>
              <a:buFontTx/>
              <a:buNone/>
              <a:tabLst/>
              <a:defRPr/>
            </a:pPr>
            <a:r>
              <a:rPr kumimoji="0" lang="en-US" sz="1372" b="0"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Gather accurate data from your IT environment</a:t>
            </a:r>
          </a:p>
        </p:txBody>
      </p:sp>
      <p:sp>
        <p:nvSpPr>
          <p:cNvPr id="53" name="Rectangle 52">
            <a:extLst>
              <a:ext uri="{FF2B5EF4-FFF2-40B4-BE49-F238E27FC236}">
                <a16:creationId xmlns:a16="http://schemas.microsoft.com/office/drawing/2014/main" id="{15EDE393-838E-49E3-8F1B-8A54BEC100EB}"/>
              </a:ext>
            </a:extLst>
          </p:cNvPr>
          <p:cNvSpPr/>
          <p:nvPr/>
        </p:nvSpPr>
        <p:spPr bwMode="auto">
          <a:xfrm>
            <a:off x="3516197" y="5477295"/>
            <a:ext cx="2644453" cy="11288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576" rtl="0" eaLnBrk="1" fontAlgn="base" latinLnBrk="0" hangingPunct="1">
              <a:lnSpc>
                <a:spcPct val="100000"/>
              </a:lnSpc>
              <a:spcBef>
                <a:spcPts val="0"/>
              </a:spcBef>
              <a:spcAft>
                <a:spcPts val="600"/>
              </a:spcAft>
              <a:buClrTx/>
              <a:buSzTx/>
              <a:buFontTx/>
              <a:buNone/>
              <a:tabLst/>
              <a:defRPr/>
            </a:pPr>
            <a:r>
              <a:rPr kumimoji="0" lang="en-US" sz="2157"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PLAN &amp; DECIDE</a:t>
            </a:r>
          </a:p>
          <a:p>
            <a:pPr marL="0" marR="0" lvl="0" indent="0" algn="l" defTabSz="932384" rtl="0" eaLnBrk="1" fontAlgn="auto" latinLnBrk="0" hangingPunct="1">
              <a:lnSpc>
                <a:spcPct val="100000"/>
              </a:lnSpc>
              <a:spcBef>
                <a:spcPts val="0"/>
              </a:spcBef>
              <a:spcAft>
                <a:spcPts val="196"/>
              </a:spcAft>
              <a:buClrTx/>
              <a:buSzTx/>
              <a:buFontTx/>
              <a:buNone/>
              <a:tabLst/>
              <a:defRPr/>
            </a:pPr>
            <a:r>
              <a:rPr kumimoji="0" lang="en-US" sz="1372" b="0"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Determine what changes are</a:t>
            </a:r>
            <a:br>
              <a:rPr kumimoji="0" lang="en-US" sz="1372" b="0"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rPr>
            </a:br>
            <a:r>
              <a:rPr kumimoji="0" lang="en-US" sz="1372" b="0"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top priority</a:t>
            </a:r>
          </a:p>
        </p:txBody>
      </p:sp>
      <p:sp>
        <p:nvSpPr>
          <p:cNvPr id="61" name="Rectangle 60">
            <a:extLst>
              <a:ext uri="{FF2B5EF4-FFF2-40B4-BE49-F238E27FC236}">
                <a16:creationId xmlns:a16="http://schemas.microsoft.com/office/drawing/2014/main" id="{ACD9A497-70C8-40D7-B036-975656C53479}"/>
              </a:ext>
            </a:extLst>
          </p:cNvPr>
          <p:cNvSpPr/>
          <p:nvPr/>
        </p:nvSpPr>
        <p:spPr bwMode="auto">
          <a:xfrm>
            <a:off x="6384441" y="5470878"/>
            <a:ext cx="2644453" cy="11288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576" rtl="0" eaLnBrk="1" fontAlgn="base" latinLnBrk="0" hangingPunct="1">
              <a:lnSpc>
                <a:spcPct val="100000"/>
              </a:lnSpc>
              <a:spcBef>
                <a:spcPts val="0"/>
              </a:spcBef>
              <a:spcAft>
                <a:spcPts val="600"/>
              </a:spcAft>
              <a:buClrTx/>
              <a:buSzTx/>
              <a:buFontTx/>
              <a:buNone/>
              <a:tabLst/>
              <a:defRPr/>
            </a:pPr>
            <a:r>
              <a:rPr kumimoji="0" lang="en-US" sz="2157"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MIGRATE</a:t>
            </a:r>
          </a:p>
          <a:p>
            <a:pPr marL="0" marR="0" lvl="0" indent="0" algn="l" defTabSz="914192" rtl="0" eaLnBrk="1" fontAlgn="auto" latinLnBrk="0" hangingPunct="1">
              <a:lnSpc>
                <a:spcPct val="100000"/>
              </a:lnSpc>
              <a:spcBef>
                <a:spcPts val="0"/>
              </a:spcBef>
              <a:spcAft>
                <a:spcPts val="196"/>
              </a:spcAft>
              <a:buClrTx/>
              <a:buSzTx/>
              <a:buFontTx/>
              <a:buNone/>
              <a:tabLst/>
              <a:defRPr/>
            </a:pPr>
            <a:r>
              <a:rPr kumimoji="0" lang="en-US" sz="1372" b="0"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Develop a roadmap for your organization’s cloud journey</a:t>
            </a:r>
          </a:p>
        </p:txBody>
      </p:sp>
      <p:sp>
        <p:nvSpPr>
          <p:cNvPr id="62" name="Rectangle 61">
            <a:extLst>
              <a:ext uri="{FF2B5EF4-FFF2-40B4-BE49-F238E27FC236}">
                <a16:creationId xmlns:a16="http://schemas.microsoft.com/office/drawing/2014/main" id="{6CEA6351-B421-4E84-98E4-191C12F4A225}"/>
              </a:ext>
            </a:extLst>
          </p:cNvPr>
          <p:cNvSpPr/>
          <p:nvPr/>
        </p:nvSpPr>
        <p:spPr bwMode="auto">
          <a:xfrm>
            <a:off x="9381212" y="5470877"/>
            <a:ext cx="2644453" cy="11288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3576" rtl="0" eaLnBrk="1" fontAlgn="base" latinLnBrk="0" hangingPunct="1">
              <a:lnSpc>
                <a:spcPct val="100000"/>
              </a:lnSpc>
              <a:spcBef>
                <a:spcPts val="0"/>
              </a:spcBef>
              <a:spcAft>
                <a:spcPts val="600"/>
              </a:spcAft>
              <a:buClrTx/>
              <a:buSzTx/>
              <a:buFontTx/>
              <a:buNone/>
              <a:tabLst/>
              <a:defRPr/>
            </a:pPr>
            <a:r>
              <a:rPr kumimoji="0" lang="en-US" sz="2157"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OPTIMIZE</a:t>
            </a:r>
          </a:p>
          <a:p>
            <a:pPr marL="0" marR="0" lvl="0" indent="0" algn="l" defTabSz="932384" rtl="0" eaLnBrk="1" fontAlgn="auto" latinLnBrk="0" hangingPunct="1">
              <a:lnSpc>
                <a:spcPct val="100000"/>
              </a:lnSpc>
              <a:spcBef>
                <a:spcPts val="0"/>
              </a:spcBef>
              <a:spcAft>
                <a:spcPts val="196"/>
              </a:spcAft>
              <a:buClrTx/>
              <a:buSzTx/>
              <a:buFontTx/>
              <a:buNone/>
              <a:tabLst/>
              <a:defRPr/>
            </a:pPr>
            <a:r>
              <a:rPr kumimoji="0" lang="en-US" sz="1372" b="0" i="0" u="none" strike="noStrike" kern="1200" cap="none" spc="0" normalizeH="0" baseline="0" noProof="0" dirty="0">
                <a:ln>
                  <a:noFill/>
                </a:ln>
                <a:solidFill>
                  <a:prstClr val="black"/>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Gain a partner to help you measure your progress</a:t>
            </a:r>
          </a:p>
        </p:txBody>
      </p:sp>
      <p:cxnSp>
        <p:nvCxnSpPr>
          <p:cNvPr id="63" name="Straight Connector 62">
            <a:extLst>
              <a:ext uri="{FF2B5EF4-FFF2-40B4-BE49-F238E27FC236}">
                <a16:creationId xmlns:a16="http://schemas.microsoft.com/office/drawing/2014/main" id="{BF848F9F-732D-405F-BDB3-0BB831E0A516}"/>
              </a:ext>
            </a:extLst>
          </p:cNvPr>
          <p:cNvCxnSpPr>
            <a:cxnSpLocks/>
          </p:cNvCxnSpPr>
          <p:nvPr/>
        </p:nvCxnSpPr>
        <p:spPr>
          <a:xfrm>
            <a:off x="3385167" y="5171763"/>
            <a:ext cx="0" cy="1432524"/>
          </a:xfrm>
          <a:prstGeom prst="line">
            <a:avLst/>
          </a:prstGeom>
          <a:ln w="3175">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FB2AB07-DE1F-4DD1-94E7-E72C06FACFFA}"/>
              </a:ext>
            </a:extLst>
          </p:cNvPr>
          <p:cNvCxnSpPr>
            <a:cxnSpLocks/>
          </p:cNvCxnSpPr>
          <p:nvPr/>
        </p:nvCxnSpPr>
        <p:spPr>
          <a:xfrm>
            <a:off x="6147631" y="5171763"/>
            <a:ext cx="0" cy="1428730"/>
          </a:xfrm>
          <a:prstGeom prst="line">
            <a:avLst/>
          </a:prstGeom>
          <a:ln w="3175">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72F852B-202E-4A87-9E9E-49BD78BC5E02}"/>
              </a:ext>
            </a:extLst>
          </p:cNvPr>
          <p:cNvCxnSpPr>
            <a:cxnSpLocks/>
          </p:cNvCxnSpPr>
          <p:nvPr/>
        </p:nvCxnSpPr>
        <p:spPr>
          <a:xfrm>
            <a:off x="8944209" y="5185113"/>
            <a:ext cx="0" cy="1432525"/>
          </a:xfrm>
          <a:prstGeom prst="line">
            <a:avLst/>
          </a:prstGeom>
          <a:ln w="3175">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AD57355-43E4-4CE4-A6A8-8D0DDA77DE2E}"/>
              </a:ext>
            </a:extLst>
          </p:cNvPr>
          <p:cNvSpPr txBox="1"/>
          <p:nvPr/>
        </p:nvSpPr>
        <p:spPr>
          <a:xfrm>
            <a:off x="210680" y="2169174"/>
            <a:ext cx="2569982" cy="320182"/>
          </a:xfrm>
          <a:prstGeom prst="rect">
            <a:avLst/>
          </a:prstGeom>
          <a:noFill/>
        </p:spPr>
        <p:txBody>
          <a:bodyPr wrap="square" lIns="0" tIns="0" rIns="0" bIns="0" rtlCol="0">
            <a:spAutoFit/>
          </a:bodyPr>
          <a:lstStyle/>
          <a:p>
            <a:pPr defTabSz="932597">
              <a:defRPr/>
            </a:pPr>
            <a:r>
              <a:rPr lang="en-US" sz="2040" dirty="0">
                <a:gradFill>
                  <a:gsLst>
                    <a:gs pos="2917">
                      <a:srgbClr val="1A1A1A"/>
                    </a:gs>
                    <a:gs pos="30000">
                      <a:srgbClr val="1A1A1A"/>
                    </a:gs>
                  </a:gsLst>
                  <a:lin ang="5400000" scaled="0"/>
                </a:gradFill>
                <a:latin typeface="Segoe UI Semibold"/>
              </a:rPr>
              <a:t>What do I have?</a:t>
            </a:r>
          </a:p>
        </p:txBody>
      </p:sp>
      <p:sp>
        <p:nvSpPr>
          <p:cNvPr id="4" name="TextBox 3">
            <a:extLst>
              <a:ext uri="{FF2B5EF4-FFF2-40B4-BE49-F238E27FC236}">
                <a16:creationId xmlns:a16="http://schemas.microsoft.com/office/drawing/2014/main" id="{85CE1965-F2B0-4BBD-8271-7E3BBE706CC7}"/>
              </a:ext>
            </a:extLst>
          </p:cNvPr>
          <p:cNvSpPr txBox="1"/>
          <p:nvPr/>
        </p:nvSpPr>
        <p:spPr>
          <a:xfrm>
            <a:off x="3170631" y="2164098"/>
            <a:ext cx="2569982" cy="320182"/>
          </a:xfrm>
          <a:prstGeom prst="rect">
            <a:avLst/>
          </a:prstGeom>
          <a:noFill/>
        </p:spPr>
        <p:txBody>
          <a:bodyPr wrap="square" lIns="0" tIns="0" rIns="0" bIns="0" rtlCol="0">
            <a:spAutoFit/>
          </a:bodyPr>
          <a:lstStyle/>
          <a:p>
            <a:pPr defTabSz="932597">
              <a:defRPr/>
            </a:pPr>
            <a:r>
              <a:rPr lang="en-US" sz="2040" dirty="0">
                <a:gradFill>
                  <a:gsLst>
                    <a:gs pos="2917">
                      <a:srgbClr val="1A1A1A"/>
                    </a:gs>
                    <a:gs pos="30000">
                      <a:srgbClr val="1A1A1A"/>
                    </a:gs>
                  </a:gsLst>
                  <a:lin ang="5400000" scaled="0"/>
                </a:gradFill>
                <a:latin typeface="Segoe UI Semibold"/>
              </a:rPr>
              <a:t>What should I do?</a:t>
            </a:r>
          </a:p>
        </p:txBody>
      </p:sp>
      <p:sp>
        <p:nvSpPr>
          <p:cNvPr id="38" name="TextBox 37">
            <a:extLst>
              <a:ext uri="{FF2B5EF4-FFF2-40B4-BE49-F238E27FC236}">
                <a16:creationId xmlns:a16="http://schemas.microsoft.com/office/drawing/2014/main" id="{9B714655-61F1-4AE8-9C15-9773597FBBD1}"/>
              </a:ext>
            </a:extLst>
          </p:cNvPr>
          <p:cNvSpPr txBox="1"/>
          <p:nvPr/>
        </p:nvSpPr>
        <p:spPr>
          <a:xfrm>
            <a:off x="6171419" y="2164098"/>
            <a:ext cx="2569982" cy="320182"/>
          </a:xfrm>
          <a:prstGeom prst="rect">
            <a:avLst/>
          </a:prstGeom>
          <a:noFill/>
        </p:spPr>
        <p:txBody>
          <a:bodyPr wrap="square" lIns="0" tIns="0" rIns="0" bIns="0" rtlCol="0">
            <a:spAutoFit/>
          </a:bodyPr>
          <a:lstStyle/>
          <a:p>
            <a:pPr defTabSz="932597">
              <a:defRPr/>
            </a:pPr>
            <a:r>
              <a:rPr lang="en-US" sz="2040" dirty="0">
                <a:gradFill>
                  <a:gsLst>
                    <a:gs pos="2917">
                      <a:srgbClr val="1A1A1A"/>
                    </a:gs>
                    <a:gs pos="30000">
                      <a:srgbClr val="1A1A1A"/>
                    </a:gs>
                  </a:gsLst>
                  <a:lin ang="5400000" scaled="0"/>
                </a:gradFill>
                <a:latin typeface="Segoe UI Semibold"/>
              </a:rPr>
              <a:t>How shall I do it?</a:t>
            </a:r>
          </a:p>
        </p:txBody>
      </p:sp>
      <p:sp>
        <p:nvSpPr>
          <p:cNvPr id="39" name="TextBox 38">
            <a:extLst>
              <a:ext uri="{FF2B5EF4-FFF2-40B4-BE49-F238E27FC236}">
                <a16:creationId xmlns:a16="http://schemas.microsoft.com/office/drawing/2014/main" id="{29433AB3-41A4-4A1C-B803-F22766A3EDC6}"/>
              </a:ext>
            </a:extLst>
          </p:cNvPr>
          <p:cNvSpPr txBox="1"/>
          <p:nvPr/>
        </p:nvSpPr>
        <p:spPr>
          <a:xfrm>
            <a:off x="9121023" y="2158063"/>
            <a:ext cx="2569982" cy="320182"/>
          </a:xfrm>
          <a:prstGeom prst="rect">
            <a:avLst/>
          </a:prstGeom>
          <a:noFill/>
        </p:spPr>
        <p:txBody>
          <a:bodyPr wrap="square" lIns="0" tIns="0" rIns="0" bIns="0" rtlCol="0">
            <a:spAutoFit/>
          </a:bodyPr>
          <a:lstStyle/>
          <a:p>
            <a:pPr defTabSz="932597">
              <a:defRPr/>
            </a:pPr>
            <a:r>
              <a:rPr lang="en-US" sz="2040" dirty="0">
                <a:gradFill>
                  <a:gsLst>
                    <a:gs pos="2917">
                      <a:srgbClr val="1A1A1A"/>
                    </a:gs>
                    <a:gs pos="30000">
                      <a:srgbClr val="1A1A1A"/>
                    </a:gs>
                  </a:gsLst>
                  <a:lin ang="5400000" scaled="0"/>
                </a:gradFill>
                <a:latin typeface="Segoe UI Semibold"/>
              </a:rPr>
              <a:t>How can I optimize?</a:t>
            </a:r>
          </a:p>
        </p:txBody>
      </p:sp>
      <p:grpSp>
        <p:nvGrpSpPr>
          <p:cNvPr id="7" name="Group 6">
            <a:extLst>
              <a:ext uri="{FF2B5EF4-FFF2-40B4-BE49-F238E27FC236}">
                <a16:creationId xmlns:a16="http://schemas.microsoft.com/office/drawing/2014/main" id="{27531EB7-E78C-4137-8BCC-80D9B828A1E3}"/>
              </a:ext>
            </a:extLst>
          </p:cNvPr>
          <p:cNvGrpSpPr/>
          <p:nvPr/>
        </p:nvGrpSpPr>
        <p:grpSpPr>
          <a:xfrm>
            <a:off x="198483" y="2851490"/>
            <a:ext cx="11721866" cy="1399488"/>
            <a:chOff x="250112" y="1978318"/>
            <a:chExt cx="11721866" cy="1399488"/>
          </a:xfrm>
        </p:grpSpPr>
        <p:pic>
          <p:nvPicPr>
            <p:cNvPr id="42" name="Picture 41">
              <a:extLst>
                <a:ext uri="{FF2B5EF4-FFF2-40B4-BE49-F238E27FC236}">
                  <a16:creationId xmlns:a16="http://schemas.microsoft.com/office/drawing/2014/main" id="{BFBF95D3-84D7-4563-848A-8100D8D84A0C}"/>
                </a:ext>
              </a:extLst>
            </p:cNvPr>
            <p:cNvPicPr>
              <a:picLocks noChangeAspect="1"/>
            </p:cNvPicPr>
            <p:nvPr/>
          </p:nvPicPr>
          <p:blipFill rotWithShape="1">
            <a:blip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299" t="25572" r="20380" b="15380"/>
            <a:stretch/>
          </p:blipFill>
          <p:spPr>
            <a:xfrm>
              <a:off x="6200017" y="1978901"/>
              <a:ext cx="2797810" cy="1398905"/>
            </a:xfrm>
            <a:prstGeom prst="rect">
              <a:avLst/>
            </a:prstGeom>
          </p:spPr>
        </p:pic>
        <p:pic>
          <p:nvPicPr>
            <p:cNvPr id="43" name="Picture 42">
              <a:extLst>
                <a:ext uri="{FF2B5EF4-FFF2-40B4-BE49-F238E27FC236}">
                  <a16:creationId xmlns:a16="http://schemas.microsoft.com/office/drawing/2014/main" id="{9EBAF42D-5515-4107-8BAA-CD96A6709182}"/>
                </a:ext>
              </a:extLst>
            </p:cNvPr>
            <p:cNvPicPr>
              <a:picLocks noChangeAspect="1"/>
            </p:cNvPicPr>
            <p:nvPr/>
          </p:nvPicPr>
          <p:blipFill rotWithShape="1">
            <a:blip cstate="hqprint">
              <a:grayscl/>
              <a:extLst>
                <a:ext uri="{28A0092B-C50C-407E-A947-70E740481C1C}">
                  <a14:useLocalDpi xmlns:a14="http://schemas.microsoft.com/office/drawing/2010/main"/>
                </a:ext>
              </a:extLst>
            </a:blip>
            <a:srcRect l="11834" t="28360" r="6232" b="4680"/>
            <a:stretch/>
          </p:blipFill>
          <p:spPr>
            <a:xfrm>
              <a:off x="9174168" y="1978901"/>
              <a:ext cx="2797810" cy="1398905"/>
            </a:xfrm>
            <a:prstGeom prst="rect">
              <a:avLst/>
            </a:prstGeom>
          </p:spPr>
        </p:pic>
        <p:pic>
          <p:nvPicPr>
            <p:cNvPr id="44" name="Picture 43">
              <a:extLst>
                <a:ext uri="{FF2B5EF4-FFF2-40B4-BE49-F238E27FC236}">
                  <a16:creationId xmlns:a16="http://schemas.microsoft.com/office/drawing/2014/main" id="{3F06E67F-5C4A-4758-935C-97AB2FD74578}"/>
                </a:ext>
              </a:extLst>
            </p:cNvPr>
            <p:cNvPicPr>
              <a:picLocks noChangeAspect="1"/>
            </p:cNvPicPr>
            <p:nvPr/>
          </p:nvPicPr>
          <p:blipFill rotWithShape="1">
            <a:blip cstate="hqprint">
              <a:grayscl/>
              <a:extLst>
                <a:ext uri="{28A0092B-C50C-407E-A947-70E740481C1C}">
                  <a14:useLocalDpi xmlns:a14="http://schemas.microsoft.com/office/drawing/2010/main"/>
                </a:ext>
              </a:extLst>
            </a:blip>
            <a:srcRect l="2374" t="18846" r="6754" b="14412"/>
            <a:stretch/>
          </p:blipFill>
          <p:spPr>
            <a:xfrm>
              <a:off x="3225867" y="1978901"/>
              <a:ext cx="2797810" cy="1398905"/>
            </a:xfrm>
            <a:prstGeom prst="rect">
              <a:avLst/>
            </a:prstGeom>
          </p:spPr>
        </p:pic>
        <p:pic>
          <p:nvPicPr>
            <p:cNvPr id="45" name="Picture 44">
              <a:extLst>
                <a:ext uri="{FF2B5EF4-FFF2-40B4-BE49-F238E27FC236}">
                  <a16:creationId xmlns:a16="http://schemas.microsoft.com/office/drawing/2014/main" id="{FA35C670-BAFE-4BD3-82E0-E72F0FFCA9B2}"/>
                </a:ext>
              </a:extLst>
            </p:cNvPr>
            <p:cNvPicPr>
              <a:picLocks noChangeAspect="1"/>
            </p:cNvPicPr>
            <p:nvPr/>
          </p:nvPicPr>
          <p:blipFill rotWithShape="1">
            <a:blip cstate="hqprint">
              <a:grayscl/>
              <a:extLst>
                <a:ext uri="{28A0092B-C50C-407E-A947-70E740481C1C}">
                  <a14:useLocalDpi xmlns:a14="http://schemas.microsoft.com/office/drawing/2010/main"/>
                </a:ext>
              </a:extLst>
            </a:blip>
            <a:srcRect l="6115" t="19496" r="10689" b="19875"/>
            <a:stretch/>
          </p:blipFill>
          <p:spPr>
            <a:xfrm>
              <a:off x="251717" y="1978901"/>
              <a:ext cx="2797810" cy="1398905"/>
            </a:xfrm>
            <a:prstGeom prst="rect">
              <a:avLst/>
            </a:prstGeom>
          </p:spPr>
        </p:pic>
        <p:sp>
          <p:nvSpPr>
            <p:cNvPr id="46" name="Rectangle 45">
              <a:extLst>
                <a:ext uri="{FF2B5EF4-FFF2-40B4-BE49-F238E27FC236}">
                  <a16:creationId xmlns:a16="http://schemas.microsoft.com/office/drawing/2014/main" id="{AB189D47-1D72-467C-AF4E-6D04B7837EFC}"/>
                </a:ext>
              </a:extLst>
            </p:cNvPr>
            <p:cNvSpPr/>
            <p:nvPr/>
          </p:nvSpPr>
          <p:spPr bwMode="auto">
            <a:xfrm>
              <a:off x="250112" y="1978901"/>
              <a:ext cx="2797810" cy="1398905"/>
            </a:xfrm>
            <a:prstGeom prst="rect">
              <a:avLst/>
            </a:prstGeom>
            <a:solidFill>
              <a:srgbClr val="B9131A">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defRPr/>
              </a:pPr>
              <a:endParaRPr lang="en-US" sz="204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7" name="Rectangle 46">
              <a:extLst>
                <a:ext uri="{FF2B5EF4-FFF2-40B4-BE49-F238E27FC236}">
                  <a16:creationId xmlns:a16="http://schemas.microsoft.com/office/drawing/2014/main" id="{E7C754C2-4CDD-4F83-BA5F-F27FE5097B91}"/>
                </a:ext>
              </a:extLst>
            </p:cNvPr>
            <p:cNvSpPr/>
            <p:nvPr/>
          </p:nvSpPr>
          <p:spPr bwMode="auto">
            <a:xfrm>
              <a:off x="3224263" y="1978345"/>
              <a:ext cx="2799414" cy="1399460"/>
            </a:xfrm>
            <a:prstGeom prst="rect">
              <a:avLst/>
            </a:prstGeom>
            <a:solidFill>
              <a:srgbClr val="004B50">
                <a:alpha val="6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defRPr/>
              </a:pPr>
              <a:endParaRPr lang="en-US" sz="204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8" name="Rectangle 47">
              <a:extLst>
                <a:ext uri="{FF2B5EF4-FFF2-40B4-BE49-F238E27FC236}">
                  <a16:creationId xmlns:a16="http://schemas.microsoft.com/office/drawing/2014/main" id="{EAD5E0A7-EA85-4BA5-A623-5B418235280E}"/>
                </a:ext>
              </a:extLst>
            </p:cNvPr>
            <p:cNvSpPr/>
            <p:nvPr/>
          </p:nvSpPr>
          <p:spPr bwMode="auto">
            <a:xfrm>
              <a:off x="6199260" y="1979307"/>
              <a:ext cx="2797810" cy="1398473"/>
            </a:xfrm>
            <a:prstGeom prst="rect">
              <a:avLst/>
            </a:prstGeom>
            <a:solidFill>
              <a:srgbClr val="FF8C00">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defRPr/>
              </a:pPr>
              <a:endParaRPr lang="en-US" sz="204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9" name="Rectangle 48">
              <a:extLst>
                <a:ext uri="{FF2B5EF4-FFF2-40B4-BE49-F238E27FC236}">
                  <a16:creationId xmlns:a16="http://schemas.microsoft.com/office/drawing/2014/main" id="{0F7094B5-0BA9-4C29-88B8-D0C9C8022A10}"/>
                </a:ext>
              </a:extLst>
            </p:cNvPr>
            <p:cNvSpPr/>
            <p:nvPr/>
          </p:nvSpPr>
          <p:spPr bwMode="auto">
            <a:xfrm>
              <a:off x="9172652" y="1978318"/>
              <a:ext cx="2797810" cy="1399460"/>
            </a:xfrm>
            <a:prstGeom prst="rect">
              <a:avLst/>
            </a:prstGeom>
            <a:solidFill>
              <a:schemeClr val="accent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defRPr/>
              </a:pPr>
              <a:endParaRPr lang="en-US" sz="204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0" name="TextBox 49">
              <a:extLst>
                <a:ext uri="{FF2B5EF4-FFF2-40B4-BE49-F238E27FC236}">
                  <a16:creationId xmlns:a16="http://schemas.microsoft.com/office/drawing/2014/main" id="{3ACD0142-EA5A-474F-B5CA-353396F5E600}"/>
                </a:ext>
              </a:extLst>
            </p:cNvPr>
            <p:cNvSpPr txBox="1"/>
            <p:nvPr/>
          </p:nvSpPr>
          <p:spPr>
            <a:xfrm>
              <a:off x="402061" y="2835427"/>
              <a:ext cx="2430230" cy="448228"/>
            </a:xfrm>
            <a:prstGeom prst="rect">
              <a:avLst/>
            </a:prstGeom>
            <a:noFill/>
          </p:spPr>
          <p:txBody>
            <a:bodyPr wrap="square" lIns="0" tIns="0" rIns="0" bIns="0" rtlCol="0">
              <a:spAutoFit/>
            </a:bodyPr>
            <a:lstStyle/>
            <a:p>
              <a:pPr defTabSz="932563">
                <a:defRPr/>
              </a:pPr>
              <a:r>
                <a:rPr lang="en-US" sz="2856">
                  <a:solidFill>
                    <a:srgbClr val="FFFFFF"/>
                  </a:solidFill>
                  <a:latin typeface="Segoe UI Semibold"/>
                </a:rPr>
                <a:t>Assess</a:t>
              </a:r>
            </a:p>
          </p:txBody>
        </p:sp>
        <p:sp>
          <p:nvSpPr>
            <p:cNvPr id="51" name="TextBox 50">
              <a:extLst>
                <a:ext uri="{FF2B5EF4-FFF2-40B4-BE49-F238E27FC236}">
                  <a16:creationId xmlns:a16="http://schemas.microsoft.com/office/drawing/2014/main" id="{378E906D-1803-4509-9662-4F8419B682CC}"/>
                </a:ext>
              </a:extLst>
            </p:cNvPr>
            <p:cNvSpPr txBox="1"/>
            <p:nvPr/>
          </p:nvSpPr>
          <p:spPr>
            <a:xfrm>
              <a:off x="3400315" y="2835427"/>
              <a:ext cx="2391927" cy="448228"/>
            </a:xfrm>
            <a:prstGeom prst="rect">
              <a:avLst/>
            </a:prstGeom>
            <a:noFill/>
          </p:spPr>
          <p:txBody>
            <a:bodyPr wrap="square" lIns="0" tIns="0" rIns="0" bIns="0" rtlCol="0">
              <a:spAutoFit/>
            </a:bodyPr>
            <a:lstStyle/>
            <a:p>
              <a:pPr defTabSz="932563">
                <a:defRPr/>
              </a:pPr>
              <a:r>
                <a:rPr lang="en-US" sz="2856">
                  <a:solidFill>
                    <a:srgbClr val="FFFFFF"/>
                  </a:solidFill>
                  <a:latin typeface="Segoe UI Semibold"/>
                </a:rPr>
                <a:t>Plan &amp; d</a:t>
              </a:r>
              <a:r>
                <a:rPr lang="en-US" sz="2856" err="1">
                  <a:solidFill>
                    <a:srgbClr val="FFFFFF"/>
                  </a:solidFill>
                  <a:latin typeface="Segoe UI Semibold"/>
                </a:rPr>
                <a:t>ecide</a:t>
              </a:r>
              <a:endParaRPr lang="en-US" sz="2856">
                <a:solidFill>
                  <a:srgbClr val="FFFFFF"/>
                </a:solidFill>
                <a:latin typeface="Segoe UI Semibold"/>
              </a:endParaRPr>
            </a:p>
          </p:txBody>
        </p:sp>
        <p:sp>
          <p:nvSpPr>
            <p:cNvPr id="52" name="TextBox 51">
              <a:extLst>
                <a:ext uri="{FF2B5EF4-FFF2-40B4-BE49-F238E27FC236}">
                  <a16:creationId xmlns:a16="http://schemas.microsoft.com/office/drawing/2014/main" id="{63A52E24-142B-4C31-B224-AA574C6E77B5}"/>
                </a:ext>
              </a:extLst>
            </p:cNvPr>
            <p:cNvSpPr txBox="1"/>
            <p:nvPr/>
          </p:nvSpPr>
          <p:spPr>
            <a:xfrm>
              <a:off x="6347368" y="2835427"/>
              <a:ext cx="2063520" cy="448228"/>
            </a:xfrm>
            <a:prstGeom prst="rect">
              <a:avLst/>
            </a:prstGeom>
            <a:noFill/>
          </p:spPr>
          <p:txBody>
            <a:bodyPr wrap="square" lIns="0" tIns="0" rIns="0" bIns="0" rtlCol="0">
              <a:spAutoFit/>
            </a:bodyPr>
            <a:lstStyle/>
            <a:p>
              <a:pPr defTabSz="932563">
                <a:defRPr/>
              </a:pPr>
              <a:r>
                <a:rPr lang="en-US" sz="2856">
                  <a:solidFill>
                    <a:srgbClr val="FFFFFF"/>
                  </a:solidFill>
                  <a:latin typeface="Segoe UI Semibold"/>
                </a:rPr>
                <a:t>Migrate</a:t>
              </a:r>
            </a:p>
          </p:txBody>
        </p:sp>
        <p:sp>
          <p:nvSpPr>
            <p:cNvPr id="54" name="TextBox 53">
              <a:extLst>
                <a:ext uri="{FF2B5EF4-FFF2-40B4-BE49-F238E27FC236}">
                  <a16:creationId xmlns:a16="http://schemas.microsoft.com/office/drawing/2014/main" id="{6CFD4BA0-9CF4-43EE-82DD-D34E55DD80EF}"/>
                </a:ext>
              </a:extLst>
            </p:cNvPr>
            <p:cNvSpPr txBox="1"/>
            <p:nvPr/>
          </p:nvSpPr>
          <p:spPr>
            <a:xfrm>
              <a:off x="9328647" y="2835427"/>
              <a:ext cx="1926805" cy="448228"/>
            </a:xfrm>
            <a:prstGeom prst="rect">
              <a:avLst/>
            </a:prstGeom>
            <a:noFill/>
          </p:spPr>
          <p:txBody>
            <a:bodyPr wrap="square" lIns="0" tIns="0" rIns="0" bIns="0" rtlCol="0">
              <a:spAutoFit/>
            </a:bodyPr>
            <a:lstStyle/>
            <a:p>
              <a:pPr defTabSz="932563">
                <a:defRPr/>
              </a:pPr>
              <a:r>
                <a:rPr lang="en-US" sz="2856">
                  <a:solidFill>
                    <a:srgbClr val="FFFFFF"/>
                  </a:solidFill>
                  <a:latin typeface="Segoe UI Semibold"/>
                </a:rPr>
                <a:t>Optimize</a:t>
              </a:r>
            </a:p>
          </p:txBody>
        </p:sp>
        <p:sp>
          <p:nvSpPr>
            <p:cNvPr id="55" name="magnify" title="Icon of a magnifying glass">
              <a:extLst>
                <a:ext uri="{FF2B5EF4-FFF2-40B4-BE49-F238E27FC236}">
                  <a16:creationId xmlns:a16="http://schemas.microsoft.com/office/drawing/2014/main" id="{A35279D3-2F1B-4257-A831-2FCCF8054F19}"/>
                </a:ext>
              </a:extLst>
            </p:cNvPr>
            <p:cNvSpPr>
              <a:spLocks noChangeAspect="1" noEditPoints="1"/>
            </p:cNvSpPr>
            <p:nvPr/>
          </p:nvSpPr>
          <p:spPr bwMode="auto">
            <a:xfrm flipH="1">
              <a:off x="410684" y="2408471"/>
              <a:ext cx="380309" cy="373041"/>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63">
                <a:defRPr/>
              </a:pPr>
              <a:endParaRPr lang="en-US">
                <a:solidFill>
                  <a:srgbClr val="1A1A1A"/>
                </a:solidFill>
                <a:latin typeface="Segoe UI"/>
              </a:endParaRPr>
            </a:p>
          </p:txBody>
        </p:sp>
        <p:sp>
          <p:nvSpPr>
            <p:cNvPr id="56" name="target_2" title="Icon of a target with an arrow hitting the bullseye">
              <a:extLst>
                <a:ext uri="{FF2B5EF4-FFF2-40B4-BE49-F238E27FC236}">
                  <a16:creationId xmlns:a16="http://schemas.microsoft.com/office/drawing/2014/main" id="{DA4C7004-47A9-4DA1-A41A-F7B029A27997}"/>
                </a:ext>
              </a:extLst>
            </p:cNvPr>
            <p:cNvSpPr>
              <a:spLocks noChangeAspect="1" noEditPoints="1"/>
            </p:cNvSpPr>
            <p:nvPr/>
          </p:nvSpPr>
          <p:spPr bwMode="auto">
            <a:xfrm>
              <a:off x="3411853" y="2393193"/>
              <a:ext cx="374534" cy="373041"/>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9050" cap="flat">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63">
                <a:defRPr/>
              </a:pPr>
              <a:endParaRPr lang="en-US">
                <a:solidFill>
                  <a:srgbClr val="1A1A1A"/>
                </a:solidFill>
                <a:latin typeface="Segoe UI"/>
              </a:endParaRPr>
            </a:p>
          </p:txBody>
        </p:sp>
        <p:sp>
          <p:nvSpPr>
            <p:cNvPr id="57" name="strategy" title="Icon of two circles and a curved arrow winding between three exes connecting them">
              <a:extLst>
                <a:ext uri="{FF2B5EF4-FFF2-40B4-BE49-F238E27FC236}">
                  <a16:creationId xmlns:a16="http://schemas.microsoft.com/office/drawing/2014/main" id="{924BDF17-4A9B-48FC-8FFA-3A3478037809}"/>
                </a:ext>
              </a:extLst>
            </p:cNvPr>
            <p:cNvSpPr>
              <a:spLocks noChangeAspect="1" noEditPoints="1"/>
            </p:cNvSpPr>
            <p:nvPr/>
          </p:nvSpPr>
          <p:spPr bwMode="auto">
            <a:xfrm>
              <a:off x="6375939" y="2385361"/>
              <a:ext cx="326411" cy="434885"/>
            </a:xfrm>
            <a:custGeom>
              <a:avLst/>
              <a:gdLst>
                <a:gd name="T0" fmla="*/ 208 w 240"/>
                <a:gd name="T1" fmla="*/ 83 h 322"/>
                <a:gd name="T2" fmla="*/ 207 w 240"/>
                <a:gd name="T3" fmla="*/ 128 h 322"/>
                <a:gd name="T4" fmla="*/ 166 w 240"/>
                <a:gd name="T5" fmla="*/ 178 h 322"/>
                <a:gd name="T6" fmla="*/ 83 w 240"/>
                <a:gd name="T7" fmla="*/ 178 h 322"/>
                <a:gd name="T8" fmla="*/ 43 w 240"/>
                <a:gd name="T9" fmla="*/ 191 h 322"/>
                <a:gd name="T10" fmla="*/ 25 w 240"/>
                <a:gd name="T11" fmla="*/ 230 h 322"/>
                <a:gd name="T12" fmla="*/ 25 w 240"/>
                <a:gd name="T13" fmla="*/ 239 h 322"/>
                <a:gd name="T14" fmla="*/ 239 w 240"/>
                <a:gd name="T15" fmla="*/ 114 h 322"/>
                <a:gd name="T16" fmla="*/ 208 w 240"/>
                <a:gd name="T17" fmla="*/ 83 h 322"/>
                <a:gd name="T18" fmla="*/ 177 w 240"/>
                <a:gd name="T19" fmla="*/ 114 h 322"/>
                <a:gd name="T20" fmla="*/ 0 w 240"/>
                <a:gd name="T21" fmla="*/ 296 h 322"/>
                <a:gd name="T22" fmla="*/ 26 w 240"/>
                <a:gd name="T23" fmla="*/ 322 h 322"/>
                <a:gd name="T24" fmla="*/ 52 w 240"/>
                <a:gd name="T25" fmla="*/ 296 h 322"/>
                <a:gd name="T26" fmla="*/ 26 w 240"/>
                <a:gd name="T27" fmla="*/ 270 h 322"/>
                <a:gd name="T28" fmla="*/ 0 w 240"/>
                <a:gd name="T29" fmla="*/ 296 h 322"/>
                <a:gd name="T30" fmla="*/ 187 w 240"/>
                <a:gd name="T31" fmla="*/ 26 h 322"/>
                <a:gd name="T32" fmla="*/ 213 w 240"/>
                <a:gd name="T33" fmla="*/ 52 h 322"/>
                <a:gd name="T34" fmla="*/ 239 w 240"/>
                <a:gd name="T35" fmla="*/ 26 h 322"/>
                <a:gd name="T36" fmla="*/ 213 w 240"/>
                <a:gd name="T37" fmla="*/ 0 h 322"/>
                <a:gd name="T38" fmla="*/ 187 w 240"/>
                <a:gd name="T39" fmla="*/ 26 h 322"/>
                <a:gd name="T40" fmla="*/ 67 w 240"/>
                <a:gd name="T41" fmla="*/ 96 h 322"/>
                <a:gd name="T42" fmla="*/ 119 w 240"/>
                <a:gd name="T43" fmla="*/ 148 h 322"/>
                <a:gd name="T44" fmla="*/ 119 w 240"/>
                <a:gd name="T45" fmla="*/ 96 h 322"/>
                <a:gd name="T46" fmla="*/ 67 w 240"/>
                <a:gd name="T47" fmla="*/ 148 h 322"/>
                <a:gd name="T48" fmla="*/ 189 w 240"/>
                <a:gd name="T49" fmla="*/ 203 h 322"/>
                <a:gd name="T50" fmla="*/ 240 w 240"/>
                <a:gd name="T51" fmla="*/ 255 h 322"/>
                <a:gd name="T52" fmla="*/ 240 w 240"/>
                <a:gd name="T53" fmla="*/ 203 h 322"/>
                <a:gd name="T54" fmla="*/ 189 w 240"/>
                <a:gd name="T55" fmla="*/ 255 h 322"/>
                <a:gd name="T56" fmla="*/ 93 w 240"/>
                <a:gd name="T57" fmla="*/ 227 h 322"/>
                <a:gd name="T58" fmla="*/ 145 w 240"/>
                <a:gd name="T59" fmla="*/ 279 h 322"/>
                <a:gd name="T60" fmla="*/ 145 w 240"/>
                <a:gd name="T61" fmla="*/ 227 h 322"/>
                <a:gd name="T62" fmla="*/ 93 w 240"/>
                <a:gd name="T63" fmla="*/ 2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322">
                  <a:moveTo>
                    <a:pt x="208" y="83"/>
                  </a:moveTo>
                  <a:cubicBezTo>
                    <a:pt x="208" y="83"/>
                    <a:pt x="208" y="103"/>
                    <a:pt x="207" y="128"/>
                  </a:cubicBezTo>
                  <a:cubicBezTo>
                    <a:pt x="206" y="177"/>
                    <a:pt x="166" y="178"/>
                    <a:pt x="166" y="178"/>
                  </a:cubicBezTo>
                  <a:cubicBezTo>
                    <a:pt x="83" y="178"/>
                    <a:pt x="83" y="178"/>
                    <a:pt x="83" y="178"/>
                  </a:cubicBezTo>
                  <a:cubicBezTo>
                    <a:pt x="83" y="178"/>
                    <a:pt x="58" y="178"/>
                    <a:pt x="43" y="191"/>
                  </a:cubicBezTo>
                  <a:cubicBezTo>
                    <a:pt x="28" y="203"/>
                    <a:pt x="25" y="220"/>
                    <a:pt x="25" y="230"/>
                  </a:cubicBezTo>
                  <a:cubicBezTo>
                    <a:pt x="25" y="239"/>
                    <a:pt x="25" y="239"/>
                    <a:pt x="25" y="239"/>
                  </a:cubicBezTo>
                  <a:moveTo>
                    <a:pt x="239" y="114"/>
                  </a:moveTo>
                  <a:cubicBezTo>
                    <a:pt x="208" y="83"/>
                    <a:pt x="208" y="83"/>
                    <a:pt x="208" y="83"/>
                  </a:cubicBezTo>
                  <a:cubicBezTo>
                    <a:pt x="177" y="114"/>
                    <a:pt x="177" y="114"/>
                    <a:pt x="177" y="114"/>
                  </a:cubicBezTo>
                  <a:moveTo>
                    <a:pt x="0" y="296"/>
                  </a:moveTo>
                  <a:cubicBezTo>
                    <a:pt x="0" y="310"/>
                    <a:pt x="12" y="322"/>
                    <a:pt x="26" y="322"/>
                  </a:cubicBezTo>
                  <a:cubicBezTo>
                    <a:pt x="40" y="322"/>
                    <a:pt x="52" y="310"/>
                    <a:pt x="52" y="296"/>
                  </a:cubicBezTo>
                  <a:cubicBezTo>
                    <a:pt x="52" y="282"/>
                    <a:pt x="40" y="270"/>
                    <a:pt x="26" y="270"/>
                  </a:cubicBezTo>
                  <a:cubicBezTo>
                    <a:pt x="12" y="270"/>
                    <a:pt x="0" y="282"/>
                    <a:pt x="0" y="296"/>
                  </a:cubicBezTo>
                  <a:close/>
                  <a:moveTo>
                    <a:pt x="187" y="26"/>
                  </a:moveTo>
                  <a:cubicBezTo>
                    <a:pt x="187" y="40"/>
                    <a:pt x="199" y="52"/>
                    <a:pt x="213" y="52"/>
                  </a:cubicBezTo>
                  <a:cubicBezTo>
                    <a:pt x="227" y="52"/>
                    <a:pt x="239" y="40"/>
                    <a:pt x="239" y="26"/>
                  </a:cubicBezTo>
                  <a:cubicBezTo>
                    <a:pt x="239" y="12"/>
                    <a:pt x="227" y="0"/>
                    <a:pt x="213" y="0"/>
                  </a:cubicBezTo>
                  <a:cubicBezTo>
                    <a:pt x="199" y="0"/>
                    <a:pt x="187" y="12"/>
                    <a:pt x="187" y="26"/>
                  </a:cubicBezTo>
                  <a:close/>
                  <a:moveTo>
                    <a:pt x="67" y="96"/>
                  </a:moveTo>
                  <a:cubicBezTo>
                    <a:pt x="119" y="148"/>
                    <a:pt x="119" y="148"/>
                    <a:pt x="119" y="148"/>
                  </a:cubicBezTo>
                  <a:moveTo>
                    <a:pt x="119" y="96"/>
                  </a:moveTo>
                  <a:cubicBezTo>
                    <a:pt x="67" y="148"/>
                    <a:pt x="67" y="148"/>
                    <a:pt x="67" y="148"/>
                  </a:cubicBezTo>
                  <a:moveTo>
                    <a:pt x="189" y="203"/>
                  </a:moveTo>
                  <a:cubicBezTo>
                    <a:pt x="240" y="255"/>
                    <a:pt x="240" y="255"/>
                    <a:pt x="240" y="255"/>
                  </a:cubicBezTo>
                  <a:moveTo>
                    <a:pt x="240" y="203"/>
                  </a:moveTo>
                  <a:cubicBezTo>
                    <a:pt x="189" y="255"/>
                    <a:pt x="189" y="255"/>
                    <a:pt x="189" y="255"/>
                  </a:cubicBezTo>
                  <a:moveTo>
                    <a:pt x="93" y="227"/>
                  </a:moveTo>
                  <a:cubicBezTo>
                    <a:pt x="145" y="279"/>
                    <a:pt x="145" y="279"/>
                    <a:pt x="145" y="279"/>
                  </a:cubicBezTo>
                  <a:moveTo>
                    <a:pt x="145" y="227"/>
                  </a:moveTo>
                  <a:cubicBezTo>
                    <a:pt x="93" y="279"/>
                    <a:pt x="93" y="279"/>
                    <a:pt x="93" y="279"/>
                  </a:cubicBezTo>
                </a:path>
              </a:pathLst>
            </a:custGeom>
            <a:noFill/>
            <a:ln w="19050" cap="flat">
              <a:solidFill>
                <a:schemeClr val="bg1"/>
              </a:solidFill>
              <a:prstDash val="solid"/>
              <a:miter lim="800000"/>
              <a:headEnd/>
              <a:tailEnd/>
            </a:ln>
          </p:spPr>
          <p:txBody>
            <a:bodyPr vert="horz" wrap="square" lIns="93260" tIns="46630" rIns="93260" bIns="46630" numCol="1" anchor="t" anchorCtr="0" compatLnSpc="1">
              <a:prstTxWarp prst="textNoShape">
                <a:avLst/>
              </a:prstTxWarp>
            </a:bodyPr>
            <a:lstStyle/>
            <a:p>
              <a:pPr defTabSz="932563">
                <a:defRPr/>
              </a:pPr>
              <a:endParaRPr lang="en-US">
                <a:solidFill>
                  <a:srgbClr val="1A1A1A"/>
                </a:solidFill>
                <a:latin typeface="Segoe UI"/>
              </a:endParaRPr>
            </a:p>
          </p:txBody>
        </p:sp>
        <p:sp>
          <p:nvSpPr>
            <p:cNvPr id="58" name="Digital_Transformation" title="Icon of a cloud of which half is made of dots">
              <a:extLst>
                <a:ext uri="{FF2B5EF4-FFF2-40B4-BE49-F238E27FC236}">
                  <a16:creationId xmlns:a16="http://schemas.microsoft.com/office/drawing/2014/main" id="{023A88AC-E27B-48D9-8F43-1C8FA45C6276}"/>
                </a:ext>
              </a:extLst>
            </p:cNvPr>
            <p:cNvSpPr>
              <a:spLocks noChangeAspect="1" noEditPoints="1"/>
            </p:cNvSpPr>
            <p:nvPr/>
          </p:nvSpPr>
          <p:spPr bwMode="auto">
            <a:xfrm>
              <a:off x="9362222" y="2453027"/>
              <a:ext cx="559562" cy="299554"/>
            </a:xfrm>
            <a:custGeom>
              <a:avLst/>
              <a:gdLst>
                <a:gd name="T0" fmla="*/ 0 w 357"/>
                <a:gd name="T1" fmla="*/ 95 h 190"/>
                <a:gd name="T2" fmla="*/ 7 w 357"/>
                <a:gd name="T3" fmla="*/ 95 h 190"/>
                <a:gd name="T4" fmla="*/ 0 w 357"/>
                <a:gd name="T5" fmla="*/ 143 h 190"/>
                <a:gd name="T6" fmla="*/ 7 w 357"/>
                <a:gd name="T7" fmla="*/ 143 h 190"/>
                <a:gd name="T8" fmla="*/ 47 w 357"/>
                <a:gd name="T9" fmla="*/ 190 h 190"/>
                <a:gd name="T10" fmla="*/ 54 w 357"/>
                <a:gd name="T11" fmla="*/ 190 h 190"/>
                <a:gd name="T12" fmla="*/ 47 w 357"/>
                <a:gd name="T13" fmla="*/ 47 h 190"/>
                <a:gd name="T14" fmla="*/ 54 w 357"/>
                <a:gd name="T15" fmla="*/ 47 h 190"/>
                <a:gd name="T16" fmla="*/ 47 w 357"/>
                <a:gd name="T17" fmla="*/ 95 h 190"/>
                <a:gd name="T18" fmla="*/ 54 w 357"/>
                <a:gd name="T19" fmla="*/ 95 h 190"/>
                <a:gd name="T20" fmla="*/ 47 w 357"/>
                <a:gd name="T21" fmla="*/ 143 h 190"/>
                <a:gd name="T22" fmla="*/ 54 w 357"/>
                <a:gd name="T23" fmla="*/ 143 h 190"/>
                <a:gd name="T24" fmla="*/ 141 w 357"/>
                <a:gd name="T25" fmla="*/ 0 h 190"/>
                <a:gd name="T26" fmla="*/ 148 w 357"/>
                <a:gd name="T27" fmla="*/ 0 h 190"/>
                <a:gd name="T28" fmla="*/ 141 w 357"/>
                <a:gd name="T29" fmla="*/ 95 h 190"/>
                <a:gd name="T30" fmla="*/ 148 w 357"/>
                <a:gd name="T31" fmla="*/ 95 h 190"/>
                <a:gd name="T32" fmla="*/ 141 w 357"/>
                <a:gd name="T33" fmla="*/ 143 h 190"/>
                <a:gd name="T34" fmla="*/ 148 w 357"/>
                <a:gd name="T35" fmla="*/ 143 h 190"/>
                <a:gd name="T36" fmla="*/ 94 w 357"/>
                <a:gd name="T37" fmla="*/ 190 h 190"/>
                <a:gd name="T38" fmla="*/ 101 w 357"/>
                <a:gd name="T39" fmla="*/ 190 h 190"/>
                <a:gd name="T40" fmla="*/ 94 w 357"/>
                <a:gd name="T41" fmla="*/ 47 h 190"/>
                <a:gd name="T42" fmla="*/ 101 w 357"/>
                <a:gd name="T43" fmla="*/ 47 h 190"/>
                <a:gd name="T44" fmla="*/ 94 w 357"/>
                <a:gd name="T45" fmla="*/ 95 h 190"/>
                <a:gd name="T46" fmla="*/ 101 w 357"/>
                <a:gd name="T47" fmla="*/ 95 h 190"/>
                <a:gd name="T48" fmla="*/ 94 w 357"/>
                <a:gd name="T49" fmla="*/ 143 h 190"/>
                <a:gd name="T50" fmla="*/ 101 w 357"/>
                <a:gd name="T51" fmla="*/ 143 h 190"/>
                <a:gd name="T52" fmla="*/ 132 w 357"/>
                <a:gd name="T53" fmla="*/ 190 h 190"/>
                <a:gd name="T54" fmla="*/ 298 w 357"/>
                <a:gd name="T55" fmla="*/ 190 h 190"/>
                <a:gd name="T56" fmla="*/ 357 w 357"/>
                <a:gd name="T57" fmla="*/ 131 h 190"/>
                <a:gd name="T58" fmla="*/ 298 w 357"/>
                <a:gd name="T59" fmla="*/ 71 h 190"/>
                <a:gd name="T60" fmla="*/ 285 w 357"/>
                <a:gd name="T61" fmla="*/ 73 h 190"/>
                <a:gd name="T62" fmla="*/ 192 w 357"/>
                <a:gd name="T63" fmla="*/ 0 h 190"/>
                <a:gd name="T64" fmla="*/ 179 w 357"/>
                <a:gd name="T6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7" h="190">
                  <a:moveTo>
                    <a:pt x="0" y="95"/>
                  </a:moveTo>
                  <a:cubicBezTo>
                    <a:pt x="7" y="95"/>
                    <a:pt x="7" y="95"/>
                    <a:pt x="7" y="95"/>
                  </a:cubicBezTo>
                  <a:moveTo>
                    <a:pt x="0" y="143"/>
                  </a:moveTo>
                  <a:cubicBezTo>
                    <a:pt x="7" y="143"/>
                    <a:pt x="7" y="143"/>
                    <a:pt x="7" y="143"/>
                  </a:cubicBezTo>
                  <a:moveTo>
                    <a:pt x="47" y="190"/>
                  </a:moveTo>
                  <a:cubicBezTo>
                    <a:pt x="54" y="190"/>
                    <a:pt x="54" y="190"/>
                    <a:pt x="54" y="190"/>
                  </a:cubicBezTo>
                  <a:moveTo>
                    <a:pt x="47" y="47"/>
                  </a:moveTo>
                  <a:cubicBezTo>
                    <a:pt x="54" y="47"/>
                    <a:pt x="54" y="47"/>
                    <a:pt x="54" y="47"/>
                  </a:cubicBezTo>
                  <a:moveTo>
                    <a:pt x="47" y="95"/>
                  </a:moveTo>
                  <a:cubicBezTo>
                    <a:pt x="54" y="95"/>
                    <a:pt x="54" y="95"/>
                    <a:pt x="54" y="95"/>
                  </a:cubicBezTo>
                  <a:moveTo>
                    <a:pt x="47" y="143"/>
                  </a:moveTo>
                  <a:cubicBezTo>
                    <a:pt x="54" y="143"/>
                    <a:pt x="54" y="143"/>
                    <a:pt x="54" y="143"/>
                  </a:cubicBezTo>
                  <a:moveTo>
                    <a:pt x="141" y="0"/>
                  </a:moveTo>
                  <a:cubicBezTo>
                    <a:pt x="148" y="0"/>
                    <a:pt x="148" y="0"/>
                    <a:pt x="148" y="0"/>
                  </a:cubicBezTo>
                  <a:moveTo>
                    <a:pt x="141" y="95"/>
                  </a:moveTo>
                  <a:cubicBezTo>
                    <a:pt x="148" y="95"/>
                    <a:pt x="148" y="95"/>
                    <a:pt x="148" y="95"/>
                  </a:cubicBezTo>
                  <a:moveTo>
                    <a:pt x="141" y="143"/>
                  </a:moveTo>
                  <a:cubicBezTo>
                    <a:pt x="148" y="143"/>
                    <a:pt x="148" y="143"/>
                    <a:pt x="148" y="143"/>
                  </a:cubicBezTo>
                  <a:moveTo>
                    <a:pt x="94" y="190"/>
                  </a:moveTo>
                  <a:cubicBezTo>
                    <a:pt x="101" y="190"/>
                    <a:pt x="101" y="190"/>
                    <a:pt x="101" y="190"/>
                  </a:cubicBezTo>
                  <a:moveTo>
                    <a:pt x="94" y="47"/>
                  </a:moveTo>
                  <a:cubicBezTo>
                    <a:pt x="101" y="47"/>
                    <a:pt x="101" y="47"/>
                    <a:pt x="101" y="47"/>
                  </a:cubicBezTo>
                  <a:moveTo>
                    <a:pt x="94" y="95"/>
                  </a:moveTo>
                  <a:cubicBezTo>
                    <a:pt x="101" y="95"/>
                    <a:pt x="101" y="95"/>
                    <a:pt x="101" y="95"/>
                  </a:cubicBezTo>
                  <a:moveTo>
                    <a:pt x="94" y="143"/>
                  </a:moveTo>
                  <a:cubicBezTo>
                    <a:pt x="101" y="143"/>
                    <a:pt x="101" y="143"/>
                    <a:pt x="101" y="143"/>
                  </a:cubicBezTo>
                  <a:moveTo>
                    <a:pt x="132" y="190"/>
                  </a:moveTo>
                  <a:cubicBezTo>
                    <a:pt x="155" y="190"/>
                    <a:pt x="279" y="190"/>
                    <a:pt x="298" y="190"/>
                  </a:cubicBezTo>
                  <a:cubicBezTo>
                    <a:pt x="330" y="190"/>
                    <a:pt x="357" y="163"/>
                    <a:pt x="357" y="131"/>
                  </a:cubicBezTo>
                  <a:cubicBezTo>
                    <a:pt x="357" y="98"/>
                    <a:pt x="330" y="71"/>
                    <a:pt x="298" y="71"/>
                  </a:cubicBezTo>
                  <a:cubicBezTo>
                    <a:pt x="293" y="71"/>
                    <a:pt x="289" y="72"/>
                    <a:pt x="285" y="73"/>
                  </a:cubicBezTo>
                  <a:cubicBezTo>
                    <a:pt x="275" y="31"/>
                    <a:pt x="237" y="0"/>
                    <a:pt x="192" y="0"/>
                  </a:cubicBezTo>
                  <a:cubicBezTo>
                    <a:pt x="179" y="0"/>
                    <a:pt x="179" y="0"/>
                    <a:pt x="179" y="0"/>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pPr defTabSz="932563">
                <a:defRPr/>
              </a:pPr>
              <a:endParaRPr lang="en-US" sz="918">
                <a:gradFill>
                  <a:gsLst>
                    <a:gs pos="0">
                      <a:srgbClr val="505050"/>
                    </a:gs>
                    <a:gs pos="100000">
                      <a:srgbClr val="505050"/>
                    </a:gs>
                  </a:gsLst>
                  <a:lin ang="5400000" scaled="1"/>
                </a:gradFill>
                <a:latin typeface="Segoe UI"/>
              </a:endParaRPr>
            </a:p>
          </p:txBody>
        </p:sp>
      </p:grpSp>
    </p:spTree>
    <p:extLst>
      <p:ext uri="{BB962C8B-B14F-4D97-AF65-F5344CB8AC3E}">
        <p14:creationId xmlns:p14="http://schemas.microsoft.com/office/powerpoint/2010/main" val="1699251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8B9DE9-4B88-4994-9D2A-D591C154F441}"/>
              </a:ext>
            </a:extLst>
          </p:cNvPr>
          <p:cNvSpPr/>
          <p:nvPr/>
        </p:nvSpPr>
        <p:spPr>
          <a:xfrm>
            <a:off x="70141" y="1"/>
            <a:ext cx="4756107"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600" b="1" dirty="0">
                <a:solidFill>
                  <a:schemeClr val="bg1"/>
                </a:solidFill>
                <a:latin typeface="Segoe UI Light" panose="020B0502040204020203" pitchFamily="34" charset="0"/>
                <a:cs typeface="Segoe UI Light" panose="020B0502040204020203" pitchFamily="34" charset="0"/>
              </a:rPr>
              <a:t>Solution Assessments Accredited Tools</a:t>
            </a:r>
          </a:p>
        </p:txBody>
      </p:sp>
      <p:pic>
        <p:nvPicPr>
          <p:cNvPr id="10" name="Picture 9" descr="A close up of a logo&#10;&#10;Description automatically generated">
            <a:extLst>
              <a:ext uri="{FF2B5EF4-FFF2-40B4-BE49-F238E27FC236}">
                <a16:creationId xmlns:a16="http://schemas.microsoft.com/office/drawing/2014/main" id="{4468E2CD-D318-491D-8FB7-50B1EA47D10A}"/>
              </a:ext>
            </a:extLst>
          </p:cNvPr>
          <p:cNvPicPr>
            <a:picLocks noChangeAspect="1"/>
          </p:cNvPicPr>
          <p:nvPr/>
        </p:nvPicPr>
        <p:blipFill rotWithShape="1">
          <a:blip>
            <a:extLst>
              <a:ext uri="{28A0092B-C50C-407E-A947-70E740481C1C}">
                <a14:useLocalDpi xmlns:a14="http://schemas.microsoft.com/office/drawing/2010/main" val="0"/>
              </a:ext>
            </a:extLst>
          </a:blip>
          <a:srcRect t="31803" b="23150"/>
          <a:stretch/>
        </p:blipFill>
        <p:spPr>
          <a:xfrm>
            <a:off x="5095974" y="455334"/>
            <a:ext cx="3059590" cy="785611"/>
          </a:xfrm>
          <a:prstGeom prst="rect">
            <a:avLst/>
          </a:prstGeom>
        </p:spPr>
      </p:pic>
      <p:pic>
        <p:nvPicPr>
          <p:cNvPr id="11" name="Picture 10" descr="A close up of a logo&#10;&#10;Description automatically generated">
            <a:extLst>
              <a:ext uri="{FF2B5EF4-FFF2-40B4-BE49-F238E27FC236}">
                <a16:creationId xmlns:a16="http://schemas.microsoft.com/office/drawing/2014/main" id="{ED17F7BF-121D-440E-AC04-9E0E9D2977B6}"/>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5215691" y="2094606"/>
            <a:ext cx="2232224" cy="1259585"/>
          </a:xfrm>
          <a:prstGeom prst="rect">
            <a:avLst/>
          </a:prstGeom>
        </p:spPr>
      </p:pic>
      <p:pic>
        <p:nvPicPr>
          <p:cNvPr id="12" name="Graphic 15">
            <a:extLst>
              <a:ext uri="{FF2B5EF4-FFF2-40B4-BE49-F238E27FC236}">
                <a16:creationId xmlns:a16="http://schemas.microsoft.com/office/drawing/2014/main" id="{AE522545-9B73-4EB9-88EF-942B4978653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86587" y="2709922"/>
            <a:ext cx="2571366" cy="561238"/>
          </a:xfrm>
          <a:prstGeom prst="rect">
            <a:avLst/>
          </a:prstGeom>
        </p:spPr>
      </p:pic>
      <p:pic>
        <p:nvPicPr>
          <p:cNvPr id="14" name="Picture 13" descr="A close up of a sign&#10;&#10;Description automatically generated">
            <a:extLst>
              <a:ext uri="{FF2B5EF4-FFF2-40B4-BE49-F238E27FC236}">
                <a16:creationId xmlns:a16="http://schemas.microsoft.com/office/drawing/2014/main" id="{77387490-7EE6-4237-963A-905C6000E958}"/>
              </a:ext>
            </a:extLst>
          </p:cNvPr>
          <p:cNvPicPr>
            <a:picLocks noChangeAspect="1"/>
          </p:cNvPicPr>
          <p:nvPr/>
        </p:nvPicPr>
        <p:blipFill rotWithShape="1">
          <a:blip r:embed="rId4">
            <a:extLst>
              <a:ext uri="{28A0092B-C50C-407E-A947-70E740481C1C}">
                <a14:useLocalDpi xmlns:a14="http://schemas.microsoft.com/office/drawing/2010/main" val="0"/>
              </a:ext>
            </a:extLst>
          </a:blip>
          <a:srcRect b="16410"/>
          <a:stretch/>
        </p:blipFill>
        <p:spPr>
          <a:xfrm>
            <a:off x="7460485" y="1498841"/>
            <a:ext cx="2026102" cy="1225558"/>
          </a:xfrm>
          <a:prstGeom prst="rect">
            <a:avLst/>
          </a:prstGeom>
        </p:spPr>
      </p:pic>
      <p:pic>
        <p:nvPicPr>
          <p:cNvPr id="4" name="Picture 3">
            <a:extLst>
              <a:ext uri="{FF2B5EF4-FFF2-40B4-BE49-F238E27FC236}">
                <a16:creationId xmlns:a16="http://schemas.microsoft.com/office/drawing/2014/main" id="{7AE8B991-19F9-494E-9218-72A109C2A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343" y="601787"/>
            <a:ext cx="2971657" cy="2122612"/>
          </a:xfrm>
          <a:prstGeom prst="rect">
            <a:avLst/>
          </a:prstGeom>
        </p:spPr>
      </p:pic>
      <p:sp>
        <p:nvSpPr>
          <p:cNvPr id="3" name="TextBox 2">
            <a:extLst>
              <a:ext uri="{FF2B5EF4-FFF2-40B4-BE49-F238E27FC236}">
                <a16:creationId xmlns:a16="http://schemas.microsoft.com/office/drawing/2014/main" id="{53A0448D-A9B1-4B98-8278-88059CF4B2ED}"/>
              </a:ext>
            </a:extLst>
          </p:cNvPr>
          <p:cNvSpPr txBox="1"/>
          <p:nvPr/>
        </p:nvSpPr>
        <p:spPr>
          <a:xfrm>
            <a:off x="7570222" y="2812806"/>
            <a:ext cx="1794058" cy="369332"/>
          </a:xfrm>
          <a:prstGeom prst="rect">
            <a:avLst/>
          </a:prstGeom>
          <a:noFill/>
        </p:spPr>
        <p:txBody>
          <a:bodyPr wrap="square" rtlCol="0">
            <a:spAutoFit/>
          </a:bodyPr>
          <a:lstStyle/>
          <a:p>
            <a:r>
              <a:rPr lang="en-GB" b="1" dirty="0">
                <a:solidFill>
                  <a:schemeClr val="bg1"/>
                </a:solidFill>
                <a:latin typeface="Segoe UI Light" panose="020B0502040204020203" pitchFamily="34" charset="0"/>
                <a:cs typeface="Segoe UI Light" panose="020B0502040204020203" pitchFamily="34" charset="0"/>
              </a:rPr>
              <a:t>Azure Migrate</a:t>
            </a:r>
          </a:p>
        </p:txBody>
      </p:sp>
      <p:sp>
        <p:nvSpPr>
          <p:cNvPr id="6" name="TextBox 5">
            <a:extLst>
              <a:ext uri="{FF2B5EF4-FFF2-40B4-BE49-F238E27FC236}">
                <a16:creationId xmlns:a16="http://schemas.microsoft.com/office/drawing/2014/main" id="{C323DDAB-4DE1-44B6-A39E-CB8C06FFC0C8}"/>
              </a:ext>
            </a:extLst>
          </p:cNvPr>
          <p:cNvSpPr txBox="1"/>
          <p:nvPr/>
        </p:nvSpPr>
        <p:spPr>
          <a:xfrm>
            <a:off x="5002211" y="3731035"/>
            <a:ext cx="7247177" cy="2742289"/>
          </a:xfrm>
          <a:prstGeom prst="rect">
            <a:avLst/>
          </a:prstGeom>
          <a:noFill/>
        </p:spPr>
        <p:txBody>
          <a:bodyPr wrap="none" lIns="182880" tIns="146304" rIns="182880" bIns="146304" rtlCol="0">
            <a:spAutoFit/>
          </a:bodyPr>
          <a:lstStyle/>
          <a:p>
            <a:pPr algn="l">
              <a:lnSpc>
                <a:spcPct val="90000"/>
              </a:lnSpc>
              <a:spcAft>
                <a:spcPts val="600"/>
              </a:spcAft>
            </a:pPr>
            <a:r>
              <a:rPr lang="en-US" sz="4000" dirty="0">
                <a:solidFill>
                  <a:schemeClr val="bg1"/>
                </a:solidFill>
              </a:rPr>
              <a:t>Lakeside</a:t>
            </a:r>
          </a:p>
          <a:p>
            <a:pPr algn="l">
              <a:lnSpc>
                <a:spcPct val="90000"/>
              </a:lnSpc>
              <a:spcAft>
                <a:spcPts val="600"/>
              </a:spcAft>
            </a:pPr>
            <a:r>
              <a:rPr lang="en-US" sz="4000" dirty="0">
                <a:solidFill>
                  <a:schemeClr val="bg1"/>
                </a:solidFill>
              </a:rPr>
              <a:t>Cast</a:t>
            </a:r>
          </a:p>
          <a:p>
            <a:pPr algn="l">
              <a:lnSpc>
                <a:spcPct val="90000"/>
              </a:lnSpc>
              <a:spcAft>
                <a:spcPts val="600"/>
              </a:spcAft>
            </a:pPr>
            <a:r>
              <a:rPr lang="en-US" sz="4000" dirty="0">
                <a:solidFill>
                  <a:schemeClr val="bg1"/>
                </a:solidFill>
              </a:rPr>
              <a:t>Block 64</a:t>
            </a:r>
          </a:p>
          <a:p>
            <a:pPr algn="l">
              <a:lnSpc>
                <a:spcPct val="90000"/>
              </a:lnSpc>
              <a:spcAft>
                <a:spcPts val="600"/>
              </a:spcAft>
            </a:pPr>
            <a:r>
              <a:rPr lang="en-US" sz="4000" dirty="0">
                <a:solidFill>
                  <a:schemeClr val="bg1"/>
                </a:solidFill>
              </a:rPr>
              <a:t>SAP on Azure Planning Wizard</a:t>
            </a:r>
          </a:p>
        </p:txBody>
      </p:sp>
      <p:sp>
        <p:nvSpPr>
          <p:cNvPr id="5" name="TextBox 4">
            <a:extLst>
              <a:ext uri="{FF2B5EF4-FFF2-40B4-BE49-F238E27FC236}">
                <a16:creationId xmlns:a16="http://schemas.microsoft.com/office/drawing/2014/main" id="{11FD02AD-1532-4DAC-884B-E1C6E0D3B612}"/>
              </a:ext>
            </a:extLst>
          </p:cNvPr>
          <p:cNvSpPr txBox="1"/>
          <p:nvPr/>
        </p:nvSpPr>
        <p:spPr>
          <a:xfrm>
            <a:off x="5154611" y="3883435"/>
            <a:ext cx="7247177" cy="2742289"/>
          </a:xfrm>
          <a:prstGeom prst="rect">
            <a:avLst/>
          </a:prstGeom>
          <a:noFill/>
        </p:spPr>
        <p:txBody>
          <a:bodyPr wrap="none" lIns="182880" tIns="146304" rIns="182880" bIns="146304" rtlCol="0">
            <a:spAutoFit/>
          </a:bodyPr>
          <a:lstStyle/>
          <a:p>
            <a:pPr algn="l">
              <a:lnSpc>
                <a:spcPct val="90000"/>
              </a:lnSpc>
              <a:spcAft>
                <a:spcPts val="600"/>
              </a:spcAft>
            </a:pPr>
            <a:r>
              <a:rPr lang="en-US" sz="4000" dirty="0"/>
              <a:t>Lakeside</a:t>
            </a:r>
          </a:p>
          <a:p>
            <a:pPr algn="l">
              <a:lnSpc>
                <a:spcPct val="90000"/>
              </a:lnSpc>
              <a:spcAft>
                <a:spcPts val="600"/>
              </a:spcAft>
            </a:pPr>
            <a:r>
              <a:rPr lang="en-US" sz="4000" dirty="0"/>
              <a:t>Cast</a:t>
            </a:r>
          </a:p>
          <a:p>
            <a:pPr algn="l">
              <a:lnSpc>
                <a:spcPct val="90000"/>
              </a:lnSpc>
              <a:spcAft>
                <a:spcPts val="600"/>
              </a:spcAft>
            </a:pPr>
            <a:r>
              <a:rPr lang="en-US" sz="4000" dirty="0"/>
              <a:t>Block 64</a:t>
            </a:r>
          </a:p>
          <a:p>
            <a:pPr algn="l">
              <a:lnSpc>
                <a:spcPct val="90000"/>
              </a:lnSpc>
              <a:spcAft>
                <a:spcPts val="600"/>
              </a:spcAft>
            </a:pPr>
            <a:r>
              <a:rPr lang="en-US" sz="4000" dirty="0"/>
              <a:t>SAP on Azure Planning Wizard</a:t>
            </a:r>
            <a:endParaRPr lang="en-US" sz="4000" dirty="0">
              <a:solidFill>
                <a:schemeClr val="bg1"/>
              </a:solidFill>
            </a:endParaRPr>
          </a:p>
        </p:txBody>
      </p:sp>
      <p:sp>
        <p:nvSpPr>
          <p:cNvPr id="7" name="TextBox 6">
            <a:extLst>
              <a:ext uri="{FF2B5EF4-FFF2-40B4-BE49-F238E27FC236}">
                <a16:creationId xmlns:a16="http://schemas.microsoft.com/office/drawing/2014/main" id="{B44C6B58-1B9C-45A5-BF93-830CDD25A608}"/>
              </a:ext>
            </a:extLst>
          </p:cNvPr>
          <p:cNvSpPr txBox="1"/>
          <p:nvPr/>
        </p:nvSpPr>
        <p:spPr>
          <a:xfrm>
            <a:off x="7631376" y="2704340"/>
            <a:ext cx="1794058" cy="369332"/>
          </a:xfrm>
          <a:prstGeom prst="rect">
            <a:avLst/>
          </a:prstGeom>
          <a:noFill/>
        </p:spPr>
        <p:txBody>
          <a:bodyPr wrap="square" rtlCol="0">
            <a:spAutoFit/>
          </a:bodyPr>
          <a:lstStyle/>
          <a:p>
            <a:r>
              <a:rPr lang="en-GB" b="1" dirty="0">
                <a:latin typeface="Segoe UI Light" panose="020B0502040204020203" pitchFamily="34" charset="0"/>
                <a:cs typeface="Segoe UI Light" panose="020B0502040204020203" pitchFamily="34" charset="0"/>
              </a:rPr>
              <a:t>Azure Migrate</a:t>
            </a:r>
          </a:p>
        </p:txBody>
      </p:sp>
    </p:spTree>
    <p:extLst>
      <p:ext uri="{BB962C8B-B14F-4D97-AF65-F5344CB8AC3E}">
        <p14:creationId xmlns:p14="http://schemas.microsoft.com/office/powerpoint/2010/main" val="8345019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8A2945-65A6-4354-8AC1-1B27ED6A0691}"/>
              </a:ext>
            </a:extLst>
          </p:cNvPr>
          <p:cNvPicPr>
            <a:picLocks noChangeAspect="1"/>
          </p:cNvPicPr>
          <p:nvPr/>
        </p:nvPicPr>
        <p:blipFill>
          <a:blip r:embed="rId3"/>
          <a:stretch>
            <a:fillRect/>
          </a:stretch>
        </p:blipFill>
        <p:spPr>
          <a:xfrm>
            <a:off x="4934857" y="41910"/>
            <a:ext cx="7083988" cy="6774180"/>
          </a:xfrm>
          <a:prstGeom prst="rect">
            <a:avLst/>
          </a:prstGeom>
        </p:spPr>
      </p:pic>
      <p:sp>
        <p:nvSpPr>
          <p:cNvPr id="3" name="TextBox 2">
            <a:extLst>
              <a:ext uri="{FF2B5EF4-FFF2-40B4-BE49-F238E27FC236}">
                <a16:creationId xmlns:a16="http://schemas.microsoft.com/office/drawing/2014/main" id="{32C2C8C9-ACE9-4BF1-978E-2C93D79D5569}"/>
              </a:ext>
            </a:extLst>
          </p:cNvPr>
          <p:cNvSpPr txBox="1"/>
          <p:nvPr/>
        </p:nvSpPr>
        <p:spPr>
          <a:xfrm>
            <a:off x="711200" y="2431143"/>
            <a:ext cx="3614057" cy="1477328"/>
          </a:xfrm>
          <a:prstGeom prst="rect">
            <a:avLst/>
          </a:prstGeom>
          <a:noFill/>
        </p:spPr>
        <p:txBody>
          <a:bodyPr wrap="square" lIns="0" tIns="0" rIns="0" bIns="0" rtlCol="0">
            <a:spAutoFit/>
          </a:bodyPr>
          <a:lstStyle/>
          <a:p>
            <a:pPr algn="l"/>
            <a:r>
              <a:rPr lang="en-US" sz="4800" b="1" dirty="0">
                <a:gradFill>
                  <a:gsLst>
                    <a:gs pos="2917">
                      <a:schemeClr val="tx1"/>
                    </a:gs>
                    <a:gs pos="30000">
                      <a:schemeClr val="tx1"/>
                    </a:gs>
                  </a:gsLst>
                  <a:lin ang="5400000" scaled="0"/>
                </a:gradFill>
              </a:rPr>
              <a:t>Solutions Assessments</a:t>
            </a:r>
          </a:p>
        </p:txBody>
      </p:sp>
    </p:spTree>
    <p:extLst>
      <p:ext uri="{BB962C8B-B14F-4D97-AF65-F5344CB8AC3E}">
        <p14:creationId xmlns:p14="http://schemas.microsoft.com/office/powerpoint/2010/main" val="21722995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4486D87-B301-4895-8AA6-10526B7CB3DF}"/>
              </a:ext>
            </a:extLst>
          </p:cNvPr>
          <p:cNvSpPr/>
          <p:nvPr/>
        </p:nvSpPr>
        <p:spPr bwMode="auto">
          <a:xfrm>
            <a:off x="0" y="0"/>
            <a:ext cx="12192000" cy="95809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lang="en-US" sz="4000" dirty="0"/>
              <a:t>Solution Assessments Portfolio +</a:t>
            </a:r>
          </a:p>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4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30" name="Picture 29">
            <a:extLst>
              <a:ext uri="{FF2B5EF4-FFF2-40B4-BE49-F238E27FC236}">
                <a16:creationId xmlns:a16="http://schemas.microsoft.com/office/drawing/2014/main" id="{98BF756D-E65A-4F92-8D7D-651BF00F9A84}"/>
              </a:ext>
            </a:extLst>
          </p:cNvPr>
          <p:cNvPicPr>
            <a:picLocks noChangeAspect="1"/>
          </p:cNvPicPr>
          <p:nvPr/>
        </p:nvPicPr>
        <p:blipFill>
          <a:blip r:embed="rId3"/>
          <a:stretch>
            <a:fillRect/>
          </a:stretch>
        </p:blipFill>
        <p:spPr>
          <a:xfrm>
            <a:off x="10141132" y="231710"/>
            <a:ext cx="714316" cy="441715"/>
          </a:xfrm>
          <a:prstGeom prst="rect">
            <a:avLst/>
          </a:prstGeom>
        </p:spPr>
      </p:pic>
      <p:grpSp>
        <p:nvGrpSpPr>
          <p:cNvPr id="31" name="Group 30">
            <a:extLst>
              <a:ext uri="{FF2B5EF4-FFF2-40B4-BE49-F238E27FC236}">
                <a16:creationId xmlns:a16="http://schemas.microsoft.com/office/drawing/2014/main" id="{EA6A7AAA-6C4D-4ECA-8B72-91063916A44E}"/>
              </a:ext>
            </a:extLst>
          </p:cNvPr>
          <p:cNvGrpSpPr/>
          <p:nvPr/>
        </p:nvGrpSpPr>
        <p:grpSpPr>
          <a:xfrm>
            <a:off x="10739361" y="68920"/>
            <a:ext cx="1393062" cy="577361"/>
            <a:chOff x="3687999" y="5783237"/>
            <a:chExt cx="2347360" cy="972874"/>
          </a:xfrm>
        </p:grpSpPr>
        <p:pic>
          <p:nvPicPr>
            <p:cNvPr id="32" name="Picture 31">
              <a:extLst>
                <a:ext uri="{FF2B5EF4-FFF2-40B4-BE49-F238E27FC236}">
                  <a16:creationId xmlns:a16="http://schemas.microsoft.com/office/drawing/2014/main" id="{8813C99A-447C-4C30-9E82-BEF639322EE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38091" y="5783237"/>
              <a:ext cx="823302" cy="541603"/>
            </a:xfrm>
            <a:prstGeom prst="rect">
              <a:avLst/>
            </a:prstGeom>
          </p:spPr>
        </p:pic>
        <p:pic>
          <p:nvPicPr>
            <p:cNvPr id="33" name="Picture 32">
              <a:extLst>
                <a:ext uri="{FF2B5EF4-FFF2-40B4-BE49-F238E27FC236}">
                  <a16:creationId xmlns:a16="http://schemas.microsoft.com/office/drawing/2014/main" id="{06EB5BEE-7340-4C5D-B646-988E7F535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999" y="5916930"/>
              <a:ext cx="2347360" cy="839181"/>
            </a:xfrm>
            <a:prstGeom prst="rect">
              <a:avLst/>
            </a:prstGeom>
          </p:spPr>
        </p:pic>
        <p:sp>
          <p:nvSpPr>
            <p:cNvPr id="34" name="Freeform 7">
              <a:extLst>
                <a:ext uri="{FF2B5EF4-FFF2-40B4-BE49-F238E27FC236}">
                  <a16:creationId xmlns:a16="http://schemas.microsoft.com/office/drawing/2014/main" id="{E402E733-4701-40F2-B1C0-C432669CDAE8}"/>
                </a:ext>
              </a:extLst>
            </p:cNvPr>
            <p:cNvSpPr>
              <a:spLocks/>
            </p:cNvSpPr>
            <p:nvPr/>
          </p:nvSpPr>
          <p:spPr bwMode="auto">
            <a:xfrm>
              <a:off x="4298018" y="6057554"/>
              <a:ext cx="900805" cy="591199"/>
            </a:xfrm>
            <a:custGeom>
              <a:avLst/>
              <a:gdLst>
                <a:gd name="T0" fmla="*/ 446 w 530"/>
                <a:gd name="T1" fmla="*/ 152 h 348"/>
                <a:gd name="T2" fmla="*/ 446 w 530"/>
                <a:gd name="T3" fmla="*/ 146 h 348"/>
                <a:gd name="T4" fmla="*/ 299 w 530"/>
                <a:gd name="T5" fmla="*/ 0 h 348"/>
                <a:gd name="T6" fmla="*/ 178 w 530"/>
                <a:gd name="T7" fmla="*/ 65 h 348"/>
                <a:gd name="T8" fmla="*/ 138 w 530"/>
                <a:gd name="T9" fmla="*/ 54 h 348"/>
                <a:gd name="T10" fmla="*/ 90 w 530"/>
                <a:gd name="T11" fmla="*/ 68 h 348"/>
                <a:gd name="T12" fmla="*/ 53 w 530"/>
                <a:gd name="T13" fmla="*/ 137 h 348"/>
                <a:gd name="T14" fmla="*/ 0 w 530"/>
                <a:gd name="T15" fmla="*/ 233 h 348"/>
                <a:gd name="T16" fmla="*/ 103 w 530"/>
                <a:gd name="T17" fmla="*/ 348 h 348"/>
                <a:gd name="T18" fmla="*/ 115 w 530"/>
                <a:gd name="T19" fmla="*/ 348 h 348"/>
                <a:gd name="T20" fmla="*/ 127 w 530"/>
                <a:gd name="T21" fmla="*/ 348 h 348"/>
                <a:gd name="T22" fmla="*/ 366 w 530"/>
                <a:gd name="T23" fmla="*/ 348 h 348"/>
                <a:gd name="T24" fmla="*/ 370 w 530"/>
                <a:gd name="T25" fmla="*/ 348 h 348"/>
                <a:gd name="T26" fmla="*/ 376 w 530"/>
                <a:gd name="T27" fmla="*/ 348 h 348"/>
                <a:gd name="T28" fmla="*/ 394 w 530"/>
                <a:gd name="T29" fmla="*/ 348 h 348"/>
                <a:gd name="T30" fmla="*/ 432 w 530"/>
                <a:gd name="T31" fmla="*/ 348 h 348"/>
                <a:gd name="T32" fmla="*/ 530 w 530"/>
                <a:gd name="T33" fmla="*/ 250 h 348"/>
                <a:gd name="T34" fmla="*/ 446 w 530"/>
                <a:gd name="T35" fmla="*/ 15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348">
                  <a:moveTo>
                    <a:pt x="446" y="152"/>
                  </a:moveTo>
                  <a:cubicBezTo>
                    <a:pt x="446" y="150"/>
                    <a:pt x="446" y="148"/>
                    <a:pt x="446" y="146"/>
                  </a:cubicBezTo>
                  <a:cubicBezTo>
                    <a:pt x="446" y="65"/>
                    <a:pt x="380" y="0"/>
                    <a:pt x="299" y="0"/>
                  </a:cubicBezTo>
                  <a:cubicBezTo>
                    <a:pt x="249" y="0"/>
                    <a:pt x="204" y="26"/>
                    <a:pt x="178" y="65"/>
                  </a:cubicBezTo>
                  <a:cubicBezTo>
                    <a:pt x="166" y="58"/>
                    <a:pt x="152" y="54"/>
                    <a:pt x="138" y="54"/>
                  </a:cubicBezTo>
                  <a:cubicBezTo>
                    <a:pt x="120" y="54"/>
                    <a:pt x="104" y="59"/>
                    <a:pt x="90" y="68"/>
                  </a:cubicBezTo>
                  <a:cubicBezTo>
                    <a:pt x="68" y="83"/>
                    <a:pt x="53" y="108"/>
                    <a:pt x="53" y="137"/>
                  </a:cubicBezTo>
                  <a:cubicBezTo>
                    <a:pt x="22" y="157"/>
                    <a:pt x="0" y="193"/>
                    <a:pt x="0" y="233"/>
                  </a:cubicBezTo>
                  <a:cubicBezTo>
                    <a:pt x="0" y="293"/>
                    <a:pt x="45" y="341"/>
                    <a:pt x="103" y="348"/>
                  </a:cubicBezTo>
                  <a:cubicBezTo>
                    <a:pt x="106" y="348"/>
                    <a:pt x="111" y="348"/>
                    <a:pt x="115" y="348"/>
                  </a:cubicBezTo>
                  <a:cubicBezTo>
                    <a:pt x="119" y="348"/>
                    <a:pt x="123" y="348"/>
                    <a:pt x="127" y="348"/>
                  </a:cubicBezTo>
                  <a:cubicBezTo>
                    <a:pt x="181" y="348"/>
                    <a:pt x="306" y="348"/>
                    <a:pt x="366" y="348"/>
                  </a:cubicBezTo>
                  <a:cubicBezTo>
                    <a:pt x="368" y="348"/>
                    <a:pt x="369" y="348"/>
                    <a:pt x="370" y="348"/>
                  </a:cubicBezTo>
                  <a:cubicBezTo>
                    <a:pt x="376" y="348"/>
                    <a:pt x="376" y="348"/>
                    <a:pt x="376" y="348"/>
                  </a:cubicBezTo>
                  <a:cubicBezTo>
                    <a:pt x="379" y="348"/>
                    <a:pt x="388" y="348"/>
                    <a:pt x="394" y="348"/>
                  </a:cubicBezTo>
                  <a:cubicBezTo>
                    <a:pt x="432" y="348"/>
                    <a:pt x="432" y="348"/>
                    <a:pt x="432" y="348"/>
                  </a:cubicBezTo>
                  <a:cubicBezTo>
                    <a:pt x="487" y="347"/>
                    <a:pt x="530" y="303"/>
                    <a:pt x="530" y="250"/>
                  </a:cubicBezTo>
                  <a:cubicBezTo>
                    <a:pt x="530" y="200"/>
                    <a:pt x="493" y="159"/>
                    <a:pt x="446" y="152"/>
                  </a:cubicBezTo>
                  <a:close/>
                </a:path>
              </a:pathLst>
            </a:custGeom>
            <a:solidFill>
              <a:sysClr val="window" lastClr="FFFFFF">
                <a:alpha val="25000"/>
              </a:sys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C72788A8-CA8B-4F1F-8DE7-FE5841C450B7}"/>
              </a:ext>
            </a:extLst>
          </p:cNvPr>
          <p:cNvSpPr txBox="1"/>
          <p:nvPr/>
        </p:nvSpPr>
        <p:spPr>
          <a:xfrm>
            <a:off x="568618" y="1814712"/>
            <a:ext cx="9803196" cy="3228576"/>
          </a:xfrm>
          <a:prstGeom prst="rect">
            <a:avLst/>
          </a:prstGeom>
          <a:noFill/>
        </p:spPr>
        <p:txBody>
          <a:bodyPr wrap="none" lIns="182880" tIns="146304" rIns="182880" bIns="146304" rtlCol="0">
            <a:spAutoFit/>
          </a:bodyPr>
          <a:lstStyle/>
          <a:p>
            <a:pPr marL="342900" indent="-342900" algn="l">
              <a:lnSpc>
                <a:spcPct val="90000"/>
              </a:lnSpc>
              <a:spcAft>
                <a:spcPts val="600"/>
              </a:spcAft>
              <a:buFont typeface="Arial" panose="020B0604020202020204" pitchFamily="34" charset="0"/>
              <a:buChar char="•"/>
            </a:pPr>
            <a:r>
              <a:rPr lang="en-US" sz="3200" dirty="0"/>
              <a:t>Business Value Services Assessment by MCS </a:t>
            </a:r>
          </a:p>
          <a:p>
            <a:pPr marL="342900" indent="-342900" algn="l">
              <a:lnSpc>
                <a:spcPct val="90000"/>
              </a:lnSpc>
              <a:spcAft>
                <a:spcPts val="600"/>
              </a:spcAft>
              <a:buFont typeface="Arial" panose="020B0604020202020204" pitchFamily="34" charset="0"/>
              <a:buChar char="•"/>
            </a:pPr>
            <a:r>
              <a:rPr lang="en-US" sz="3200" dirty="0"/>
              <a:t>E-Commerce Experience Assessment by REVONIC </a:t>
            </a:r>
          </a:p>
          <a:p>
            <a:pPr marL="342900" indent="-342900" algn="l">
              <a:lnSpc>
                <a:spcPct val="90000"/>
              </a:lnSpc>
              <a:spcAft>
                <a:spcPts val="600"/>
              </a:spcAft>
              <a:buFont typeface="Arial" panose="020B0604020202020204" pitchFamily="34" charset="0"/>
              <a:buChar char="•"/>
            </a:pPr>
            <a:r>
              <a:rPr lang="en-US" sz="3200" dirty="0"/>
              <a:t>Power Platform Assessment by </a:t>
            </a:r>
            <a:r>
              <a:rPr lang="en-US" sz="3200" dirty="0" err="1"/>
              <a:t>Netways</a:t>
            </a:r>
            <a:endParaRPr lang="en-US" sz="3200" dirty="0"/>
          </a:p>
          <a:p>
            <a:pPr marL="342900" indent="-342900" algn="l">
              <a:lnSpc>
                <a:spcPct val="90000"/>
              </a:lnSpc>
              <a:spcAft>
                <a:spcPts val="600"/>
              </a:spcAft>
              <a:buFont typeface="Arial" panose="020B0604020202020204" pitchFamily="34" charset="0"/>
              <a:buChar char="•"/>
            </a:pPr>
            <a:r>
              <a:rPr lang="en-US" sz="3200" dirty="0"/>
              <a:t>SAP on Azure Assessment by SNP</a:t>
            </a:r>
          </a:p>
          <a:p>
            <a:pPr marL="342900" indent="-342900" algn="l">
              <a:lnSpc>
                <a:spcPct val="90000"/>
              </a:lnSpc>
              <a:spcAft>
                <a:spcPts val="600"/>
              </a:spcAft>
              <a:buFont typeface="Arial" panose="020B0604020202020204" pitchFamily="34" charset="0"/>
              <a:buChar char="•"/>
            </a:pPr>
            <a:r>
              <a:rPr lang="en-US" sz="3200" dirty="0"/>
              <a:t>Teams Voice Assessment by Delphi</a:t>
            </a:r>
          </a:p>
          <a:p>
            <a:pPr marL="342900" indent="-342900" algn="l">
              <a:lnSpc>
                <a:spcPct val="90000"/>
              </a:lnSpc>
              <a:spcAft>
                <a:spcPts val="600"/>
              </a:spcAft>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3129475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E301-3EAF-4BEA-BBFC-EA6B579E364F}"/>
              </a:ext>
            </a:extLst>
          </p:cNvPr>
          <p:cNvSpPr>
            <a:spLocks noGrp="1"/>
          </p:cNvSpPr>
          <p:nvPr>
            <p:ph type="ctrTitle"/>
          </p:nvPr>
        </p:nvSpPr>
        <p:spPr>
          <a:xfrm>
            <a:off x="1606446" y="1145668"/>
            <a:ext cx="9144000" cy="3693319"/>
          </a:xfrm>
        </p:spPr>
        <p:txBody>
          <a:bodyPr/>
          <a:lstStyle/>
          <a:p>
            <a:r>
              <a:rPr lang="en-US" dirty="0"/>
              <a:t>Azure/Data &amp; Infrastructure Optimization/Migration Solution Assessment </a:t>
            </a:r>
          </a:p>
        </p:txBody>
      </p:sp>
    </p:spTree>
    <p:extLst>
      <p:ext uri="{BB962C8B-B14F-4D97-AF65-F5344CB8AC3E}">
        <p14:creationId xmlns:p14="http://schemas.microsoft.com/office/powerpoint/2010/main" val="254635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6F6F430-F18F-43F2-BBC8-636034EDC845}"/>
              </a:ext>
            </a:extLst>
          </p:cNvPr>
          <p:cNvSpPr/>
          <p:nvPr/>
        </p:nvSpPr>
        <p:spPr bwMode="black">
          <a:xfrm>
            <a:off x="2933252" y="1197908"/>
            <a:ext cx="711647" cy="743945"/>
          </a:xfrm>
          <a:prstGeom prst="rect">
            <a:avLst/>
          </a:prstGeom>
          <a:solidFill>
            <a:srgbClr val="0070C0"/>
          </a:solidFill>
          <a:ln w="19050">
            <a:no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74" name="TextBox 73">
            <a:extLst>
              <a:ext uri="{FF2B5EF4-FFF2-40B4-BE49-F238E27FC236}">
                <a16:creationId xmlns:a16="http://schemas.microsoft.com/office/drawing/2014/main" id="{096141B2-F70E-4EFC-A8AD-EEB48CDD50C4}"/>
              </a:ext>
            </a:extLst>
          </p:cNvPr>
          <p:cNvSpPr txBox="1"/>
          <p:nvPr/>
        </p:nvSpPr>
        <p:spPr>
          <a:xfrm>
            <a:off x="484109" y="1949034"/>
            <a:ext cx="3160791" cy="4062651"/>
          </a:xfrm>
          <a:prstGeom prst="rect">
            <a:avLst/>
          </a:prstGeom>
          <a:noFill/>
        </p:spPr>
        <p:txBody>
          <a:bodyPr wrap="square" lIns="0" tIns="45720" rIns="0" bIns="4572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IN" sz="1400" b="0" i="0" u="none" strike="noStrike" kern="1200" cap="none" spc="0" normalizeH="0" baseline="0" noProof="0" dirty="0">
                <a:ln>
                  <a:noFill/>
                </a:ln>
                <a:solidFill>
                  <a:srgbClr val="0078D7"/>
                </a:solidFill>
                <a:effectLst/>
                <a:uLnTx/>
                <a:uFillTx/>
                <a:latin typeface="Segoe UI Semibold"/>
                <a:ea typeface="+mn-ea"/>
                <a:cs typeface="Times New Roman" panose="02020603050405020304" pitchFamily="18" charset="0"/>
              </a:rPr>
              <a:t>Data &amp; Infrastructure Migration </a:t>
            </a:r>
            <a:endParaRPr kumimoji="0" lang="en-US" sz="1400" b="0" i="0" u="none" strike="noStrike" kern="1200" cap="none" spc="0" normalizeH="0" baseline="0" noProof="0" dirty="0">
              <a:ln>
                <a:noFill/>
              </a:ln>
              <a:solidFill>
                <a:srgbClr val="0078D7"/>
              </a:solidFill>
              <a:effectLst/>
              <a:uLnTx/>
              <a:uFillTx/>
              <a:latin typeface="Segoe UI Semibold"/>
              <a:ea typeface="Segoe UI" panose="020B0502040204020203"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Helps </a:t>
            </a:r>
            <a:r>
              <a:rPr kumimoji="0" lang="en-US" sz="1200" b="0" i="0" u="none" strike="noStrike" kern="1200" cap="none" spc="0" normalizeH="0" baseline="0" noProof="0" dirty="0">
                <a:ln>
                  <a:noFill/>
                </a:ln>
                <a:solidFill>
                  <a:srgbClr val="505050"/>
                </a:solidFill>
                <a:effectLst/>
                <a:uLnTx/>
                <a:uFillTx/>
                <a:latin typeface="Segoe UI"/>
                <a:cs typeface="Times New Roman" panose="02020603050405020304" pitchFamily="18" charset="0"/>
              </a:rPr>
              <a:t>customers </a:t>
            </a:r>
            <a:r>
              <a:rPr lang="en-US" sz="1200" dirty="0">
                <a:solidFill>
                  <a:srgbClr val="505050"/>
                </a:solidFill>
                <a:latin typeface="Segoe UI"/>
                <a:cs typeface="Times New Roman" panose="02020603050405020304" pitchFamily="18" charset="0"/>
              </a:rPr>
              <a:t>Modernize</a:t>
            </a:r>
            <a:r>
              <a:rPr kumimoji="0" lang="en-US" sz="1200" b="0" i="0" u="none" strike="noStrike" kern="1200" cap="none" spc="0" normalizeH="0" baseline="0" noProof="0" dirty="0">
                <a:ln>
                  <a:noFill/>
                </a:ln>
                <a:solidFill>
                  <a:srgbClr val="505050"/>
                </a:solidFill>
                <a:effectLst/>
                <a:uLnTx/>
                <a:uFillTx/>
                <a:latin typeface="Segoe UI"/>
                <a:cs typeface="Times New Roman" panose="02020603050405020304" pitchFamily="18" charset="0"/>
              </a:rPr>
              <a:t> </a:t>
            </a: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their server, data centers</a:t>
            </a:r>
            <a:r>
              <a:rPr kumimoji="0" lang="en-US" sz="1200" b="0" i="0" u="none" strike="noStrike" kern="1200" cap="none" spc="0" normalizeH="0" noProof="0" dirty="0">
                <a:ln>
                  <a:noFill/>
                </a:ln>
                <a:solidFill>
                  <a:srgbClr val="505050"/>
                </a:solidFill>
                <a:effectLst/>
                <a:uLnTx/>
                <a:uFillTx/>
                <a:latin typeface="Segoe UI"/>
                <a:ea typeface="+mn-ea"/>
                <a:cs typeface="Times New Roman" panose="02020603050405020304" pitchFamily="18" charset="0"/>
              </a:rPr>
              <a:t> and provide recommendations for migration to Azure </a:t>
            </a:r>
            <a:endPar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endParaRP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IN" sz="1400" b="0" i="0" u="none" strike="noStrike" kern="1200" cap="none" spc="0" normalizeH="0" baseline="0" noProof="0" dirty="0">
                <a:ln>
                  <a:noFill/>
                </a:ln>
                <a:solidFill>
                  <a:srgbClr val="0078D7"/>
                </a:solidFill>
                <a:effectLst/>
                <a:uLnTx/>
                <a:uFillTx/>
                <a:latin typeface="Segoe UI Semibold"/>
                <a:ea typeface="+mn-ea"/>
                <a:cs typeface="Times New Roman" panose="02020603050405020304" pitchFamily="18" charset="0"/>
              </a:rPr>
              <a:t>Application Modernization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Assist customers identify and prioritize applications for Cloud modernization</a:t>
            </a:r>
          </a:p>
          <a:p>
            <a:pPr lvl="0" algn="r" defTabSz="914400">
              <a:spcBef>
                <a:spcPts val="600"/>
              </a:spcBef>
              <a:defRPr/>
            </a:pPr>
            <a:r>
              <a:rPr lang="en-US" sz="1400" dirty="0">
                <a:solidFill>
                  <a:srgbClr val="0078D7"/>
                </a:solidFill>
                <a:latin typeface="Segoe UI Semibold"/>
                <a:cs typeface="Times New Roman" panose="02020603050405020304" pitchFamily="18" charset="0"/>
              </a:rPr>
              <a:t>Azure Foundations</a:t>
            </a:r>
            <a:endParaRPr lang="en-US" sz="1400" dirty="0">
              <a:solidFill>
                <a:srgbClr val="0078D7"/>
              </a:solidFill>
              <a:latin typeface="Segoe UI Semibold"/>
              <a:ea typeface="Segoe UI" panose="020B0502040204020203" pitchFamily="34" charset="0"/>
              <a:cs typeface="Times New Roman" panose="02020603050405020304" pitchFamily="18" charset="0"/>
            </a:endParaRPr>
          </a:p>
          <a:p>
            <a:pPr lvl="0" algn="r" defTabSz="914400">
              <a:defRPr/>
            </a:pPr>
            <a:r>
              <a:rPr lang="en-US" sz="1200" dirty="0">
                <a:solidFill>
                  <a:srgbClr val="505050"/>
                </a:solidFill>
                <a:latin typeface="Segoe UI"/>
                <a:cs typeface="Times New Roman" panose="02020603050405020304" pitchFamily="18" charset="0"/>
              </a:rPr>
              <a:t>Help customers understand their Cloud maturity and provide steps to digitally transform</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0078D7"/>
                </a:solidFill>
                <a:effectLst/>
                <a:uLnTx/>
                <a:uFillTx/>
                <a:latin typeface="Segoe UI Semibold"/>
                <a:ea typeface="+mn-ea"/>
                <a:cs typeface="Times New Roman" panose="02020603050405020304" pitchFamily="18" charset="0"/>
              </a:rPr>
              <a:t>Azure Cost Optimization </a:t>
            </a:r>
            <a:endParaRPr kumimoji="0" lang="en-US" sz="1400" b="0" i="0" u="none" strike="noStrike" kern="1200" cap="none" spc="0" normalizeH="0" baseline="0" noProof="0" dirty="0">
              <a:ln>
                <a:noFill/>
              </a:ln>
              <a:solidFill>
                <a:srgbClr val="0078D7"/>
              </a:solidFill>
              <a:effectLst/>
              <a:uLnTx/>
              <a:uFillTx/>
              <a:latin typeface="Segoe UI Semibold"/>
              <a:ea typeface="Segoe UI" panose="020B0502040204020203" pitchFamily="34" charset="0"/>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Help customers manage cloud spending, and increase organizational accountability</a:t>
            </a:r>
          </a:p>
          <a:p>
            <a:pPr marL="0" marR="0" lvl="0" indent="0" algn="r" defTabSz="914400" rtl="0" eaLnBrk="1" fontAlgn="auto" latinLnBrk="0" hangingPunct="1">
              <a:lnSpc>
                <a:spcPct val="100000"/>
              </a:lnSpc>
              <a:spcBef>
                <a:spcPts val="600"/>
              </a:spcBef>
              <a:spcAft>
                <a:spcPts val="0"/>
              </a:spcAft>
              <a:buClrTx/>
              <a:buSzTx/>
              <a:buFontTx/>
              <a:buNone/>
              <a:tabLst/>
              <a:defRPr/>
            </a:pPr>
            <a:r>
              <a:rPr kumimoji="0" lang="en-IN" sz="1400" b="0" i="0" u="none" strike="noStrike" kern="1200" cap="none" spc="0" normalizeH="0" baseline="0" noProof="0" dirty="0">
                <a:ln>
                  <a:noFill/>
                </a:ln>
                <a:solidFill>
                  <a:srgbClr val="0078D7"/>
                </a:solidFill>
                <a:effectLst/>
                <a:uLnTx/>
                <a:uFillTx/>
                <a:latin typeface="Segoe UI Semibold"/>
                <a:ea typeface="+mn-ea"/>
                <a:cs typeface="Times New Roman" panose="02020603050405020304" pitchFamily="18" charset="0"/>
              </a:rPr>
              <a:t>Azure Express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Provides </a:t>
            </a:r>
            <a:r>
              <a:rPr lang="en-US" sz="1200" dirty="0">
                <a:solidFill>
                  <a:srgbClr val="505050"/>
                </a:solidFill>
                <a:latin typeface="Segoe UI"/>
                <a:cs typeface="Times New Roman" panose="02020603050405020304" pitchFamily="18" charset="0"/>
              </a:rPr>
              <a:t>early-in-stage </a:t>
            </a: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customers with a fast data driven analysis,</a:t>
            </a:r>
            <a:r>
              <a:rPr kumimoji="0" lang="en-US" sz="1200" b="0" i="0" u="none" strike="noStrike" kern="1200" cap="none" spc="0" normalizeH="0" noProof="0" dirty="0">
                <a:ln>
                  <a:noFill/>
                </a:ln>
                <a:solidFill>
                  <a:srgbClr val="505050"/>
                </a:solidFill>
                <a:effectLst/>
                <a:uLnTx/>
                <a:uFillTx/>
                <a:latin typeface="Segoe UI"/>
                <a:ea typeface="+mn-ea"/>
                <a:cs typeface="Times New Roman" panose="02020603050405020304" pitchFamily="18" charset="0"/>
              </a:rPr>
              <a:t> and</a:t>
            </a: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 </a:t>
            </a:r>
            <a:r>
              <a:rPr lang="en-US" sz="1200" dirty="0">
                <a:solidFill>
                  <a:srgbClr val="505050"/>
                </a:solidFill>
                <a:latin typeface="Segoe UI"/>
                <a:cs typeface="Times New Roman" panose="02020603050405020304" pitchFamily="18" charset="0"/>
              </a:rPr>
              <a:t>business case </a:t>
            </a:r>
            <a:r>
              <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rPr>
              <a:t>recommendation to start the move to </a:t>
            </a:r>
            <a:r>
              <a:rPr lang="en-US" sz="1200" dirty="0">
                <a:solidFill>
                  <a:srgbClr val="505050"/>
                </a:solidFill>
                <a:latin typeface="Segoe UI"/>
                <a:cs typeface="Times New Roman" panose="02020603050405020304" pitchFamily="18" charset="0"/>
              </a:rPr>
              <a:t>Azure</a:t>
            </a:r>
            <a:endParaRPr kumimoji="0" lang="en-US" sz="1200" b="0" i="0" u="none" strike="noStrike" kern="1200" cap="none" spc="0" normalizeH="0" baseline="0" noProof="0" dirty="0">
              <a:ln>
                <a:noFill/>
              </a:ln>
              <a:solidFill>
                <a:srgbClr val="505050"/>
              </a:solidFill>
              <a:effectLst/>
              <a:uLnTx/>
              <a:uFillTx/>
              <a:latin typeface="Segoe UI"/>
              <a:ea typeface="+mn-ea"/>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9" name="Oval 8">
            <a:extLst>
              <a:ext uri="{FF2B5EF4-FFF2-40B4-BE49-F238E27FC236}">
                <a16:creationId xmlns:a16="http://schemas.microsoft.com/office/drawing/2014/main" id="{F186CABC-C2FA-4D58-AA81-A00BA40EEAF6}"/>
              </a:ext>
            </a:extLst>
          </p:cNvPr>
          <p:cNvSpPr/>
          <p:nvPr/>
        </p:nvSpPr>
        <p:spPr bwMode="black">
          <a:xfrm>
            <a:off x="5486401" y="2058325"/>
            <a:ext cx="1219200" cy="1219198"/>
          </a:xfrm>
          <a:prstGeom prst="ellipse">
            <a:avLst/>
          </a:prstGeom>
          <a:noFill/>
          <a:ln w="12700">
            <a:solidFill>
              <a:schemeClr val="accent1"/>
            </a:solidFill>
          </a:ln>
        </p:spPr>
        <p:txBody>
          <a:bodyPr rot="0" spcFirstLastPara="0" vertOverflow="overflow" horzOverflow="overflow" vert="horz" wrap="square" lIns="69953" tIns="34976" rIns="69953" bIns="34976"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104" name="Arc 103">
            <a:extLst>
              <a:ext uri="{FF2B5EF4-FFF2-40B4-BE49-F238E27FC236}">
                <a16:creationId xmlns:a16="http://schemas.microsoft.com/office/drawing/2014/main" id="{282CAA3A-E0D7-4D54-A0BD-B66EE46EA3D7}"/>
              </a:ext>
            </a:extLst>
          </p:cNvPr>
          <p:cNvSpPr/>
          <p:nvPr/>
        </p:nvSpPr>
        <p:spPr bwMode="black">
          <a:xfrm>
            <a:off x="5344098" y="1916022"/>
            <a:ext cx="1503806" cy="1503804"/>
          </a:xfrm>
          <a:prstGeom prst="arc">
            <a:avLst>
              <a:gd name="adj1" fmla="val 5857413"/>
              <a:gd name="adj2" fmla="val 16007892"/>
            </a:avLst>
          </a:prstGeom>
          <a:noFill/>
          <a:ln w="12700">
            <a:solidFill>
              <a:schemeClr val="accent3"/>
            </a:solidFill>
            <a:headEnd type="oval"/>
            <a:tailEnd type="oval"/>
          </a:ln>
        </p:spPr>
        <p:txBody>
          <a:bodyPr rot="0" spcFirstLastPara="0" vertOverflow="overflow" horzOverflow="overflow" vert="horz" wrap="square" lIns="69953" tIns="34976" rIns="69953" bIns="34976"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106" name="Arc 105">
            <a:extLst>
              <a:ext uri="{FF2B5EF4-FFF2-40B4-BE49-F238E27FC236}">
                <a16:creationId xmlns:a16="http://schemas.microsoft.com/office/drawing/2014/main" id="{C6C1D389-D970-4F12-AC70-E3C5974EB4EC}"/>
              </a:ext>
            </a:extLst>
          </p:cNvPr>
          <p:cNvSpPr/>
          <p:nvPr/>
        </p:nvSpPr>
        <p:spPr bwMode="black">
          <a:xfrm>
            <a:off x="5344098" y="1916022"/>
            <a:ext cx="1503806" cy="1503804"/>
          </a:xfrm>
          <a:prstGeom prst="arc">
            <a:avLst>
              <a:gd name="adj1" fmla="val 16449966"/>
              <a:gd name="adj2" fmla="val 21363852"/>
            </a:avLst>
          </a:prstGeom>
          <a:noFill/>
          <a:ln w="12700">
            <a:solidFill>
              <a:schemeClr val="accent2"/>
            </a:solidFill>
            <a:headEnd type="oval"/>
            <a:tailEnd type="oval"/>
          </a:ln>
        </p:spPr>
        <p:txBody>
          <a:bodyPr rot="0" spcFirstLastPara="0" vertOverflow="overflow" horzOverflow="overflow" vert="horz" wrap="square" lIns="69953" tIns="34976" rIns="69953" bIns="34976"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107" name="Arc 106">
            <a:extLst>
              <a:ext uri="{FF2B5EF4-FFF2-40B4-BE49-F238E27FC236}">
                <a16:creationId xmlns:a16="http://schemas.microsoft.com/office/drawing/2014/main" id="{1D6A4BF6-4BF7-4F2C-8D29-6D573AF89309}"/>
              </a:ext>
            </a:extLst>
          </p:cNvPr>
          <p:cNvSpPr/>
          <p:nvPr/>
        </p:nvSpPr>
        <p:spPr bwMode="black">
          <a:xfrm>
            <a:off x="5344098" y="1916022"/>
            <a:ext cx="1503806" cy="1503804"/>
          </a:xfrm>
          <a:prstGeom prst="arc">
            <a:avLst>
              <a:gd name="adj1" fmla="val 187390"/>
              <a:gd name="adj2" fmla="val 4997517"/>
            </a:avLst>
          </a:prstGeom>
          <a:noFill/>
          <a:ln w="12700">
            <a:solidFill>
              <a:schemeClr val="bg2"/>
            </a:solidFill>
            <a:headEnd type="oval"/>
            <a:tailEnd type="oval"/>
          </a:ln>
        </p:spPr>
        <p:txBody>
          <a:bodyPr rot="0" spcFirstLastPara="0" vertOverflow="overflow" horzOverflow="overflow" vert="horz" wrap="square" lIns="69953" tIns="34976" rIns="69953" bIns="34976"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Segoe UI"/>
              <a:ea typeface="+mn-ea"/>
              <a:cs typeface="+mn-cs"/>
            </a:endParaRPr>
          </a:p>
        </p:txBody>
      </p:sp>
      <p:sp>
        <p:nvSpPr>
          <p:cNvPr id="18" name="Freeform: Shape 17">
            <a:extLst>
              <a:ext uri="{FF2B5EF4-FFF2-40B4-BE49-F238E27FC236}">
                <a16:creationId xmlns:a16="http://schemas.microsoft.com/office/drawing/2014/main" id="{2F6AF6D6-DA5E-4FE6-AD90-28A5DC160FC9}"/>
              </a:ext>
            </a:extLst>
          </p:cNvPr>
          <p:cNvSpPr/>
          <p:nvPr/>
        </p:nvSpPr>
        <p:spPr bwMode="black">
          <a:xfrm>
            <a:off x="3644900" y="1564850"/>
            <a:ext cx="1700098" cy="1103850"/>
          </a:xfrm>
          <a:custGeom>
            <a:avLst/>
            <a:gdLst>
              <a:gd name="connsiteX0" fmla="*/ 0 w 1696825"/>
              <a:gd name="connsiteY0" fmla="*/ 0 h 1696825"/>
              <a:gd name="connsiteX1" fmla="*/ 829559 w 1696825"/>
              <a:gd name="connsiteY1" fmla="*/ 0 h 1696825"/>
              <a:gd name="connsiteX2" fmla="*/ 829559 w 1696825"/>
              <a:gd name="connsiteY2" fmla="*/ 1696825 h 1696825"/>
              <a:gd name="connsiteX3" fmla="*/ 1696825 w 1696825"/>
              <a:gd name="connsiteY3" fmla="*/ 1696825 h 1696825"/>
            </a:gdLst>
            <a:ahLst/>
            <a:cxnLst>
              <a:cxn ang="0">
                <a:pos x="connsiteX0" y="connsiteY0"/>
              </a:cxn>
              <a:cxn ang="0">
                <a:pos x="connsiteX1" y="connsiteY1"/>
              </a:cxn>
              <a:cxn ang="0">
                <a:pos x="connsiteX2" y="connsiteY2"/>
              </a:cxn>
              <a:cxn ang="0">
                <a:pos x="connsiteX3" y="connsiteY3"/>
              </a:cxn>
            </a:cxnLst>
            <a:rect l="l" t="t" r="r" b="b"/>
            <a:pathLst>
              <a:path w="1696825" h="1696825">
                <a:moveTo>
                  <a:pt x="0" y="0"/>
                </a:moveTo>
                <a:lnTo>
                  <a:pt x="829559" y="0"/>
                </a:lnTo>
                <a:lnTo>
                  <a:pt x="829559" y="1696825"/>
                </a:lnTo>
                <a:lnTo>
                  <a:pt x="1696825" y="1696825"/>
                </a:lnTo>
              </a:path>
            </a:pathLst>
          </a:custGeom>
          <a:noFill/>
          <a:ln w="12700">
            <a:solidFill>
              <a:schemeClr val="accent3"/>
            </a:solidFill>
            <a:headEnd type="ova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25" name="Group 24">
            <a:extLst>
              <a:ext uri="{FF2B5EF4-FFF2-40B4-BE49-F238E27FC236}">
                <a16:creationId xmlns:a16="http://schemas.microsoft.com/office/drawing/2014/main" id="{7FE6CD40-F87C-49E5-BD22-EAC93200184D}"/>
              </a:ext>
            </a:extLst>
          </p:cNvPr>
          <p:cNvGrpSpPr/>
          <p:nvPr/>
        </p:nvGrpSpPr>
        <p:grpSpPr>
          <a:xfrm>
            <a:off x="5642159" y="2226572"/>
            <a:ext cx="960139" cy="819379"/>
            <a:chOff x="5617434" y="2237153"/>
            <a:chExt cx="960139" cy="819379"/>
          </a:xfrm>
          <a:solidFill>
            <a:schemeClr val="bg1"/>
          </a:solidFill>
        </p:grpSpPr>
        <p:grpSp>
          <p:nvGrpSpPr>
            <p:cNvPr id="113" name="Graphic 5">
              <a:extLst>
                <a:ext uri="{FF2B5EF4-FFF2-40B4-BE49-F238E27FC236}">
                  <a16:creationId xmlns:a16="http://schemas.microsoft.com/office/drawing/2014/main" id="{38A1D9A3-1258-48E8-9845-FDC884EFF9BB}"/>
                </a:ext>
              </a:extLst>
            </p:cNvPr>
            <p:cNvGrpSpPr/>
            <p:nvPr/>
          </p:nvGrpSpPr>
          <p:grpSpPr>
            <a:xfrm>
              <a:off x="5906530" y="2237153"/>
              <a:ext cx="671043" cy="671043"/>
              <a:chOff x="-328613" y="3291582"/>
              <a:chExt cx="657225" cy="657225"/>
            </a:xfrm>
            <a:grpFill/>
          </p:grpSpPr>
          <p:sp>
            <p:nvSpPr>
              <p:cNvPr id="114" name="Freeform: Shape 113">
                <a:extLst>
                  <a:ext uri="{FF2B5EF4-FFF2-40B4-BE49-F238E27FC236}">
                    <a16:creationId xmlns:a16="http://schemas.microsoft.com/office/drawing/2014/main" id="{41DEFE03-912D-4770-99F3-6FAD50257F94}"/>
                  </a:ext>
                </a:extLst>
              </p:cNvPr>
              <p:cNvSpPr/>
              <p:nvPr/>
            </p:nvSpPr>
            <p:spPr>
              <a:xfrm>
                <a:off x="-323755" y="3296439"/>
                <a:ext cx="642746" cy="645794"/>
              </a:xfrm>
              <a:custGeom>
                <a:avLst/>
                <a:gdLst>
                  <a:gd name="connsiteX0" fmla="*/ 623221 w 642746"/>
                  <a:gd name="connsiteY0" fmla="*/ 269653 h 645794"/>
                  <a:gd name="connsiteX1" fmla="*/ 564642 w 642746"/>
                  <a:gd name="connsiteY1" fmla="*/ 259271 h 645794"/>
                  <a:gd name="connsiteX2" fmla="*/ 538258 w 642746"/>
                  <a:gd name="connsiteY2" fmla="*/ 194501 h 645794"/>
                  <a:gd name="connsiteX3" fmla="*/ 573881 w 642746"/>
                  <a:gd name="connsiteY3" fmla="*/ 144780 h 645794"/>
                  <a:gd name="connsiteX4" fmla="*/ 571595 w 642746"/>
                  <a:gd name="connsiteY4" fmla="*/ 114681 h 645794"/>
                  <a:gd name="connsiteX5" fmla="*/ 548640 w 642746"/>
                  <a:gd name="connsiteY5" fmla="*/ 93821 h 645794"/>
                  <a:gd name="connsiteX6" fmla="*/ 527971 w 642746"/>
                  <a:gd name="connsiteY6" fmla="*/ 72962 h 645794"/>
                  <a:gd name="connsiteX7" fmla="*/ 498158 w 642746"/>
                  <a:gd name="connsiteY7" fmla="*/ 70676 h 645794"/>
                  <a:gd name="connsiteX8" fmla="*/ 448818 w 642746"/>
                  <a:gd name="connsiteY8" fmla="*/ 106585 h 645794"/>
                  <a:gd name="connsiteX9" fmla="*/ 384524 w 642746"/>
                  <a:gd name="connsiteY9" fmla="*/ 80010 h 645794"/>
                  <a:gd name="connsiteX10" fmla="*/ 374237 w 642746"/>
                  <a:gd name="connsiteY10" fmla="*/ 19717 h 645794"/>
                  <a:gd name="connsiteX11" fmla="*/ 351282 w 642746"/>
                  <a:gd name="connsiteY11" fmla="*/ 0 h 645794"/>
                  <a:gd name="connsiteX12" fmla="*/ 321469 w 642746"/>
                  <a:gd name="connsiteY12" fmla="*/ 0 h 645794"/>
                  <a:gd name="connsiteX13" fmla="*/ 291656 w 642746"/>
                  <a:gd name="connsiteY13" fmla="*/ 0 h 645794"/>
                  <a:gd name="connsiteX14" fmla="*/ 268700 w 642746"/>
                  <a:gd name="connsiteY14" fmla="*/ 19717 h 645794"/>
                  <a:gd name="connsiteX15" fmla="*/ 258318 w 642746"/>
                  <a:gd name="connsiteY15" fmla="*/ 79915 h 645794"/>
                  <a:gd name="connsiteX16" fmla="*/ 192881 w 642746"/>
                  <a:gd name="connsiteY16" fmla="*/ 107728 h 645794"/>
                  <a:gd name="connsiteX17" fmla="*/ 143542 w 642746"/>
                  <a:gd name="connsiteY17" fmla="*/ 72962 h 645794"/>
                  <a:gd name="connsiteX18" fmla="*/ 113729 w 642746"/>
                  <a:gd name="connsiteY18" fmla="*/ 75248 h 645794"/>
                  <a:gd name="connsiteX19" fmla="*/ 94202 w 642746"/>
                  <a:gd name="connsiteY19" fmla="*/ 96107 h 645794"/>
                  <a:gd name="connsiteX20" fmla="*/ 73533 w 642746"/>
                  <a:gd name="connsiteY20" fmla="*/ 116967 h 645794"/>
                  <a:gd name="connsiteX21" fmla="*/ 71247 w 642746"/>
                  <a:gd name="connsiteY21" fmla="*/ 147066 h 645794"/>
                  <a:gd name="connsiteX22" fmla="*/ 105632 w 642746"/>
                  <a:gd name="connsiteY22" fmla="*/ 198025 h 645794"/>
                  <a:gd name="connsiteX23" fmla="*/ 79248 w 642746"/>
                  <a:gd name="connsiteY23" fmla="*/ 262795 h 645794"/>
                  <a:gd name="connsiteX24" fmla="*/ 19526 w 642746"/>
                  <a:gd name="connsiteY24" fmla="*/ 272034 h 645794"/>
                  <a:gd name="connsiteX25" fmla="*/ 0 w 642746"/>
                  <a:gd name="connsiteY25" fmla="*/ 295180 h 645794"/>
                  <a:gd name="connsiteX26" fmla="*/ 0 w 642746"/>
                  <a:gd name="connsiteY26" fmla="*/ 325279 h 645794"/>
                  <a:gd name="connsiteX27" fmla="*/ 0 w 642746"/>
                  <a:gd name="connsiteY27" fmla="*/ 355378 h 645794"/>
                  <a:gd name="connsiteX28" fmla="*/ 19526 w 642746"/>
                  <a:gd name="connsiteY28" fmla="*/ 378524 h 645794"/>
                  <a:gd name="connsiteX29" fmla="*/ 79248 w 642746"/>
                  <a:gd name="connsiteY29" fmla="*/ 388906 h 645794"/>
                  <a:gd name="connsiteX30" fmla="*/ 106775 w 642746"/>
                  <a:gd name="connsiteY30" fmla="*/ 453676 h 645794"/>
                  <a:gd name="connsiteX31" fmla="*/ 72390 w 642746"/>
                  <a:gd name="connsiteY31" fmla="*/ 503396 h 645794"/>
                  <a:gd name="connsiteX32" fmla="*/ 75819 w 642746"/>
                  <a:gd name="connsiteY32" fmla="*/ 531209 h 645794"/>
                  <a:gd name="connsiteX33" fmla="*/ 96488 w 642746"/>
                  <a:gd name="connsiteY33" fmla="*/ 552069 h 645794"/>
                  <a:gd name="connsiteX34" fmla="*/ 117158 w 642746"/>
                  <a:gd name="connsiteY34" fmla="*/ 572929 h 645794"/>
                  <a:gd name="connsiteX35" fmla="*/ 146971 w 642746"/>
                  <a:gd name="connsiteY35" fmla="*/ 575215 h 645794"/>
                  <a:gd name="connsiteX36" fmla="*/ 196310 w 642746"/>
                  <a:gd name="connsiteY36" fmla="*/ 539306 h 645794"/>
                  <a:gd name="connsiteX37" fmla="*/ 260604 w 642746"/>
                  <a:gd name="connsiteY37" fmla="*/ 565880 h 645794"/>
                  <a:gd name="connsiteX38" fmla="*/ 270891 w 642746"/>
                  <a:gd name="connsiteY38" fmla="*/ 626078 h 645794"/>
                  <a:gd name="connsiteX39" fmla="*/ 293846 w 642746"/>
                  <a:gd name="connsiteY39" fmla="*/ 645795 h 645794"/>
                  <a:gd name="connsiteX40" fmla="*/ 323660 w 642746"/>
                  <a:gd name="connsiteY40" fmla="*/ 645795 h 645794"/>
                  <a:gd name="connsiteX41" fmla="*/ 353473 w 642746"/>
                  <a:gd name="connsiteY41" fmla="*/ 645795 h 645794"/>
                  <a:gd name="connsiteX42" fmla="*/ 376428 w 642746"/>
                  <a:gd name="connsiteY42" fmla="*/ 626078 h 645794"/>
                  <a:gd name="connsiteX43" fmla="*/ 386715 w 642746"/>
                  <a:gd name="connsiteY43" fmla="*/ 565880 h 645794"/>
                  <a:gd name="connsiteX44" fmla="*/ 449866 w 642746"/>
                  <a:gd name="connsiteY44" fmla="*/ 539306 h 645794"/>
                  <a:gd name="connsiteX45" fmla="*/ 499205 w 642746"/>
                  <a:gd name="connsiteY45" fmla="*/ 575215 h 645794"/>
                  <a:gd name="connsiteX46" fmla="*/ 529019 w 642746"/>
                  <a:gd name="connsiteY46" fmla="*/ 572929 h 645794"/>
                  <a:gd name="connsiteX47" fmla="*/ 549688 w 642746"/>
                  <a:gd name="connsiteY47" fmla="*/ 552069 h 645794"/>
                  <a:gd name="connsiteX48" fmla="*/ 570357 w 642746"/>
                  <a:gd name="connsiteY48" fmla="*/ 531209 h 645794"/>
                  <a:gd name="connsiteX49" fmla="*/ 572643 w 642746"/>
                  <a:gd name="connsiteY49" fmla="*/ 501110 h 645794"/>
                  <a:gd name="connsiteX50" fmla="*/ 537020 w 642746"/>
                  <a:gd name="connsiteY50" fmla="*/ 451390 h 645794"/>
                  <a:gd name="connsiteX51" fmla="*/ 563404 w 642746"/>
                  <a:gd name="connsiteY51" fmla="*/ 386620 h 645794"/>
                  <a:gd name="connsiteX52" fmla="*/ 623221 w 642746"/>
                  <a:gd name="connsiteY52" fmla="*/ 376142 h 645794"/>
                  <a:gd name="connsiteX53" fmla="*/ 642747 w 642746"/>
                  <a:gd name="connsiteY53" fmla="*/ 352997 h 645794"/>
                  <a:gd name="connsiteX54" fmla="*/ 642747 w 642746"/>
                  <a:gd name="connsiteY54" fmla="*/ 322898 h 645794"/>
                  <a:gd name="connsiteX55" fmla="*/ 642747 w 642746"/>
                  <a:gd name="connsiteY55" fmla="*/ 292799 h 645794"/>
                  <a:gd name="connsiteX56" fmla="*/ 623221 w 642746"/>
                  <a:gd name="connsiteY56" fmla="*/ 269653 h 64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2746" h="645794">
                    <a:moveTo>
                      <a:pt x="623221" y="269653"/>
                    </a:moveTo>
                    <a:lnTo>
                      <a:pt x="564642" y="259271"/>
                    </a:lnTo>
                    <a:cubicBezTo>
                      <a:pt x="558927" y="236125"/>
                      <a:pt x="549688" y="215265"/>
                      <a:pt x="538258" y="194501"/>
                    </a:cubicBezTo>
                    <a:lnTo>
                      <a:pt x="573881" y="144780"/>
                    </a:lnTo>
                    <a:cubicBezTo>
                      <a:pt x="580739" y="135541"/>
                      <a:pt x="579596" y="122777"/>
                      <a:pt x="571595" y="114681"/>
                    </a:cubicBezTo>
                    <a:lnTo>
                      <a:pt x="548640" y="93821"/>
                    </a:lnTo>
                    <a:lnTo>
                      <a:pt x="527971" y="72962"/>
                    </a:lnTo>
                    <a:cubicBezTo>
                      <a:pt x="519970" y="66008"/>
                      <a:pt x="507302" y="64865"/>
                      <a:pt x="498158" y="70676"/>
                    </a:cubicBezTo>
                    <a:lnTo>
                      <a:pt x="448818" y="106585"/>
                    </a:lnTo>
                    <a:cubicBezTo>
                      <a:pt x="428149" y="95060"/>
                      <a:pt x="406336" y="85725"/>
                      <a:pt x="384524" y="80010"/>
                    </a:cubicBezTo>
                    <a:lnTo>
                      <a:pt x="374237" y="19717"/>
                    </a:lnTo>
                    <a:cubicBezTo>
                      <a:pt x="371951" y="8096"/>
                      <a:pt x="362807" y="0"/>
                      <a:pt x="351282" y="0"/>
                    </a:cubicBezTo>
                    <a:lnTo>
                      <a:pt x="321469" y="0"/>
                    </a:lnTo>
                    <a:lnTo>
                      <a:pt x="291656" y="0"/>
                    </a:lnTo>
                    <a:cubicBezTo>
                      <a:pt x="280226" y="0"/>
                      <a:pt x="270986" y="8096"/>
                      <a:pt x="268700" y="19717"/>
                    </a:cubicBezTo>
                    <a:lnTo>
                      <a:pt x="258318" y="79915"/>
                    </a:lnTo>
                    <a:cubicBezTo>
                      <a:pt x="235363" y="85725"/>
                      <a:pt x="213551" y="94964"/>
                      <a:pt x="192881" y="107728"/>
                    </a:cubicBezTo>
                    <a:lnTo>
                      <a:pt x="143542" y="72962"/>
                    </a:lnTo>
                    <a:cubicBezTo>
                      <a:pt x="134398" y="66008"/>
                      <a:pt x="121730" y="67151"/>
                      <a:pt x="113729" y="75248"/>
                    </a:cubicBezTo>
                    <a:lnTo>
                      <a:pt x="94202" y="96107"/>
                    </a:lnTo>
                    <a:lnTo>
                      <a:pt x="73533" y="116967"/>
                    </a:lnTo>
                    <a:cubicBezTo>
                      <a:pt x="65532" y="125063"/>
                      <a:pt x="64389" y="137827"/>
                      <a:pt x="71247" y="147066"/>
                    </a:cubicBezTo>
                    <a:lnTo>
                      <a:pt x="105632" y="198025"/>
                    </a:lnTo>
                    <a:cubicBezTo>
                      <a:pt x="94107" y="218885"/>
                      <a:pt x="84963" y="240887"/>
                      <a:pt x="79248" y="262795"/>
                    </a:cubicBezTo>
                    <a:lnTo>
                      <a:pt x="19526" y="272034"/>
                    </a:lnTo>
                    <a:cubicBezTo>
                      <a:pt x="8096" y="274320"/>
                      <a:pt x="0" y="283559"/>
                      <a:pt x="0" y="295180"/>
                    </a:cubicBezTo>
                    <a:lnTo>
                      <a:pt x="0" y="325279"/>
                    </a:lnTo>
                    <a:lnTo>
                      <a:pt x="0" y="355378"/>
                    </a:lnTo>
                    <a:cubicBezTo>
                      <a:pt x="0" y="366998"/>
                      <a:pt x="8001" y="376237"/>
                      <a:pt x="19526" y="378524"/>
                    </a:cubicBezTo>
                    <a:lnTo>
                      <a:pt x="79248" y="388906"/>
                    </a:lnTo>
                    <a:cubicBezTo>
                      <a:pt x="84963" y="410909"/>
                      <a:pt x="94202" y="432911"/>
                      <a:pt x="106775" y="453676"/>
                    </a:cubicBezTo>
                    <a:lnTo>
                      <a:pt x="72390" y="503396"/>
                    </a:lnTo>
                    <a:cubicBezTo>
                      <a:pt x="66675" y="510350"/>
                      <a:pt x="67818" y="523113"/>
                      <a:pt x="75819" y="531209"/>
                    </a:cubicBezTo>
                    <a:lnTo>
                      <a:pt x="96488" y="552069"/>
                    </a:lnTo>
                    <a:lnTo>
                      <a:pt x="117158" y="572929"/>
                    </a:lnTo>
                    <a:cubicBezTo>
                      <a:pt x="125159" y="581025"/>
                      <a:pt x="137827" y="582168"/>
                      <a:pt x="146971" y="575215"/>
                    </a:cubicBezTo>
                    <a:lnTo>
                      <a:pt x="196310" y="539306"/>
                    </a:lnTo>
                    <a:cubicBezTo>
                      <a:pt x="216980" y="550831"/>
                      <a:pt x="238792" y="560165"/>
                      <a:pt x="260604" y="565880"/>
                    </a:cubicBezTo>
                    <a:lnTo>
                      <a:pt x="270891" y="626078"/>
                    </a:lnTo>
                    <a:cubicBezTo>
                      <a:pt x="273177" y="637699"/>
                      <a:pt x="282321" y="645795"/>
                      <a:pt x="293846" y="645795"/>
                    </a:cubicBezTo>
                    <a:lnTo>
                      <a:pt x="323660" y="645795"/>
                    </a:lnTo>
                    <a:lnTo>
                      <a:pt x="353473" y="645795"/>
                    </a:lnTo>
                    <a:cubicBezTo>
                      <a:pt x="364903" y="645795"/>
                      <a:pt x="374142" y="637699"/>
                      <a:pt x="376428" y="626078"/>
                    </a:cubicBezTo>
                    <a:lnTo>
                      <a:pt x="386715" y="565880"/>
                    </a:lnTo>
                    <a:cubicBezTo>
                      <a:pt x="408527" y="560070"/>
                      <a:pt x="430340" y="550831"/>
                      <a:pt x="449866" y="539306"/>
                    </a:cubicBezTo>
                    <a:lnTo>
                      <a:pt x="499205" y="575215"/>
                    </a:lnTo>
                    <a:cubicBezTo>
                      <a:pt x="508349" y="582168"/>
                      <a:pt x="521018" y="581025"/>
                      <a:pt x="529019" y="572929"/>
                    </a:cubicBezTo>
                    <a:lnTo>
                      <a:pt x="549688" y="552069"/>
                    </a:lnTo>
                    <a:lnTo>
                      <a:pt x="570357" y="531209"/>
                    </a:lnTo>
                    <a:cubicBezTo>
                      <a:pt x="578358" y="523113"/>
                      <a:pt x="579501" y="510350"/>
                      <a:pt x="572643" y="501110"/>
                    </a:cubicBezTo>
                    <a:lnTo>
                      <a:pt x="537020" y="451390"/>
                    </a:lnTo>
                    <a:cubicBezTo>
                      <a:pt x="548450" y="430530"/>
                      <a:pt x="557689" y="408527"/>
                      <a:pt x="563404" y="386620"/>
                    </a:cubicBezTo>
                    <a:lnTo>
                      <a:pt x="623221" y="376142"/>
                    </a:lnTo>
                    <a:cubicBezTo>
                      <a:pt x="634651" y="373856"/>
                      <a:pt x="642747" y="364617"/>
                      <a:pt x="642747" y="352997"/>
                    </a:cubicBezTo>
                    <a:lnTo>
                      <a:pt x="642747" y="322898"/>
                    </a:lnTo>
                    <a:lnTo>
                      <a:pt x="642747" y="292799"/>
                    </a:lnTo>
                    <a:cubicBezTo>
                      <a:pt x="642747" y="281273"/>
                      <a:pt x="634746" y="272034"/>
                      <a:pt x="623221" y="269653"/>
                    </a:cubicBezTo>
                    <a:close/>
                  </a:path>
                </a:pathLst>
              </a:custGeom>
              <a:grpFill/>
              <a:ln w="12700" cap="sq">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505050"/>
                  </a:solidFill>
                  <a:effectLst/>
                  <a:uLnTx/>
                  <a:uFillTx/>
                  <a:latin typeface="Segoe UI"/>
                  <a:ea typeface="+mn-ea"/>
                  <a:cs typeface="+mn-cs"/>
                </a:endParaRPr>
              </a:p>
            </p:txBody>
          </p:sp>
          <p:sp>
            <p:nvSpPr>
              <p:cNvPr id="115" name="Freeform: Shape 114">
                <a:extLst>
                  <a:ext uri="{FF2B5EF4-FFF2-40B4-BE49-F238E27FC236}">
                    <a16:creationId xmlns:a16="http://schemas.microsoft.com/office/drawing/2014/main" id="{DE46DB87-AA52-445E-ADCB-0EE43C530D87}"/>
                  </a:ext>
                </a:extLst>
              </p:cNvPr>
              <p:cNvSpPr/>
              <p:nvPr/>
            </p:nvSpPr>
            <p:spPr>
              <a:xfrm>
                <a:off x="-126302" y="3564949"/>
                <a:ext cx="250221" cy="157448"/>
              </a:xfrm>
              <a:custGeom>
                <a:avLst/>
                <a:gdLst>
                  <a:gd name="connsiteX0" fmla="*/ 250222 w 250221"/>
                  <a:gd name="connsiteY0" fmla="*/ 0 h 157448"/>
                  <a:gd name="connsiteX1" fmla="*/ 141161 w 250221"/>
                  <a:gd name="connsiteY1" fmla="*/ 110014 h 157448"/>
                  <a:gd name="connsiteX2" fmla="*/ 92964 w 250221"/>
                  <a:gd name="connsiteY2" fmla="*/ 157448 h 157448"/>
                  <a:gd name="connsiteX3" fmla="*/ 45910 w 250221"/>
                  <a:gd name="connsiteY3" fmla="*/ 108775 h 157448"/>
                  <a:gd name="connsiteX4" fmla="*/ 0 w 250221"/>
                  <a:gd name="connsiteY4" fmla="*/ 62484 h 15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21" h="157448">
                    <a:moveTo>
                      <a:pt x="250222" y="0"/>
                    </a:moveTo>
                    <a:lnTo>
                      <a:pt x="141161" y="110014"/>
                    </a:lnTo>
                    <a:lnTo>
                      <a:pt x="92964" y="157448"/>
                    </a:lnTo>
                    <a:lnTo>
                      <a:pt x="45910" y="108775"/>
                    </a:lnTo>
                    <a:lnTo>
                      <a:pt x="0" y="62484"/>
                    </a:lnTo>
                  </a:path>
                </a:pathLst>
              </a:custGeom>
              <a:grpFill/>
              <a:ln w="12700" cap="sq">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117" name="Freeform: Shape 116">
              <a:extLst>
                <a:ext uri="{FF2B5EF4-FFF2-40B4-BE49-F238E27FC236}">
                  <a16:creationId xmlns:a16="http://schemas.microsoft.com/office/drawing/2014/main" id="{79D5CC05-CDC2-430A-98F2-06D38D0B374F}"/>
                </a:ext>
              </a:extLst>
            </p:cNvPr>
            <p:cNvSpPr/>
            <p:nvPr/>
          </p:nvSpPr>
          <p:spPr>
            <a:xfrm>
              <a:off x="5617434" y="2657303"/>
              <a:ext cx="397345" cy="399229"/>
            </a:xfrm>
            <a:custGeom>
              <a:avLst/>
              <a:gdLst>
                <a:gd name="connsiteX0" fmla="*/ 623221 w 642746"/>
                <a:gd name="connsiteY0" fmla="*/ 269653 h 645794"/>
                <a:gd name="connsiteX1" fmla="*/ 564642 w 642746"/>
                <a:gd name="connsiteY1" fmla="*/ 259271 h 645794"/>
                <a:gd name="connsiteX2" fmla="*/ 538258 w 642746"/>
                <a:gd name="connsiteY2" fmla="*/ 194501 h 645794"/>
                <a:gd name="connsiteX3" fmla="*/ 573881 w 642746"/>
                <a:gd name="connsiteY3" fmla="*/ 144780 h 645794"/>
                <a:gd name="connsiteX4" fmla="*/ 571595 w 642746"/>
                <a:gd name="connsiteY4" fmla="*/ 114681 h 645794"/>
                <a:gd name="connsiteX5" fmla="*/ 548640 w 642746"/>
                <a:gd name="connsiteY5" fmla="*/ 93821 h 645794"/>
                <a:gd name="connsiteX6" fmla="*/ 527971 w 642746"/>
                <a:gd name="connsiteY6" fmla="*/ 72962 h 645794"/>
                <a:gd name="connsiteX7" fmla="*/ 498158 w 642746"/>
                <a:gd name="connsiteY7" fmla="*/ 70676 h 645794"/>
                <a:gd name="connsiteX8" fmla="*/ 448818 w 642746"/>
                <a:gd name="connsiteY8" fmla="*/ 106585 h 645794"/>
                <a:gd name="connsiteX9" fmla="*/ 384524 w 642746"/>
                <a:gd name="connsiteY9" fmla="*/ 80010 h 645794"/>
                <a:gd name="connsiteX10" fmla="*/ 374237 w 642746"/>
                <a:gd name="connsiteY10" fmla="*/ 19717 h 645794"/>
                <a:gd name="connsiteX11" fmla="*/ 351282 w 642746"/>
                <a:gd name="connsiteY11" fmla="*/ 0 h 645794"/>
                <a:gd name="connsiteX12" fmla="*/ 321469 w 642746"/>
                <a:gd name="connsiteY12" fmla="*/ 0 h 645794"/>
                <a:gd name="connsiteX13" fmla="*/ 291656 w 642746"/>
                <a:gd name="connsiteY13" fmla="*/ 0 h 645794"/>
                <a:gd name="connsiteX14" fmla="*/ 268700 w 642746"/>
                <a:gd name="connsiteY14" fmla="*/ 19717 h 645794"/>
                <a:gd name="connsiteX15" fmla="*/ 258318 w 642746"/>
                <a:gd name="connsiteY15" fmla="*/ 79915 h 645794"/>
                <a:gd name="connsiteX16" fmla="*/ 192881 w 642746"/>
                <a:gd name="connsiteY16" fmla="*/ 107728 h 645794"/>
                <a:gd name="connsiteX17" fmla="*/ 143542 w 642746"/>
                <a:gd name="connsiteY17" fmla="*/ 72962 h 645794"/>
                <a:gd name="connsiteX18" fmla="*/ 113729 w 642746"/>
                <a:gd name="connsiteY18" fmla="*/ 75248 h 645794"/>
                <a:gd name="connsiteX19" fmla="*/ 94202 w 642746"/>
                <a:gd name="connsiteY19" fmla="*/ 96107 h 645794"/>
                <a:gd name="connsiteX20" fmla="*/ 73533 w 642746"/>
                <a:gd name="connsiteY20" fmla="*/ 116967 h 645794"/>
                <a:gd name="connsiteX21" fmla="*/ 71247 w 642746"/>
                <a:gd name="connsiteY21" fmla="*/ 147066 h 645794"/>
                <a:gd name="connsiteX22" fmla="*/ 105632 w 642746"/>
                <a:gd name="connsiteY22" fmla="*/ 198025 h 645794"/>
                <a:gd name="connsiteX23" fmla="*/ 79248 w 642746"/>
                <a:gd name="connsiteY23" fmla="*/ 262795 h 645794"/>
                <a:gd name="connsiteX24" fmla="*/ 19526 w 642746"/>
                <a:gd name="connsiteY24" fmla="*/ 272034 h 645794"/>
                <a:gd name="connsiteX25" fmla="*/ 0 w 642746"/>
                <a:gd name="connsiteY25" fmla="*/ 295180 h 645794"/>
                <a:gd name="connsiteX26" fmla="*/ 0 w 642746"/>
                <a:gd name="connsiteY26" fmla="*/ 325279 h 645794"/>
                <a:gd name="connsiteX27" fmla="*/ 0 w 642746"/>
                <a:gd name="connsiteY27" fmla="*/ 355378 h 645794"/>
                <a:gd name="connsiteX28" fmla="*/ 19526 w 642746"/>
                <a:gd name="connsiteY28" fmla="*/ 378524 h 645794"/>
                <a:gd name="connsiteX29" fmla="*/ 79248 w 642746"/>
                <a:gd name="connsiteY29" fmla="*/ 388906 h 645794"/>
                <a:gd name="connsiteX30" fmla="*/ 106775 w 642746"/>
                <a:gd name="connsiteY30" fmla="*/ 453676 h 645794"/>
                <a:gd name="connsiteX31" fmla="*/ 72390 w 642746"/>
                <a:gd name="connsiteY31" fmla="*/ 503396 h 645794"/>
                <a:gd name="connsiteX32" fmla="*/ 75819 w 642746"/>
                <a:gd name="connsiteY32" fmla="*/ 531209 h 645794"/>
                <a:gd name="connsiteX33" fmla="*/ 96488 w 642746"/>
                <a:gd name="connsiteY33" fmla="*/ 552069 h 645794"/>
                <a:gd name="connsiteX34" fmla="*/ 117158 w 642746"/>
                <a:gd name="connsiteY34" fmla="*/ 572929 h 645794"/>
                <a:gd name="connsiteX35" fmla="*/ 146971 w 642746"/>
                <a:gd name="connsiteY35" fmla="*/ 575215 h 645794"/>
                <a:gd name="connsiteX36" fmla="*/ 196310 w 642746"/>
                <a:gd name="connsiteY36" fmla="*/ 539306 h 645794"/>
                <a:gd name="connsiteX37" fmla="*/ 260604 w 642746"/>
                <a:gd name="connsiteY37" fmla="*/ 565880 h 645794"/>
                <a:gd name="connsiteX38" fmla="*/ 270891 w 642746"/>
                <a:gd name="connsiteY38" fmla="*/ 626078 h 645794"/>
                <a:gd name="connsiteX39" fmla="*/ 293846 w 642746"/>
                <a:gd name="connsiteY39" fmla="*/ 645795 h 645794"/>
                <a:gd name="connsiteX40" fmla="*/ 323660 w 642746"/>
                <a:gd name="connsiteY40" fmla="*/ 645795 h 645794"/>
                <a:gd name="connsiteX41" fmla="*/ 353473 w 642746"/>
                <a:gd name="connsiteY41" fmla="*/ 645795 h 645794"/>
                <a:gd name="connsiteX42" fmla="*/ 376428 w 642746"/>
                <a:gd name="connsiteY42" fmla="*/ 626078 h 645794"/>
                <a:gd name="connsiteX43" fmla="*/ 386715 w 642746"/>
                <a:gd name="connsiteY43" fmla="*/ 565880 h 645794"/>
                <a:gd name="connsiteX44" fmla="*/ 449866 w 642746"/>
                <a:gd name="connsiteY44" fmla="*/ 539306 h 645794"/>
                <a:gd name="connsiteX45" fmla="*/ 499205 w 642746"/>
                <a:gd name="connsiteY45" fmla="*/ 575215 h 645794"/>
                <a:gd name="connsiteX46" fmla="*/ 529019 w 642746"/>
                <a:gd name="connsiteY46" fmla="*/ 572929 h 645794"/>
                <a:gd name="connsiteX47" fmla="*/ 549688 w 642746"/>
                <a:gd name="connsiteY47" fmla="*/ 552069 h 645794"/>
                <a:gd name="connsiteX48" fmla="*/ 570357 w 642746"/>
                <a:gd name="connsiteY48" fmla="*/ 531209 h 645794"/>
                <a:gd name="connsiteX49" fmla="*/ 572643 w 642746"/>
                <a:gd name="connsiteY49" fmla="*/ 501110 h 645794"/>
                <a:gd name="connsiteX50" fmla="*/ 537020 w 642746"/>
                <a:gd name="connsiteY50" fmla="*/ 451390 h 645794"/>
                <a:gd name="connsiteX51" fmla="*/ 563404 w 642746"/>
                <a:gd name="connsiteY51" fmla="*/ 386620 h 645794"/>
                <a:gd name="connsiteX52" fmla="*/ 623221 w 642746"/>
                <a:gd name="connsiteY52" fmla="*/ 376142 h 645794"/>
                <a:gd name="connsiteX53" fmla="*/ 642747 w 642746"/>
                <a:gd name="connsiteY53" fmla="*/ 352997 h 645794"/>
                <a:gd name="connsiteX54" fmla="*/ 642747 w 642746"/>
                <a:gd name="connsiteY54" fmla="*/ 322898 h 645794"/>
                <a:gd name="connsiteX55" fmla="*/ 642747 w 642746"/>
                <a:gd name="connsiteY55" fmla="*/ 292799 h 645794"/>
                <a:gd name="connsiteX56" fmla="*/ 623221 w 642746"/>
                <a:gd name="connsiteY56" fmla="*/ 269653 h 64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42746" h="645794">
                  <a:moveTo>
                    <a:pt x="623221" y="269653"/>
                  </a:moveTo>
                  <a:lnTo>
                    <a:pt x="564642" y="259271"/>
                  </a:lnTo>
                  <a:cubicBezTo>
                    <a:pt x="558927" y="236125"/>
                    <a:pt x="549688" y="215265"/>
                    <a:pt x="538258" y="194501"/>
                  </a:cubicBezTo>
                  <a:lnTo>
                    <a:pt x="573881" y="144780"/>
                  </a:lnTo>
                  <a:cubicBezTo>
                    <a:pt x="580739" y="135541"/>
                    <a:pt x="579596" y="122777"/>
                    <a:pt x="571595" y="114681"/>
                  </a:cubicBezTo>
                  <a:lnTo>
                    <a:pt x="548640" y="93821"/>
                  </a:lnTo>
                  <a:lnTo>
                    <a:pt x="527971" y="72962"/>
                  </a:lnTo>
                  <a:cubicBezTo>
                    <a:pt x="519970" y="66008"/>
                    <a:pt x="507302" y="64865"/>
                    <a:pt x="498158" y="70676"/>
                  </a:cubicBezTo>
                  <a:lnTo>
                    <a:pt x="448818" y="106585"/>
                  </a:lnTo>
                  <a:cubicBezTo>
                    <a:pt x="428149" y="95060"/>
                    <a:pt x="406336" y="85725"/>
                    <a:pt x="384524" y="80010"/>
                  </a:cubicBezTo>
                  <a:lnTo>
                    <a:pt x="374237" y="19717"/>
                  </a:lnTo>
                  <a:cubicBezTo>
                    <a:pt x="371951" y="8096"/>
                    <a:pt x="362807" y="0"/>
                    <a:pt x="351282" y="0"/>
                  </a:cubicBezTo>
                  <a:lnTo>
                    <a:pt x="321469" y="0"/>
                  </a:lnTo>
                  <a:lnTo>
                    <a:pt x="291656" y="0"/>
                  </a:lnTo>
                  <a:cubicBezTo>
                    <a:pt x="280226" y="0"/>
                    <a:pt x="270986" y="8096"/>
                    <a:pt x="268700" y="19717"/>
                  </a:cubicBezTo>
                  <a:lnTo>
                    <a:pt x="258318" y="79915"/>
                  </a:lnTo>
                  <a:cubicBezTo>
                    <a:pt x="235363" y="85725"/>
                    <a:pt x="213551" y="94964"/>
                    <a:pt x="192881" y="107728"/>
                  </a:cubicBezTo>
                  <a:lnTo>
                    <a:pt x="143542" y="72962"/>
                  </a:lnTo>
                  <a:cubicBezTo>
                    <a:pt x="134398" y="66008"/>
                    <a:pt x="121730" y="67151"/>
                    <a:pt x="113729" y="75248"/>
                  </a:cubicBezTo>
                  <a:lnTo>
                    <a:pt x="94202" y="96107"/>
                  </a:lnTo>
                  <a:lnTo>
                    <a:pt x="73533" y="116967"/>
                  </a:lnTo>
                  <a:cubicBezTo>
                    <a:pt x="65532" y="125063"/>
                    <a:pt x="64389" y="137827"/>
                    <a:pt x="71247" y="147066"/>
                  </a:cubicBezTo>
                  <a:lnTo>
                    <a:pt x="105632" y="198025"/>
                  </a:lnTo>
                  <a:cubicBezTo>
                    <a:pt x="94107" y="218885"/>
                    <a:pt x="84963" y="240887"/>
                    <a:pt x="79248" y="262795"/>
                  </a:cubicBezTo>
                  <a:lnTo>
                    <a:pt x="19526" y="272034"/>
                  </a:lnTo>
                  <a:cubicBezTo>
                    <a:pt x="8096" y="274320"/>
                    <a:pt x="0" y="283559"/>
                    <a:pt x="0" y="295180"/>
                  </a:cubicBezTo>
                  <a:lnTo>
                    <a:pt x="0" y="325279"/>
                  </a:lnTo>
                  <a:lnTo>
                    <a:pt x="0" y="355378"/>
                  </a:lnTo>
                  <a:cubicBezTo>
                    <a:pt x="0" y="366998"/>
                    <a:pt x="8001" y="376237"/>
                    <a:pt x="19526" y="378524"/>
                  </a:cubicBezTo>
                  <a:lnTo>
                    <a:pt x="79248" y="388906"/>
                  </a:lnTo>
                  <a:cubicBezTo>
                    <a:pt x="84963" y="410909"/>
                    <a:pt x="94202" y="432911"/>
                    <a:pt x="106775" y="453676"/>
                  </a:cubicBezTo>
                  <a:lnTo>
                    <a:pt x="72390" y="503396"/>
                  </a:lnTo>
                  <a:cubicBezTo>
                    <a:pt x="66675" y="510350"/>
                    <a:pt x="67818" y="523113"/>
                    <a:pt x="75819" y="531209"/>
                  </a:cubicBezTo>
                  <a:lnTo>
                    <a:pt x="96488" y="552069"/>
                  </a:lnTo>
                  <a:lnTo>
                    <a:pt x="117158" y="572929"/>
                  </a:lnTo>
                  <a:cubicBezTo>
                    <a:pt x="125159" y="581025"/>
                    <a:pt x="137827" y="582168"/>
                    <a:pt x="146971" y="575215"/>
                  </a:cubicBezTo>
                  <a:lnTo>
                    <a:pt x="196310" y="539306"/>
                  </a:lnTo>
                  <a:cubicBezTo>
                    <a:pt x="216980" y="550831"/>
                    <a:pt x="238792" y="560165"/>
                    <a:pt x="260604" y="565880"/>
                  </a:cubicBezTo>
                  <a:lnTo>
                    <a:pt x="270891" y="626078"/>
                  </a:lnTo>
                  <a:cubicBezTo>
                    <a:pt x="273177" y="637699"/>
                    <a:pt x="282321" y="645795"/>
                    <a:pt x="293846" y="645795"/>
                  </a:cubicBezTo>
                  <a:lnTo>
                    <a:pt x="323660" y="645795"/>
                  </a:lnTo>
                  <a:lnTo>
                    <a:pt x="353473" y="645795"/>
                  </a:lnTo>
                  <a:cubicBezTo>
                    <a:pt x="364903" y="645795"/>
                    <a:pt x="374142" y="637699"/>
                    <a:pt x="376428" y="626078"/>
                  </a:cubicBezTo>
                  <a:lnTo>
                    <a:pt x="386715" y="565880"/>
                  </a:lnTo>
                  <a:cubicBezTo>
                    <a:pt x="408527" y="560070"/>
                    <a:pt x="430340" y="550831"/>
                    <a:pt x="449866" y="539306"/>
                  </a:cubicBezTo>
                  <a:lnTo>
                    <a:pt x="499205" y="575215"/>
                  </a:lnTo>
                  <a:cubicBezTo>
                    <a:pt x="508349" y="582168"/>
                    <a:pt x="521018" y="581025"/>
                    <a:pt x="529019" y="572929"/>
                  </a:cubicBezTo>
                  <a:lnTo>
                    <a:pt x="549688" y="552069"/>
                  </a:lnTo>
                  <a:lnTo>
                    <a:pt x="570357" y="531209"/>
                  </a:lnTo>
                  <a:cubicBezTo>
                    <a:pt x="578358" y="523113"/>
                    <a:pt x="579501" y="510350"/>
                    <a:pt x="572643" y="501110"/>
                  </a:cubicBezTo>
                  <a:lnTo>
                    <a:pt x="537020" y="451390"/>
                  </a:lnTo>
                  <a:cubicBezTo>
                    <a:pt x="548450" y="430530"/>
                    <a:pt x="557689" y="408527"/>
                    <a:pt x="563404" y="386620"/>
                  </a:cubicBezTo>
                  <a:lnTo>
                    <a:pt x="623221" y="376142"/>
                  </a:lnTo>
                  <a:cubicBezTo>
                    <a:pt x="634651" y="373856"/>
                    <a:pt x="642747" y="364617"/>
                    <a:pt x="642747" y="352997"/>
                  </a:cubicBezTo>
                  <a:lnTo>
                    <a:pt x="642747" y="322898"/>
                  </a:lnTo>
                  <a:lnTo>
                    <a:pt x="642747" y="292799"/>
                  </a:lnTo>
                  <a:cubicBezTo>
                    <a:pt x="642747" y="281273"/>
                    <a:pt x="634746" y="272034"/>
                    <a:pt x="623221" y="269653"/>
                  </a:cubicBezTo>
                  <a:close/>
                </a:path>
              </a:pathLst>
            </a:custGeom>
            <a:grpFill/>
            <a:ln w="12700" cap="sq">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505050"/>
                </a:solidFill>
                <a:effectLst/>
                <a:uLnTx/>
                <a:uFillTx/>
                <a:latin typeface="Segoe UI"/>
                <a:ea typeface="+mn-ea"/>
                <a:cs typeface="+mn-cs"/>
              </a:endParaRPr>
            </a:p>
          </p:txBody>
        </p:sp>
      </p:grpSp>
      <p:sp>
        <p:nvSpPr>
          <p:cNvPr id="4" name="Rectangle 3">
            <a:extLst>
              <a:ext uri="{FF2B5EF4-FFF2-40B4-BE49-F238E27FC236}">
                <a16:creationId xmlns:a16="http://schemas.microsoft.com/office/drawing/2014/main" id="{D8FC488C-0346-44E4-BF4A-E1CB1CF53EBF}"/>
              </a:ext>
            </a:extLst>
          </p:cNvPr>
          <p:cNvSpPr/>
          <p:nvPr/>
        </p:nvSpPr>
        <p:spPr bwMode="black">
          <a:xfrm>
            <a:off x="1636196" y="1177732"/>
            <a:ext cx="1257300" cy="726767"/>
          </a:xfrm>
          <a:prstGeom prst="rect">
            <a:avLst/>
          </a:prstGeom>
          <a:noFill/>
          <a:ln w="19050">
            <a:no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sz="1600">
                <a:solidFill>
                  <a:srgbClr val="0078D7"/>
                </a:solidFill>
                <a:latin typeface="Segoe UI Semibold"/>
                <a:cs typeface="Times New Roman" panose="02020603050405020304" pitchFamily="18" charset="0"/>
              </a:rPr>
              <a:t>Azure</a:t>
            </a:r>
            <a:endParaRPr lang="en-US" sz="1400">
              <a:solidFill>
                <a:srgbClr val="0078D7"/>
              </a:solidFill>
              <a:latin typeface="Segoe UI Semibold"/>
              <a:cs typeface="Times New Roman" panose="02020603050405020304" pitchFamily="18" charset="0"/>
            </a:endParaRPr>
          </a:p>
        </p:txBody>
      </p:sp>
      <p:sp>
        <p:nvSpPr>
          <p:cNvPr id="8" name="Freeform 13" title="Icon of a cloud">
            <a:extLst>
              <a:ext uri="{FF2B5EF4-FFF2-40B4-BE49-F238E27FC236}">
                <a16:creationId xmlns:a16="http://schemas.microsoft.com/office/drawing/2014/main" id="{E2CDE38E-2427-44EB-9ACC-E1ED4E93AEC1}"/>
              </a:ext>
            </a:extLst>
          </p:cNvPr>
          <p:cNvSpPr>
            <a:spLocks noChangeAspect="1"/>
          </p:cNvSpPr>
          <p:nvPr/>
        </p:nvSpPr>
        <p:spPr bwMode="auto">
          <a:xfrm>
            <a:off x="3026300" y="1452680"/>
            <a:ext cx="477197" cy="261772"/>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270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9" name="Rectangle 28">
            <a:extLst>
              <a:ext uri="{FF2B5EF4-FFF2-40B4-BE49-F238E27FC236}">
                <a16:creationId xmlns:a16="http://schemas.microsoft.com/office/drawing/2014/main" id="{A4486D87-B301-4895-8AA6-10526B7CB3DF}"/>
              </a:ext>
            </a:extLst>
          </p:cNvPr>
          <p:cNvSpPr/>
          <p:nvPr/>
        </p:nvSpPr>
        <p:spPr bwMode="auto">
          <a:xfrm>
            <a:off x="0" y="0"/>
            <a:ext cx="12192000" cy="95809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lang="en-US" sz="4000" dirty="0"/>
              <a:t>Solution Assessments Portfolio</a:t>
            </a:r>
          </a:p>
          <a:p>
            <a:pPr marL="0" marR="0" lvl="0" indent="0" algn="l" defTabSz="932472"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4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pic>
        <p:nvPicPr>
          <p:cNvPr id="30" name="Picture 29">
            <a:extLst>
              <a:ext uri="{FF2B5EF4-FFF2-40B4-BE49-F238E27FC236}">
                <a16:creationId xmlns:a16="http://schemas.microsoft.com/office/drawing/2014/main" id="{98BF756D-E65A-4F92-8D7D-651BF00F9A84}"/>
              </a:ext>
            </a:extLst>
          </p:cNvPr>
          <p:cNvPicPr>
            <a:picLocks noChangeAspect="1"/>
          </p:cNvPicPr>
          <p:nvPr/>
        </p:nvPicPr>
        <p:blipFill>
          <a:blip r:embed="rId3"/>
          <a:stretch>
            <a:fillRect/>
          </a:stretch>
        </p:blipFill>
        <p:spPr>
          <a:xfrm>
            <a:off x="10141132" y="231710"/>
            <a:ext cx="714316" cy="441715"/>
          </a:xfrm>
          <a:prstGeom prst="rect">
            <a:avLst/>
          </a:prstGeom>
        </p:spPr>
      </p:pic>
      <p:grpSp>
        <p:nvGrpSpPr>
          <p:cNvPr id="31" name="Group 30">
            <a:extLst>
              <a:ext uri="{FF2B5EF4-FFF2-40B4-BE49-F238E27FC236}">
                <a16:creationId xmlns:a16="http://schemas.microsoft.com/office/drawing/2014/main" id="{EA6A7AAA-6C4D-4ECA-8B72-91063916A44E}"/>
              </a:ext>
            </a:extLst>
          </p:cNvPr>
          <p:cNvGrpSpPr/>
          <p:nvPr/>
        </p:nvGrpSpPr>
        <p:grpSpPr>
          <a:xfrm>
            <a:off x="10739361" y="68920"/>
            <a:ext cx="1393062" cy="577361"/>
            <a:chOff x="3687999" y="5783237"/>
            <a:chExt cx="2347360" cy="972874"/>
          </a:xfrm>
        </p:grpSpPr>
        <p:pic>
          <p:nvPicPr>
            <p:cNvPr id="32" name="Picture 31">
              <a:extLst>
                <a:ext uri="{FF2B5EF4-FFF2-40B4-BE49-F238E27FC236}">
                  <a16:creationId xmlns:a16="http://schemas.microsoft.com/office/drawing/2014/main" id="{8813C99A-447C-4C30-9E82-BEF639322EE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938091" y="5783237"/>
              <a:ext cx="823302" cy="541603"/>
            </a:xfrm>
            <a:prstGeom prst="rect">
              <a:avLst/>
            </a:prstGeom>
          </p:spPr>
        </p:pic>
        <p:pic>
          <p:nvPicPr>
            <p:cNvPr id="33" name="Picture 32">
              <a:extLst>
                <a:ext uri="{FF2B5EF4-FFF2-40B4-BE49-F238E27FC236}">
                  <a16:creationId xmlns:a16="http://schemas.microsoft.com/office/drawing/2014/main" id="{06EB5BEE-7340-4C5D-B646-988E7F535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999" y="5916930"/>
              <a:ext cx="2347360" cy="839181"/>
            </a:xfrm>
            <a:prstGeom prst="rect">
              <a:avLst/>
            </a:prstGeom>
          </p:spPr>
        </p:pic>
        <p:sp>
          <p:nvSpPr>
            <p:cNvPr id="34" name="Freeform 7">
              <a:extLst>
                <a:ext uri="{FF2B5EF4-FFF2-40B4-BE49-F238E27FC236}">
                  <a16:creationId xmlns:a16="http://schemas.microsoft.com/office/drawing/2014/main" id="{E402E733-4701-40F2-B1C0-C432669CDAE8}"/>
                </a:ext>
              </a:extLst>
            </p:cNvPr>
            <p:cNvSpPr>
              <a:spLocks/>
            </p:cNvSpPr>
            <p:nvPr/>
          </p:nvSpPr>
          <p:spPr bwMode="auto">
            <a:xfrm>
              <a:off x="4298018" y="6057554"/>
              <a:ext cx="900805" cy="591199"/>
            </a:xfrm>
            <a:custGeom>
              <a:avLst/>
              <a:gdLst>
                <a:gd name="T0" fmla="*/ 446 w 530"/>
                <a:gd name="T1" fmla="*/ 152 h 348"/>
                <a:gd name="T2" fmla="*/ 446 w 530"/>
                <a:gd name="T3" fmla="*/ 146 h 348"/>
                <a:gd name="T4" fmla="*/ 299 w 530"/>
                <a:gd name="T5" fmla="*/ 0 h 348"/>
                <a:gd name="T6" fmla="*/ 178 w 530"/>
                <a:gd name="T7" fmla="*/ 65 h 348"/>
                <a:gd name="T8" fmla="*/ 138 w 530"/>
                <a:gd name="T9" fmla="*/ 54 h 348"/>
                <a:gd name="T10" fmla="*/ 90 w 530"/>
                <a:gd name="T11" fmla="*/ 68 h 348"/>
                <a:gd name="T12" fmla="*/ 53 w 530"/>
                <a:gd name="T13" fmla="*/ 137 h 348"/>
                <a:gd name="T14" fmla="*/ 0 w 530"/>
                <a:gd name="T15" fmla="*/ 233 h 348"/>
                <a:gd name="T16" fmla="*/ 103 w 530"/>
                <a:gd name="T17" fmla="*/ 348 h 348"/>
                <a:gd name="T18" fmla="*/ 115 w 530"/>
                <a:gd name="T19" fmla="*/ 348 h 348"/>
                <a:gd name="T20" fmla="*/ 127 w 530"/>
                <a:gd name="T21" fmla="*/ 348 h 348"/>
                <a:gd name="T22" fmla="*/ 366 w 530"/>
                <a:gd name="T23" fmla="*/ 348 h 348"/>
                <a:gd name="T24" fmla="*/ 370 w 530"/>
                <a:gd name="T25" fmla="*/ 348 h 348"/>
                <a:gd name="T26" fmla="*/ 376 w 530"/>
                <a:gd name="T27" fmla="*/ 348 h 348"/>
                <a:gd name="T28" fmla="*/ 394 w 530"/>
                <a:gd name="T29" fmla="*/ 348 h 348"/>
                <a:gd name="T30" fmla="*/ 432 w 530"/>
                <a:gd name="T31" fmla="*/ 348 h 348"/>
                <a:gd name="T32" fmla="*/ 530 w 530"/>
                <a:gd name="T33" fmla="*/ 250 h 348"/>
                <a:gd name="T34" fmla="*/ 446 w 530"/>
                <a:gd name="T35" fmla="*/ 15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348">
                  <a:moveTo>
                    <a:pt x="446" y="152"/>
                  </a:moveTo>
                  <a:cubicBezTo>
                    <a:pt x="446" y="150"/>
                    <a:pt x="446" y="148"/>
                    <a:pt x="446" y="146"/>
                  </a:cubicBezTo>
                  <a:cubicBezTo>
                    <a:pt x="446" y="65"/>
                    <a:pt x="380" y="0"/>
                    <a:pt x="299" y="0"/>
                  </a:cubicBezTo>
                  <a:cubicBezTo>
                    <a:pt x="249" y="0"/>
                    <a:pt x="204" y="26"/>
                    <a:pt x="178" y="65"/>
                  </a:cubicBezTo>
                  <a:cubicBezTo>
                    <a:pt x="166" y="58"/>
                    <a:pt x="152" y="54"/>
                    <a:pt x="138" y="54"/>
                  </a:cubicBezTo>
                  <a:cubicBezTo>
                    <a:pt x="120" y="54"/>
                    <a:pt x="104" y="59"/>
                    <a:pt x="90" y="68"/>
                  </a:cubicBezTo>
                  <a:cubicBezTo>
                    <a:pt x="68" y="83"/>
                    <a:pt x="53" y="108"/>
                    <a:pt x="53" y="137"/>
                  </a:cubicBezTo>
                  <a:cubicBezTo>
                    <a:pt x="22" y="157"/>
                    <a:pt x="0" y="193"/>
                    <a:pt x="0" y="233"/>
                  </a:cubicBezTo>
                  <a:cubicBezTo>
                    <a:pt x="0" y="293"/>
                    <a:pt x="45" y="341"/>
                    <a:pt x="103" y="348"/>
                  </a:cubicBezTo>
                  <a:cubicBezTo>
                    <a:pt x="106" y="348"/>
                    <a:pt x="111" y="348"/>
                    <a:pt x="115" y="348"/>
                  </a:cubicBezTo>
                  <a:cubicBezTo>
                    <a:pt x="119" y="348"/>
                    <a:pt x="123" y="348"/>
                    <a:pt x="127" y="348"/>
                  </a:cubicBezTo>
                  <a:cubicBezTo>
                    <a:pt x="181" y="348"/>
                    <a:pt x="306" y="348"/>
                    <a:pt x="366" y="348"/>
                  </a:cubicBezTo>
                  <a:cubicBezTo>
                    <a:pt x="368" y="348"/>
                    <a:pt x="369" y="348"/>
                    <a:pt x="370" y="348"/>
                  </a:cubicBezTo>
                  <a:cubicBezTo>
                    <a:pt x="376" y="348"/>
                    <a:pt x="376" y="348"/>
                    <a:pt x="376" y="348"/>
                  </a:cubicBezTo>
                  <a:cubicBezTo>
                    <a:pt x="379" y="348"/>
                    <a:pt x="388" y="348"/>
                    <a:pt x="394" y="348"/>
                  </a:cubicBezTo>
                  <a:cubicBezTo>
                    <a:pt x="432" y="348"/>
                    <a:pt x="432" y="348"/>
                    <a:pt x="432" y="348"/>
                  </a:cubicBezTo>
                  <a:cubicBezTo>
                    <a:pt x="487" y="347"/>
                    <a:pt x="530" y="303"/>
                    <a:pt x="530" y="250"/>
                  </a:cubicBezTo>
                  <a:cubicBezTo>
                    <a:pt x="530" y="200"/>
                    <a:pt x="493" y="159"/>
                    <a:pt x="446" y="152"/>
                  </a:cubicBezTo>
                  <a:close/>
                </a:path>
              </a:pathLst>
            </a:custGeom>
            <a:solidFill>
              <a:sysClr val="window" lastClr="FFFFFF">
                <a:alpha val="25000"/>
              </a:sys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23354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10"/>
                                        <p:tgtEl>
                                          <p:spTgt spid="7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dissolve">
                                      <p:cBhvr>
                                        <p:cTn id="10" dur="10"/>
                                        <p:tgtEl>
                                          <p:spTgt spid="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icrosoft">
            <a:extLst>
              <a:ext uri="{FF2B5EF4-FFF2-40B4-BE49-F238E27FC236}">
                <a16:creationId xmlns:a16="http://schemas.microsoft.com/office/drawing/2014/main" id="{EBB055C3-8088-4376-A9A1-4106F4C50EDA}"/>
              </a:ext>
            </a:extLst>
          </p:cNvPr>
          <p:cNvSpPr>
            <a:spLocks noGrp="1"/>
          </p:cNvSpPr>
          <p:nvPr>
            <p:ph type="title" idx="4294967295"/>
          </p:nvPr>
        </p:nvSpPr>
        <p:spPr>
          <a:xfrm>
            <a:off x="6916959" y="1798950"/>
            <a:ext cx="4489569" cy="78944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073" rtl="0" eaLnBrk="1" fontAlgn="base" latinLnBrk="0" hangingPunct="1">
              <a:lnSpc>
                <a:spcPct val="95000"/>
              </a:lnSpc>
              <a:spcBef>
                <a:spcPct val="0"/>
              </a:spcBef>
              <a:spcAft>
                <a:spcPts val="1176"/>
              </a:spcAft>
              <a:buClrTx/>
              <a:buSzTx/>
              <a:buFontTx/>
              <a:buNone/>
              <a:tabLst/>
              <a:defRPr/>
            </a:pPr>
            <a:r>
              <a:rPr kumimoji="0" lang="en-US" sz="5400" b="1" i="0" u="none" strike="noStrike" kern="1200" cap="none" spc="-70" normalizeH="0" baseline="0" noProof="0" dirty="0">
                <a:ln w="3175">
                  <a:noFill/>
                </a:ln>
                <a:gradFill>
                  <a:gsLst>
                    <a:gs pos="1498">
                      <a:srgbClr val="FFFFFF"/>
                    </a:gs>
                    <a:gs pos="10112">
                      <a:srgbClr val="FFFFFF"/>
                    </a:gs>
                  </a:gsLst>
                  <a:lin ang="5400000" scaled="0"/>
                </a:gradFill>
                <a:effectLst/>
                <a:uLnTx/>
                <a:uFillTx/>
                <a:latin typeface="Segoe UI Semibold"/>
                <a:ea typeface="+mn-ea"/>
                <a:cs typeface="Segoe UI" pitchFamily="34" charset="0"/>
              </a:rPr>
              <a:t>Our mission</a:t>
            </a:r>
          </a:p>
        </p:txBody>
      </p:sp>
      <p:sp>
        <p:nvSpPr>
          <p:cNvPr id="6" name="Rectangle 5">
            <a:extLst>
              <a:ext uri="{FF2B5EF4-FFF2-40B4-BE49-F238E27FC236}">
                <a16:creationId xmlns:a16="http://schemas.microsoft.com/office/drawing/2014/main" id="{057FE426-188C-4CF2-AA70-437877505D09}"/>
              </a:ext>
            </a:extLst>
          </p:cNvPr>
          <p:cNvSpPr/>
          <p:nvPr/>
        </p:nvSpPr>
        <p:spPr>
          <a:xfrm>
            <a:off x="6711871" y="2866143"/>
            <a:ext cx="5297993" cy="1403461"/>
          </a:xfrm>
          <a:prstGeom prst="rect">
            <a:avLst/>
          </a:prstGeom>
        </p:spPr>
        <p:txBody>
          <a:bodyPr wrap="square" lIns="0" tIns="0" rIns="0" bIns="0">
            <a:spAutoFit/>
          </a:bodyPr>
          <a:lstStyle/>
          <a:p>
            <a:pPr marL="28010" marR="0" lvl="0" indent="0" algn="l" defTabSz="914073" rtl="0" eaLnBrk="1" fontAlgn="base" latinLnBrk="0" hangingPunct="1">
              <a:lnSpc>
                <a:spcPct val="95000"/>
              </a:lnSpc>
              <a:spcBef>
                <a:spcPct val="0"/>
              </a:spcBef>
              <a:spcAft>
                <a:spcPct val="0"/>
              </a:spcAft>
              <a:buClrTx/>
              <a:buSzTx/>
              <a:buFontTx/>
              <a:buNone/>
              <a:tabLst/>
              <a:defRPr/>
            </a:pPr>
            <a:r>
              <a:rPr kumimoji="0" lang="en-US" sz="3200" b="0" i="0" u="none" strike="noStrike" kern="1200" cap="none" spc="0" normalizeH="0" baseline="0" noProof="0" dirty="0">
                <a:ln w="3175">
                  <a:noFill/>
                </a:ln>
                <a:gradFill>
                  <a:gsLst>
                    <a:gs pos="34951">
                      <a:srgbClr val="FFFFFF"/>
                    </a:gs>
                    <a:gs pos="74000">
                      <a:srgbClr val="FFFFFF"/>
                    </a:gs>
                  </a:gsLst>
                  <a:lin ang="5400000" scaled="0"/>
                </a:gradFill>
                <a:effectLst/>
                <a:uLnTx/>
                <a:uFillTx/>
                <a:latin typeface="Segoe UI Semibold"/>
                <a:ea typeface="+mn-ea"/>
                <a:cs typeface="Segoe UI" pitchFamily="34" charset="0"/>
              </a:rPr>
              <a:t>Empower every person and every organization on the </a:t>
            </a:r>
            <a:br>
              <a:rPr kumimoji="0" lang="en-US" sz="3200" b="0" i="0" u="none" strike="noStrike" kern="1200" cap="none" spc="0" normalizeH="0" baseline="0" noProof="0" dirty="0">
                <a:ln w="3175">
                  <a:noFill/>
                </a:ln>
                <a:gradFill>
                  <a:gsLst>
                    <a:gs pos="34951">
                      <a:srgbClr val="FFFFFF"/>
                    </a:gs>
                    <a:gs pos="74000">
                      <a:srgbClr val="FFFFFF"/>
                    </a:gs>
                  </a:gsLst>
                  <a:lin ang="5400000" scaled="0"/>
                </a:gradFill>
                <a:effectLst/>
                <a:uLnTx/>
                <a:uFillTx/>
                <a:latin typeface="Segoe UI Semibold"/>
                <a:ea typeface="+mn-ea"/>
                <a:cs typeface="Segoe UI" pitchFamily="34" charset="0"/>
              </a:rPr>
            </a:br>
            <a:r>
              <a:rPr kumimoji="0" lang="en-US" sz="3200" b="0" i="0" u="none" strike="noStrike" kern="1200" cap="none" spc="0" normalizeH="0" baseline="0" noProof="0" dirty="0">
                <a:ln w="3175">
                  <a:noFill/>
                </a:ln>
                <a:gradFill>
                  <a:gsLst>
                    <a:gs pos="34951">
                      <a:srgbClr val="FFFFFF"/>
                    </a:gs>
                    <a:gs pos="74000">
                      <a:srgbClr val="FFFFFF"/>
                    </a:gs>
                  </a:gsLst>
                  <a:lin ang="5400000" scaled="0"/>
                </a:gradFill>
                <a:effectLst/>
                <a:uLnTx/>
                <a:uFillTx/>
                <a:latin typeface="Segoe UI Semibold"/>
                <a:ea typeface="+mn-ea"/>
                <a:cs typeface="Segoe UI" pitchFamily="34" charset="0"/>
              </a:rPr>
              <a:t>planet to achieve more</a:t>
            </a:r>
          </a:p>
        </p:txBody>
      </p:sp>
    </p:spTree>
    <p:extLst>
      <p:ext uri="{BB962C8B-B14F-4D97-AF65-F5344CB8AC3E}">
        <p14:creationId xmlns:p14="http://schemas.microsoft.com/office/powerpoint/2010/main" val="347425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5E-6 2.96296E-6 L 2.5E-6 0.03541 " pathEditMode="relative" rAng="0" ptsTypes="AA">
                                      <p:cBhvr>
                                        <p:cTn id="9" dur="700" spd="-100000" fill="hold"/>
                                        <p:tgtEl>
                                          <p:spTgt spid="5"/>
                                        </p:tgtEl>
                                        <p:attrNameLst>
                                          <p:attrName>ppt_x</p:attrName>
                                          <p:attrName>ppt_y</p:attrName>
                                        </p:attrNameLst>
                                      </p:cBhvr>
                                      <p:rCtr x="0" y="1759"/>
                                    </p:animMotion>
                                  </p:childTnLst>
                                </p:cTn>
                              </p:par>
                              <p:par>
                                <p:cTn id="10" presetID="10" presetClass="entr" presetSubtype="0"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path" presetSubtype="0" decel="100000" fill="hold" grpId="1" nodeType="withEffect">
                                  <p:stCondLst>
                                    <p:cond delay="100"/>
                                  </p:stCondLst>
                                  <p:childTnLst>
                                    <p:animMotion origin="layout" path="M -2.91667E-6 2.59259E-6 L -2.91667E-6 0.03541 " pathEditMode="relative" rAng="0" ptsTypes="AA">
                                      <p:cBhvr>
                                        <p:cTn id="14" dur="700" spd="-100000" fill="hold"/>
                                        <p:tgtEl>
                                          <p:spTgt spid="6"/>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D136-2D89-4540-BF6B-226C08EBA1A4}"/>
              </a:ext>
            </a:extLst>
          </p:cNvPr>
          <p:cNvSpPr>
            <a:spLocks noGrp="1"/>
          </p:cNvSpPr>
          <p:nvPr>
            <p:ph type="title"/>
          </p:nvPr>
        </p:nvSpPr>
        <p:spPr/>
        <p:txBody>
          <a:bodyPr/>
          <a:lstStyle/>
          <a:p>
            <a:r>
              <a:rPr lang="en-US" dirty="0"/>
              <a:t>Azure Assessments … Customer Stage Perspective </a:t>
            </a:r>
          </a:p>
        </p:txBody>
      </p:sp>
      <p:pic>
        <p:nvPicPr>
          <p:cNvPr id="6" name="Picture 5">
            <a:extLst>
              <a:ext uri="{FF2B5EF4-FFF2-40B4-BE49-F238E27FC236}">
                <a16:creationId xmlns:a16="http://schemas.microsoft.com/office/drawing/2014/main" id="{B19603BA-8FD2-4CB8-8E21-DED92EBEB6A0}"/>
              </a:ext>
            </a:extLst>
          </p:cNvPr>
          <p:cNvPicPr>
            <a:picLocks noChangeAspect="1"/>
          </p:cNvPicPr>
          <p:nvPr/>
        </p:nvPicPr>
        <p:blipFill>
          <a:blip/>
          <a:stretch>
            <a:fillRect/>
          </a:stretch>
        </p:blipFill>
        <p:spPr>
          <a:xfrm>
            <a:off x="778934" y="1220830"/>
            <a:ext cx="10733914" cy="5370116"/>
          </a:xfrm>
          <a:prstGeom prst="rect">
            <a:avLst/>
          </a:prstGeom>
          <a:noFill/>
        </p:spPr>
      </p:pic>
    </p:spTree>
    <p:extLst>
      <p:ext uri="{BB962C8B-B14F-4D97-AF65-F5344CB8AC3E}">
        <p14:creationId xmlns:p14="http://schemas.microsoft.com/office/powerpoint/2010/main" val="233312530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E301-3EAF-4BEA-BBFC-EA6B579E364F}"/>
              </a:ext>
            </a:extLst>
          </p:cNvPr>
          <p:cNvSpPr>
            <a:spLocks noGrp="1"/>
          </p:cNvSpPr>
          <p:nvPr>
            <p:ph type="ctrTitle"/>
          </p:nvPr>
        </p:nvSpPr>
        <p:spPr>
          <a:xfrm>
            <a:off x="1524000" y="1124758"/>
            <a:ext cx="9144000" cy="2387600"/>
          </a:xfrm>
        </p:spPr>
        <p:txBody>
          <a:bodyPr/>
          <a:lstStyle/>
          <a:p>
            <a:r>
              <a:rPr lang="en-US" dirty="0"/>
              <a:t>Cybersecurity Solution Assessment </a:t>
            </a:r>
          </a:p>
        </p:txBody>
      </p:sp>
    </p:spTree>
    <p:extLst>
      <p:ext uri="{BB962C8B-B14F-4D97-AF65-F5344CB8AC3E}">
        <p14:creationId xmlns:p14="http://schemas.microsoft.com/office/powerpoint/2010/main" val="380622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0F1EF9E-3208-4FBA-A3EB-4A80D5866E28}"/>
              </a:ext>
            </a:extLst>
          </p:cNvPr>
          <p:cNvSpPr/>
          <p:nvPr/>
        </p:nvSpPr>
        <p:spPr bwMode="auto">
          <a:xfrm>
            <a:off x="4397829" y="827314"/>
            <a:ext cx="7112000" cy="3033486"/>
          </a:xfrm>
          <a:custGeom>
            <a:avLst/>
            <a:gdLst>
              <a:gd name="connsiteX0" fmla="*/ 0 w 7112000"/>
              <a:gd name="connsiteY0" fmla="*/ 0 h 3033486"/>
              <a:gd name="connsiteX1" fmla="*/ 7112000 w 7112000"/>
              <a:gd name="connsiteY1" fmla="*/ 0 h 3033486"/>
              <a:gd name="connsiteX2" fmla="*/ 7112000 w 7112000"/>
              <a:gd name="connsiteY2" fmla="*/ 3033486 h 3033486"/>
              <a:gd name="connsiteX3" fmla="*/ 0 w 7112000"/>
              <a:gd name="connsiteY3" fmla="*/ 3033486 h 3033486"/>
              <a:gd name="connsiteX4" fmla="*/ 0 w 7112000"/>
              <a:gd name="connsiteY4" fmla="*/ 2728686 h 3033486"/>
              <a:gd name="connsiteX5" fmla="*/ 146942 w 7112000"/>
              <a:gd name="connsiteY5" fmla="*/ 2728686 h 3033486"/>
              <a:gd name="connsiteX6" fmla="*/ 146942 w 7112000"/>
              <a:gd name="connsiteY6" fmla="*/ 2886544 h 3033486"/>
              <a:gd name="connsiteX7" fmla="*/ 6965058 w 7112000"/>
              <a:gd name="connsiteY7" fmla="*/ 2886544 h 3033486"/>
              <a:gd name="connsiteX8" fmla="*/ 6965058 w 7112000"/>
              <a:gd name="connsiteY8" fmla="*/ 146942 h 3033486"/>
              <a:gd name="connsiteX9" fmla="*/ 146942 w 7112000"/>
              <a:gd name="connsiteY9" fmla="*/ 146942 h 3033486"/>
              <a:gd name="connsiteX10" fmla="*/ 146942 w 7112000"/>
              <a:gd name="connsiteY10" fmla="*/ 304800 h 3033486"/>
              <a:gd name="connsiteX11" fmla="*/ 0 w 7112000"/>
              <a:gd name="connsiteY11" fmla="*/ 304800 h 30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12000" h="3033486">
                <a:moveTo>
                  <a:pt x="0" y="0"/>
                </a:moveTo>
                <a:lnTo>
                  <a:pt x="7112000" y="0"/>
                </a:lnTo>
                <a:lnTo>
                  <a:pt x="7112000" y="3033486"/>
                </a:lnTo>
                <a:lnTo>
                  <a:pt x="0" y="3033486"/>
                </a:lnTo>
                <a:lnTo>
                  <a:pt x="0" y="2728686"/>
                </a:lnTo>
                <a:lnTo>
                  <a:pt x="146942" y="2728686"/>
                </a:lnTo>
                <a:lnTo>
                  <a:pt x="146942" y="2886544"/>
                </a:lnTo>
                <a:lnTo>
                  <a:pt x="6965058" y="2886544"/>
                </a:lnTo>
                <a:lnTo>
                  <a:pt x="6965058" y="146942"/>
                </a:lnTo>
                <a:lnTo>
                  <a:pt x="146942" y="146942"/>
                </a:lnTo>
                <a:lnTo>
                  <a:pt x="146942" y="304800"/>
                </a:lnTo>
                <a:lnTo>
                  <a:pt x="0" y="304800"/>
                </a:lnTo>
                <a:close/>
              </a:path>
            </a:pathLst>
          </a:cu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238DB941-EF0C-4569-9ADF-665D3C943060}"/>
              </a:ext>
            </a:extLst>
          </p:cNvPr>
          <p:cNvSpPr>
            <a:spLocks noGrp="1"/>
          </p:cNvSpPr>
          <p:nvPr>
            <p:ph type="title"/>
          </p:nvPr>
        </p:nvSpPr>
        <p:spPr>
          <a:xfrm>
            <a:off x="4755358" y="1261971"/>
            <a:ext cx="5979886" cy="2167030"/>
          </a:xfrm>
          <a:noFill/>
        </p:spPr>
        <p:txBody>
          <a:bodyPr vert="horz" lIns="91440" tIns="45720" rIns="91440" bIns="45720" rtlCol="0" anchor="t">
            <a:normAutofit/>
          </a:bodyPr>
          <a:lstStyle/>
          <a:p>
            <a:pPr algn="l"/>
            <a:r>
              <a:rPr lang="en-US" sz="4400" i="0">
                <a:solidFill>
                  <a:schemeClr val="accent1"/>
                </a:solidFill>
                <a:effectLst/>
              </a:rPr>
              <a:t>If we can’t protect people, then we don’t deserve their trust</a:t>
            </a:r>
          </a:p>
        </p:txBody>
      </p:sp>
      <p:pic>
        <p:nvPicPr>
          <p:cNvPr id="3074" name="Picture 2" descr="Brad Smith - Stories">
            <a:extLst>
              <a:ext uri="{FF2B5EF4-FFF2-40B4-BE49-F238E27FC236}">
                <a16:creationId xmlns:a16="http://schemas.microsoft.com/office/drawing/2014/main" id="{8FAB55EC-C938-4F38-91E2-049454E7427A}"/>
              </a:ext>
            </a:extLst>
          </p:cNvPr>
          <p:cNvPicPr>
            <a:picLocks noChangeAspect="1" noChangeArrowheads="1"/>
          </p:cNvPicPr>
          <p:nvPr/>
        </p:nvPicPr>
        <p:blipFill>
          <a:blip>
            <a:clrChange>
              <a:clrFrom>
                <a:srgbClr val="F9FCFB"/>
              </a:clrFrom>
              <a:clrTo>
                <a:srgbClr val="F9FCFB">
                  <a:alpha val="0"/>
                </a:srgbClr>
              </a:clrTo>
            </a:clrChange>
            <a:extLst>
              <a:ext uri="{28A0092B-C50C-407E-A947-70E740481C1C}">
                <a14:useLocalDpi xmlns:a14="http://schemas.microsoft.com/office/drawing/2010/main" val="0"/>
              </a:ext>
            </a:extLst>
          </a:blip>
          <a:stretch>
            <a:fillRect/>
          </a:stretch>
        </p:blipFill>
        <p:spPr bwMode="auto">
          <a:xfrm>
            <a:off x="0" y="0"/>
            <a:ext cx="4572000" cy="6858000"/>
          </a:xfrm>
          <a:prstGeom prst="rect">
            <a:avLst/>
          </a:prstGeom>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06504DA-E577-4A3D-B21F-1AC8ACC128D4}"/>
              </a:ext>
            </a:extLst>
          </p:cNvPr>
          <p:cNvSpPr/>
          <p:nvPr/>
        </p:nvSpPr>
        <p:spPr bwMode="auto">
          <a:xfrm>
            <a:off x="4049486" y="508000"/>
            <a:ext cx="711200" cy="711200"/>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4400">
              <a:solidFill>
                <a:srgbClr val="FFFFFF"/>
              </a:solidFill>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DAF5F0CE-4B16-436C-94BC-28FB27DE7DF8}"/>
              </a:ext>
            </a:extLst>
          </p:cNvPr>
          <p:cNvSpPr/>
          <p:nvPr/>
        </p:nvSpPr>
        <p:spPr bwMode="auto">
          <a:xfrm>
            <a:off x="4238173" y="731140"/>
            <a:ext cx="333828" cy="264920"/>
          </a:xfrm>
          <a:custGeom>
            <a:avLst/>
            <a:gdLst>
              <a:gd name="connsiteX0" fmla="*/ 55880 w 70572"/>
              <a:gd name="connsiteY0" fmla="*/ 0 h 56005"/>
              <a:gd name="connsiteX1" fmla="*/ 70572 w 70572"/>
              <a:gd name="connsiteY1" fmla="*/ 0 h 56005"/>
              <a:gd name="connsiteX2" fmla="*/ 56633 w 70572"/>
              <a:gd name="connsiteY2" fmla="*/ 56005 h 56005"/>
              <a:gd name="connsiteX3" fmla="*/ 38174 w 70572"/>
              <a:gd name="connsiteY3" fmla="*/ 56005 h 56005"/>
              <a:gd name="connsiteX4" fmla="*/ 17580 w 70572"/>
              <a:gd name="connsiteY4" fmla="*/ 0 h 56005"/>
              <a:gd name="connsiteX5" fmla="*/ 32398 w 70572"/>
              <a:gd name="connsiteY5" fmla="*/ 0 h 56005"/>
              <a:gd name="connsiteX6" fmla="*/ 18836 w 70572"/>
              <a:gd name="connsiteY6" fmla="*/ 56005 h 56005"/>
              <a:gd name="connsiteX7" fmla="*/ 0 w 70572"/>
              <a:gd name="connsiteY7" fmla="*/ 56005 h 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72" h="56005">
                <a:moveTo>
                  <a:pt x="55880" y="0"/>
                </a:moveTo>
                <a:lnTo>
                  <a:pt x="70572" y="0"/>
                </a:lnTo>
                <a:lnTo>
                  <a:pt x="56633" y="56005"/>
                </a:lnTo>
                <a:lnTo>
                  <a:pt x="38174" y="56005"/>
                </a:lnTo>
                <a:close/>
                <a:moveTo>
                  <a:pt x="17580" y="0"/>
                </a:moveTo>
                <a:lnTo>
                  <a:pt x="32398" y="0"/>
                </a:lnTo>
                <a:lnTo>
                  <a:pt x="18836" y="56005"/>
                </a:lnTo>
                <a:lnTo>
                  <a:pt x="0" y="56005"/>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4400">
              <a:solidFill>
                <a:srgbClr val="FFFFFF"/>
              </a:solidFill>
              <a:ea typeface="Segoe UI" pitchFamily="34" charset="0"/>
              <a:cs typeface="Segoe UI" pitchFamily="34" charset="0"/>
            </a:endParaRPr>
          </a:p>
        </p:txBody>
      </p:sp>
      <p:sp>
        <p:nvSpPr>
          <p:cNvPr id="18" name="Parallelogram 17">
            <a:extLst>
              <a:ext uri="{FF2B5EF4-FFF2-40B4-BE49-F238E27FC236}">
                <a16:creationId xmlns:a16="http://schemas.microsoft.com/office/drawing/2014/main" id="{8935F0E7-34B4-4131-9048-2F3EC429CACF}"/>
              </a:ext>
            </a:extLst>
          </p:cNvPr>
          <p:cNvSpPr/>
          <p:nvPr/>
        </p:nvSpPr>
        <p:spPr bwMode="auto">
          <a:xfrm rot="16200000" flipH="1">
            <a:off x="9846654" y="2815517"/>
            <a:ext cx="1436387" cy="1889968"/>
          </a:xfrm>
          <a:prstGeom prst="parallelogram">
            <a:avLst>
              <a:gd name="adj" fmla="val 47264"/>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 name="Parallelogram 9">
            <a:extLst>
              <a:ext uri="{FF2B5EF4-FFF2-40B4-BE49-F238E27FC236}">
                <a16:creationId xmlns:a16="http://schemas.microsoft.com/office/drawing/2014/main" id="{948D6317-8FEF-4107-9F6A-5FB4395F9C68}"/>
              </a:ext>
            </a:extLst>
          </p:cNvPr>
          <p:cNvSpPr/>
          <p:nvPr/>
        </p:nvSpPr>
        <p:spPr bwMode="auto">
          <a:xfrm rot="16200000" flipH="1">
            <a:off x="8804347" y="2389030"/>
            <a:ext cx="1940240" cy="3470727"/>
          </a:xfrm>
          <a:prstGeom prst="parallelogram">
            <a:avLst>
              <a:gd name="adj" fmla="val 47264"/>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Rectangle 1">
            <a:extLst>
              <a:ext uri="{FF2B5EF4-FFF2-40B4-BE49-F238E27FC236}">
                <a16:creationId xmlns:a16="http://schemas.microsoft.com/office/drawing/2014/main" id="{EE3F4653-4318-4EF9-9FDF-71DA1D1DFB48}"/>
              </a:ext>
            </a:extLst>
          </p:cNvPr>
          <p:cNvSpPr/>
          <p:nvPr/>
        </p:nvSpPr>
        <p:spPr>
          <a:xfrm rot="20703801">
            <a:off x="8086686" y="3885522"/>
            <a:ext cx="3089308" cy="646331"/>
          </a:xfrm>
          <a:prstGeom prst="rect">
            <a:avLst/>
          </a:prstGeom>
        </p:spPr>
        <p:txBody>
          <a:bodyPr wrap="none">
            <a:spAutoFit/>
          </a:bodyPr>
          <a:lstStyle/>
          <a:p>
            <a:r>
              <a:rPr lang="en-US" sz="3600" b="1" i="0">
                <a:solidFill>
                  <a:schemeClr val="bg1"/>
                </a:solidFill>
                <a:effectLst/>
                <a:latin typeface="Segoe Script" panose="030B0504020000000003" pitchFamily="66" charset="0"/>
              </a:rPr>
              <a:t>Brad Smith</a:t>
            </a:r>
          </a:p>
        </p:txBody>
      </p:sp>
      <p:sp>
        <p:nvSpPr>
          <p:cNvPr id="17" name="Rectangle 16">
            <a:extLst>
              <a:ext uri="{FF2B5EF4-FFF2-40B4-BE49-F238E27FC236}">
                <a16:creationId xmlns:a16="http://schemas.microsoft.com/office/drawing/2014/main" id="{D7B8729F-3533-4EB9-80F3-4FCA15A26523}"/>
              </a:ext>
            </a:extLst>
          </p:cNvPr>
          <p:cNvSpPr/>
          <p:nvPr/>
        </p:nvSpPr>
        <p:spPr>
          <a:xfrm rot="20730713">
            <a:off x="8034028" y="4660629"/>
            <a:ext cx="3629070" cy="369332"/>
          </a:xfrm>
          <a:prstGeom prst="rect">
            <a:avLst/>
          </a:prstGeom>
        </p:spPr>
        <p:txBody>
          <a:bodyPr wrap="none">
            <a:spAutoFit/>
          </a:bodyPr>
          <a:lstStyle/>
          <a:p>
            <a:pPr algn="l"/>
            <a:r>
              <a:rPr lang="en-US" sz="1800" b="1" i="1">
                <a:solidFill>
                  <a:srgbClr val="000000"/>
                </a:solidFill>
                <a:effectLst/>
                <a:latin typeface="+mj-lt"/>
              </a:rPr>
              <a:t>President and Chief Legal Officer</a:t>
            </a:r>
          </a:p>
        </p:txBody>
      </p:sp>
    </p:spTree>
    <p:extLst>
      <p:ext uri="{BB962C8B-B14F-4D97-AF65-F5344CB8AC3E}">
        <p14:creationId xmlns:p14="http://schemas.microsoft.com/office/powerpoint/2010/main" val="20793251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435B6D-9DD5-4252-AAE2-F1C23EC8DEC1}"/>
              </a:ext>
            </a:extLst>
          </p:cNvPr>
          <p:cNvSpPr/>
          <p:nvPr/>
        </p:nvSpPr>
        <p:spPr>
          <a:xfrm>
            <a:off x="865" y="487"/>
            <a:ext cx="3601430" cy="6857027"/>
          </a:xfrm>
          <a:prstGeom prst="rect">
            <a:avLst/>
          </a:prstGeom>
          <a:solidFill>
            <a:srgbClr val="00206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E224D7D-BB3D-4A65-9604-1C3EEC26DCB1}"/>
              </a:ext>
            </a:extLst>
          </p:cNvPr>
          <p:cNvSpPr txBox="1"/>
          <p:nvPr/>
        </p:nvSpPr>
        <p:spPr>
          <a:xfrm>
            <a:off x="364556" y="300730"/>
            <a:ext cx="3601429" cy="3170099"/>
          </a:xfrm>
          <a:prstGeom prst="rect">
            <a:avLst/>
          </a:prstGeom>
          <a:noFill/>
        </p:spPr>
        <p:txBody>
          <a:bodyPr wrap="square" rtlCol="0">
            <a:spAutoFit/>
          </a:bodyPr>
          <a:lstStyle/>
          <a:p>
            <a:pPr marL="0" marR="0" lvl="0" indent="0" algn="l" defTabSz="457112"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Gartner Security &amp; Compliance Magic Quadrants</a:t>
            </a:r>
            <a:endParaRPr kumimoji="0" lang="en-US" sz="18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6" name="Rectangle 5">
            <a:extLst>
              <a:ext uri="{FF2B5EF4-FFF2-40B4-BE49-F238E27FC236}">
                <a16:creationId xmlns:a16="http://schemas.microsoft.com/office/drawing/2014/main" id="{8010D01C-0641-4022-948B-85C8C3E77A40}"/>
              </a:ext>
            </a:extLst>
          </p:cNvPr>
          <p:cNvSpPr/>
          <p:nvPr/>
        </p:nvSpPr>
        <p:spPr>
          <a:xfrm>
            <a:off x="377002" y="2954401"/>
            <a:ext cx="3290743" cy="3266634"/>
          </a:xfrm>
          <a:prstGeom prst="rect">
            <a:avLst/>
          </a:prstGeom>
          <a:solidFill>
            <a:srgbClr val="00206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Full Report Links:</a:t>
            </a: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Access Management</a:t>
            </a: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Enterprise Information Archiving</a:t>
            </a: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Unified Endpoint Management Tools</a:t>
            </a: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Endpoint Protection Platforms </a:t>
            </a:r>
            <a:endParaRPr kumimoji="0" lang="en-US" sz="1100" b="0" i="0" u="sng"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Cloud App Security Brokers</a:t>
            </a: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171417" marR="0" lvl="0" indent="-171417" algn="l" defTabSz="4571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endParaRPr>
          </a:p>
        </p:txBody>
      </p:sp>
      <p:sp>
        <p:nvSpPr>
          <p:cNvPr id="8" name="TextBox 7">
            <a:extLst>
              <a:ext uri="{FF2B5EF4-FFF2-40B4-BE49-F238E27FC236}">
                <a16:creationId xmlns:a16="http://schemas.microsoft.com/office/drawing/2014/main" id="{C1C6FC21-3FA7-4BDB-8ED9-104D52B5A4E8}"/>
              </a:ext>
            </a:extLst>
          </p:cNvPr>
          <p:cNvSpPr txBox="1"/>
          <p:nvPr/>
        </p:nvSpPr>
        <p:spPr>
          <a:xfrm>
            <a:off x="4212077" y="1150"/>
            <a:ext cx="1706411" cy="437622"/>
          </a:xfrm>
          <a:prstGeom prst="rect">
            <a:avLst/>
          </a:prstGeom>
          <a:noFill/>
        </p:spPr>
        <p:txBody>
          <a:bodyPr wrap="square" rtlCol="0">
            <a:spAutoFit/>
          </a:bodyPr>
          <a:lstStyle/>
          <a:p>
            <a:pPr marL="0" marR="0" lvl="0" indent="0" algn="ctr" defTabSz="4571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ACCESS MANAGEMENT</a:t>
            </a:r>
          </a:p>
        </p:txBody>
      </p:sp>
      <p:sp>
        <p:nvSpPr>
          <p:cNvPr id="19" name="TextBox 18">
            <a:extLst>
              <a:ext uri="{FF2B5EF4-FFF2-40B4-BE49-F238E27FC236}">
                <a16:creationId xmlns:a16="http://schemas.microsoft.com/office/drawing/2014/main" id="{3E4AED79-9C9D-4232-8B74-0ACC53FAFAFE}"/>
              </a:ext>
            </a:extLst>
          </p:cNvPr>
          <p:cNvSpPr txBox="1"/>
          <p:nvPr/>
        </p:nvSpPr>
        <p:spPr>
          <a:xfrm>
            <a:off x="8325494" y="3432825"/>
            <a:ext cx="2133105" cy="437622"/>
          </a:xfrm>
          <a:prstGeom prst="rect">
            <a:avLst/>
          </a:prstGeom>
          <a:noFill/>
        </p:spPr>
        <p:txBody>
          <a:bodyPr wrap="square" rtlCol="0">
            <a:spAutoFit/>
          </a:bodyPr>
          <a:lstStyle/>
          <a:p>
            <a:pPr marL="0" marR="0" lvl="0" indent="0" algn="ctr" defTabSz="4571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UNIFIED ENDPOINT MANAGEMENT TOOLS</a:t>
            </a:r>
          </a:p>
        </p:txBody>
      </p:sp>
      <p:pic>
        <p:nvPicPr>
          <p:cNvPr id="20" name="Picture 19">
            <a:extLst>
              <a:ext uri="{FF2B5EF4-FFF2-40B4-BE49-F238E27FC236}">
                <a16:creationId xmlns:a16="http://schemas.microsoft.com/office/drawing/2014/main" id="{C6C56AAE-D422-46C5-96E4-3EE8A88C7627}"/>
              </a:ext>
            </a:extLst>
          </p:cNvPr>
          <p:cNvPicPr>
            <a:picLocks noChangeAspect="1"/>
          </p:cNvPicPr>
          <p:nvPr/>
        </p:nvPicPr>
        <p:blipFill>
          <a:blip/>
          <a:stretch>
            <a:fillRect/>
          </a:stretch>
        </p:blipFill>
        <p:spPr>
          <a:xfrm>
            <a:off x="4719574" y="3865668"/>
            <a:ext cx="2823708" cy="2953952"/>
          </a:xfrm>
          <a:prstGeom prst="rect">
            <a:avLst/>
          </a:prstGeom>
        </p:spPr>
      </p:pic>
      <p:sp>
        <p:nvSpPr>
          <p:cNvPr id="21" name="TextBox 20">
            <a:extLst>
              <a:ext uri="{FF2B5EF4-FFF2-40B4-BE49-F238E27FC236}">
                <a16:creationId xmlns:a16="http://schemas.microsoft.com/office/drawing/2014/main" id="{30302667-42CD-4BA7-BE61-26C3899A8A54}"/>
              </a:ext>
            </a:extLst>
          </p:cNvPr>
          <p:cNvSpPr txBox="1"/>
          <p:nvPr/>
        </p:nvSpPr>
        <p:spPr>
          <a:xfrm>
            <a:off x="5234004" y="3460596"/>
            <a:ext cx="2040262" cy="437622"/>
          </a:xfrm>
          <a:prstGeom prst="rect">
            <a:avLst/>
          </a:prstGeom>
          <a:noFill/>
        </p:spPr>
        <p:txBody>
          <a:bodyPr wrap="square" rtlCol="0">
            <a:spAutoFit/>
          </a:bodyPr>
          <a:lstStyle/>
          <a:p>
            <a:pPr marL="0" marR="0" lvl="0" indent="0" algn="ctr" defTabSz="4571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ENTERPRISE INFORMATION ARCHIVING</a:t>
            </a:r>
          </a:p>
        </p:txBody>
      </p:sp>
      <p:sp>
        <p:nvSpPr>
          <p:cNvPr id="2" name="TextBox 1">
            <a:extLst>
              <a:ext uri="{FF2B5EF4-FFF2-40B4-BE49-F238E27FC236}">
                <a16:creationId xmlns:a16="http://schemas.microsoft.com/office/drawing/2014/main" id="{328B67AC-1F1C-49B0-A4DE-39682DEC1327}"/>
              </a:ext>
            </a:extLst>
          </p:cNvPr>
          <p:cNvSpPr txBox="1"/>
          <p:nvPr/>
        </p:nvSpPr>
        <p:spPr>
          <a:xfrm>
            <a:off x="112060" y="5867683"/>
            <a:ext cx="3490234" cy="1137006"/>
          </a:xfrm>
          <a:prstGeom prst="rect">
            <a:avLst/>
          </a:prstGeom>
          <a:noFill/>
        </p:spPr>
        <p:txBody>
          <a:bodyPr wrap="square" rtlCol="0">
            <a:spAutoFit/>
          </a:bodyPr>
          <a:lstStyle/>
          <a:p>
            <a:pPr marL="0" marR="0" lvl="0" indent="0" algn="l" defTabSz="457112"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prstClr val="white"/>
                </a:solidFill>
                <a:effectLst/>
                <a:uLnTx/>
                <a:uFillTx/>
                <a:latin typeface="Calibri" panose="020F0502020204030204"/>
                <a:ea typeface="+mn-ea"/>
                <a:cs typeface="+mn-cs"/>
              </a:rPr>
              <a:t>This graphic was published by Gartner, Inc. as part of a larger research document and should be evaluated in the context of the entire document. The Gartner document is available upon request from Microsoft.</a:t>
            </a:r>
            <a:br>
              <a:rPr kumimoji="0" lang="en-US" sz="60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en-US" sz="600" b="0" i="1"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600" b="0" i="1" u="none" strike="noStrike" kern="1200" cap="none" spc="0" normalizeH="0" baseline="0" noProof="0" dirty="0">
                <a:ln>
                  <a:noFill/>
                </a:ln>
                <a:solidFill>
                  <a:prstClr val="white"/>
                </a:solidFill>
                <a:effectLst/>
                <a:uLnTx/>
                <a:uFillTx/>
                <a:latin typeface="Calibri" panose="020F0502020204030204"/>
                <a:ea typeface="+mn-ea"/>
                <a:cs typeface="+mn-cs"/>
              </a:rPr>
              <a:t>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endParaRPr kumimoji="0" lang="en-US" sz="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9FCB67A5-95F7-44DC-A01C-D2617696E84F}"/>
              </a:ext>
            </a:extLst>
          </p:cNvPr>
          <p:cNvSpPr txBox="1"/>
          <p:nvPr/>
        </p:nvSpPr>
        <p:spPr>
          <a:xfrm>
            <a:off x="7030352" y="-9814"/>
            <a:ext cx="1706411" cy="437622"/>
          </a:xfrm>
          <a:prstGeom prst="rect">
            <a:avLst/>
          </a:prstGeom>
          <a:noFill/>
        </p:spPr>
        <p:txBody>
          <a:bodyPr wrap="square" rtlCol="0">
            <a:spAutoFit/>
          </a:bodyPr>
          <a:lstStyle/>
          <a:p>
            <a:pPr marL="0" marR="0" lvl="0" indent="0" algn="ctr" defTabSz="4571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CLOUD ACCESS SECURITY BROKERS</a:t>
            </a:r>
          </a:p>
        </p:txBody>
      </p:sp>
      <p:sp>
        <p:nvSpPr>
          <p:cNvPr id="22" name="TextBox 21">
            <a:extLst>
              <a:ext uri="{FF2B5EF4-FFF2-40B4-BE49-F238E27FC236}">
                <a16:creationId xmlns:a16="http://schemas.microsoft.com/office/drawing/2014/main" id="{86D3A262-AB06-46D3-B3F3-2906559FF479}"/>
              </a:ext>
            </a:extLst>
          </p:cNvPr>
          <p:cNvSpPr txBox="1"/>
          <p:nvPr/>
        </p:nvSpPr>
        <p:spPr>
          <a:xfrm>
            <a:off x="9706688" y="23684"/>
            <a:ext cx="2041727" cy="437622"/>
          </a:xfrm>
          <a:prstGeom prst="rect">
            <a:avLst/>
          </a:prstGeom>
          <a:noFill/>
        </p:spPr>
        <p:txBody>
          <a:bodyPr wrap="square" rtlCol="0">
            <a:spAutoFit/>
          </a:bodyPr>
          <a:lstStyle/>
          <a:p>
            <a:pPr marL="0" marR="0" lvl="0" indent="0" algn="ctr" defTabSz="4571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ENDPOINT PROTECTION PLATFORMS</a:t>
            </a:r>
          </a:p>
        </p:txBody>
      </p:sp>
      <p:pic>
        <p:nvPicPr>
          <p:cNvPr id="23" name="Picture 22" descr="A screenshot of a cell phone&#10;&#10;Description automatically generated">
            <a:extLst>
              <a:ext uri="{FF2B5EF4-FFF2-40B4-BE49-F238E27FC236}">
                <a16:creationId xmlns:a16="http://schemas.microsoft.com/office/drawing/2014/main" id="{3D3995F1-CC49-42FF-AA64-FA974A19DB79}"/>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7927100" y="3876266"/>
            <a:ext cx="2749348" cy="2749348"/>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142CE3C2-5C8C-41DE-9C83-3B09BCD18E50}"/>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3595199" y="454510"/>
            <a:ext cx="2856411" cy="2856411"/>
          </a:xfrm>
          <a:prstGeom prst="rect">
            <a:avLst/>
          </a:prstGeom>
        </p:spPr>
      </p:pic>
      <p:pic>
        <p:nvPicPr>
          <p:cNvPr id="28" name="Picture 27" descr="A screenshot of a cell phone&#10;&#10;Description automatically generated">
            <a:extLst>
              <a:ext uri="{FF2B5EF4-FFF2-40B4-BE49-F238E27FC236}">
                <a16:creationId xmlns:a16="http://schemas.microsoft.com/office/drawing/2014/main" id="{3E135A23-91C8-4807-8024-0EDB67DA475E}"/>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9339650" y="454511"/>
            <a:ext cx="2848523" cy="2848523"/>
          </a:xfrm>
          <a:prstGeom prst="rect">
            <a:avLst/>
          </a:prstGeom>
        </p:spPr>
      </p:pic>
      <p:pic>
        <p:nvPicPr>
          <p:cNvPr id="7" name="Picture 6">
            <a:extLst>
              <a:ext uri="{FF2B5EF4-FFF2-40B4-BE49-F238E27FC236}">
                <a16:creationId xmlns:a16="http://schemas.microsoft.com/office/drawing/2014/main" id="{74A21028-D985-41ED-AF13-64ECCE37F418}"/>
              </a:ext>
            </a:extLst>
          </p:cNvPr>
          <p:cNvPicPr>
            <a:picLocks noChangeAspect="1"/>
          </p:cNvPicPr>
          <p:nvPr/>
        </p:nvPicPr>
        <p:blipFill>
          <a:blip/>
          <a:stretch>
            <a:fillRect/>
          </a:stretch>
        </p:blipFill>
        <p:spPr>
          <a:xfrm>
            <a:off x="6528269" y="427808"/>
            <a:ext cx="2749348" cy="2953952"/>
          </a:xfrm>
          <a:prstGeom prst="rect">
            <a:avLst/>
          </a:prstGeom>
        </p:spPr>
      </p:pic>
      <p:sp>
        <p:nvSpPr>
          <p:cNvPr id="29" name="Rectangle 28">
            <a:extLst>
              <a:ext uri="{FF2B5EF4-FFF2-40B4-BE49-F238E27FC236}">
                <a16:creationId xmlns:a16="http://schemas.microsoft.com/office/drawing/2014/main" id="{F1B5F6BE-527B-42D5-9818-DBDB09A7B69E}"/>
              </a:ext>
            </a:extLst>
          </p:cNvPr>
          <p:cNvSpPr/>
          <p:nvPr/>
        </p:nvSpPr>
        <p:spPr bwMode="auto">
          <a:xfrm>
            <a:off x="553321" y="4958415"/>
            <a:ext cx="2643271" cy="54557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ctr" anchorCtr="0" forceAA="0" compatLnSpc="1">
            <a:prstTxWarp prst="textNoShape">
              <a:avLst/>
            </a:prstTxWarp>
            <a:noAutofit/>
          </a:bodyPr>
          <a:lstStyle/>
          <a:p>
            <a:pPr marL="0" marR="0" lvl="0" indent="0" algn="ctr" defTabSz="895999" rtl="0" eaLnBrk="1" fontAlgn="auto" latinLnBrk="0" hangingPunct="1">
              <a:lnSpc>
                <a:spcPct val="90000"/>
              </a:lnSpc>
              <a:spcBef>
                <a:spcPts val="0"/>
              </a:spcBef>
              <a:spcAft>
                <a:spcPts val="0"/>
              </a:spcAft>
              <a:buClrTx/>
              <a:buSzTx/>
              <a:buFontTx/>
              <a:buNone/>
              <a:tabLst/>
              <a:defRPr/>
            </a:pPr>
            <a:r>
              <a:rPr kumimoji="0" lang="en-US" sz="882" b="1" i="0" u="none" strike="noStrike" kern="1200" cap="none" spc="0" normalizeH="0" baseline="0" noProof="0" dirty="0">
                <a:ln>
                  <a:noFill/>
                </a:ln>
                <a:solidFill>
                  <a:srgbClr val="282828"/>
                </a:solidFill>
                <a:effectLst/>
                <a:uLnTx/>
                <a:uFillTx/>
                <a:latin typeface="Segoe UI" panose="020B0502040204020203" pitchFamily="34" charset="0"/>
                <a:ea typeface="+mn-ea"/>
                <a:cs typeface="Segoe UI" panose="020B0502040204020203" pitchFamily="34" charset="0"/>
              </a:rPr>
              <a:t>     “Best Of Breed &amp; Best Of Suite”</a:t>
            </a:r>
            <a:endParaRPr kumimoji="0" lang="en-US" sz="882" b="0" i="0" u="none" strike="noStrike" kern="1200" cap="none" spc="0" normalizeH="0" baseline="0" noProof="0" dirty="0">
              <a:ln>
                <a:noFill/>
              </a:ln>
              <a:solidFill>
                <a:srgbClr val="282828"/>
              </a:solidFill>
              <a:effectLst/>
              <a:uLnTx/>
              <a:uFillTx/>
              <a:latin typeface="Segoe Pro SemiLight" panose="020B0402040204020203" pitchFamily="34" charset="0"/>
              <a:ea typeface="+mn-ea"/>
              <a:cs typeface="+mn-cs"/>
            </a:endParaRPr>
          </a:p>
        </p:txBody>
      </p:sp>
      <p:pic>
        <p:nvPicPr>
          <p:cNvPr id="12" name="Graphic 11" descr="Home">
            <a:extLst>
              <a:ext uri="{FF2B5EF4-FFF2-40B4-BE49-F238E27FC236}">
                <a16:creationId xmlns:a16="http://schemas.microsoft.com/office/drawing/2014/main" id="{25270C13-B8B6-49DC-BA5B-C4182F3A3601}"/>
              </a:ext>
            </a:extLst>
          </p:cNvPr>
          <p:cNvPicPr>
            <a:picLocks noChangeAspect="1"/>
          </p:cNvPicPr>
          <p:nvPr/>
        </p:nvPicPr>
        <p:blipFill>
          <a:blip/>
          <a:stretch>
            <a:fillRect/>
          </a:stretch>
        </p:blipFill>
        <p:spPr>
          <a:xfrm>
            <a:off x="602574" y="4983463"/>
            <a:ext cx="399362" cy="399362"/>
          </a:xfrm>
          <a:prstGeom prst="rect">
            <a:avLst/>
          </a:prstGeom>
        </p:spPr>
      </p:pic>
    </p:spTree>
    <p:extLst>
      <p:ext uri="{BB962C8B-B14F-4D97-AF65-F5344CB8AC3E}">
        <p14:creationId xmlns:p14="http://schemas.microsoft.com/office/powerpoint/2010/main" val="263870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EDCDF4-6ED9-B957-013B-FEFA1D123EDE}"/>
              </a:ext>
            </a:extLst>
          </p:cNvPr>
          <p:cNvSpPr txBox="1">
            <a:spLocks/>
          </p:cNvSpPr>
          <p:nvPr/>
        </p:nvSpPr>
        <p:spPr>
          <a:xfrm>
            <a:off x="1021435" y="99007"/>
            <a:ext cx="10440680" cy="1354217"/>
          </a:xfrm>
          <a:prstGeom prst="rect">
            <a:avLst/>
          </a:prstGeom>
          <a:noFill/>
        </p:spPr>
        <p:txBody>
          <a:bodyPr vert="horz" wrap="non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b="1" dirty="0">
                <a:effectLst>
                  <a:outerShdw blurRad="190500" dist="50800" dir="5400000" algn="ctr" rotWithShape="0">
                    <a:srgbClr val="000000">
                      <a:alpha val="50000"/>
                    </a:srgbClr>
                  </a:outerShdw>
                </a:effectLst>
                <a:latin typeface="Segoe UI Semibold" panose="020B0702040204020203" pitchFamily="34" charset="0"/>
                <a:cs typeface="Segoe UI Semibold" panose="020B0702040204020203" pitchFamily="34" charset="0"/>
              </a:rPr>
              <a:t>A leader in security, compliance, identity,</a:t>
            </a:r>
          </a:p>
          <a:p>
            <a:pPr>
              <a:lnSpc>
                <a:spcPct val="100000"/>
              </a:lnSpc>
              <a:spcBef>
                <a:spcPts val="0"/>
              </a:spcBef>
              <a:defRPr/>
            </a:pPr>
            <a:r>
              <a:rPr lang="en-US" b="1" dirty="0">
                <a:effectLst>
                  <a:outerShdw blurRad="190500" dist="50800" dir="5400000" algn="ctr" rotWithShape="0">
                    <a:srgbClr val="000000">
                      <a:alpha val="50000"/>
                    </a:srgbClr>
                  </a:outerShdw>
                </a:effectLst>
                <a:latin typeface="Segoe UI Semibold" panose="020B0702040204020203" pitchFamily="34" charset="0"/>
                <a:cs typeface="Segoe UI Semibold" panose="020B0702040204020203" pitchFamily="34" charset="0"/>
              </a:rPr>
              <a:t>&amp; management</a:t>
            </a:r>
          </a:p>
        </p:txBody>
      </p:sp>
      <p:pic>
        <p:nvPicPr>
          <p:cNvPr id="6" name="Picture 5">
            <a:extLst>
              <a:ext uri="{FF2B5EF4-FFF2-40B4-BE49-F238E27FC236}">
                <a16:creationId xmlns:a16="http://schemas.microsoft.com/office/drawing/2014/main" id="{523A0A48-4CE1-795E-9CE2-135B008C9C44}"/>
              </a:ext>
            </a:extLst>
          </p:cNvPr>
          <p:cNvPicPr>
            <a:picLocks noChangeAspect="1"/>
          </p:cNvPicPr>
          <p:nvPr/>
        </p:nvPicPr>
        <p:blipFill>
          <a:blip/>
          <a:stretch>
            <a:fillRect/>
          </a:stretch>
        </p:blipFill>
        <p:spPr>
          <a:xfrm>
            <a:off x="2261933" y="1607381"/>
            <a:ext cx="8494736" cy="4082741"/>
          </a:xfrm>
          <a:prstGeom prst="rect">
            <a:avLst/>
          </a:prstGeom>
        </p:spPr>
      </p:pic>
    </p:spTree>
    <p:extLst>
      <p:ext uri="{BB962C8B-B14F-4D97-AF65-F5344CB8AC3E}">
        <p14:creationId xmlns:p14="http://schemas.microsoft.com/office/powerpoint/2010/main" val="351720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Group 178">
            <a:extLst>
              <a:ext uri="{FF2B5EF4-FFF2-40B4-BE49-F238E27FC236}">
                <a16:creationId xmlns:a16="http://schemas.microsoft.com/office/drawing/2014/main" id="{85F5DEF9-C568-42F7-AECF-2E66ACEB7FA1}"/>
              </a:ext>
              <a:ext uri="{C183D7F6-B498-43B3-948B-1728B52AA6E4}">
                <adec:decorative xmlns:adec="http://schemas.microsoft.com/office/drawing/2017/decorative" val="1"/>
              </a:ext>
            </a:extLst>
          </p:cNvPr>
          <p:cNvGrpSpPr/>
          <p:nvPr/>
        </p:nvGrpSpPr>
        <p:grpSpPr>
          <a:xfrm>
            <a:off x="1466444" y="-437243"/>
            <a:ext cx="9506356" cy="7831585"/>
            <a:chOff x="1535334" y="-489857"/>
            <a:chExt cx="9403555" cy="7989758"/>
          </a:xfrm>
        </p:grpSpPr>
        <p:sp>
          <p:nvSpPr>
            <p:cNvPr id="180" name="Arc 179">
              <a:extLst>
                <a:ext uri="{FF2B5EF4-FFF2-40B4-BE49-F238E27FC236}">
                  <a16:creationId xmlns:a16="http://schemas.microsoft.com/office/drawing/2014/main" id="{970C8AA0-38A5-4CA1-9429-79183F8DFF1D}"/>
                </a:ext>
              </a:extLst>
            </p:cNvPr>
            <p:cNvSpPr/>
            <p:nvPr/>
          </p:nvSpPr>
          <p:spPr>
            <a:xfrm flipH="1">
              <a:off x="1535334" y="-489857"/>
              <a:ext cx="6994525" cy="7989758"/>
            </a:xfrm>
            <a:prstGeom prst="arc">
              <a:avLst>
                <a:gd name="adj1" fmla="val 17673317"/>
                <a:gd name="adj2" fmla="val 3567604"/>
              </a:avLst>
            </a:prstGeom>
            <a:ln w="19050">
              <a:gradFill>
                <a:gsLst>
                  <a:gs pos="37000">
                    <a:schemeClr val="bg1"/>
                  </a:gs>
                  <a:gs pos="100000">
                    <a:schemeClr val="bg1">
                      <a:lumMod val="75000"/>
                    </a:schemeClr>
                  </a:gs>
                </a:gsLst>
                <a:lin ang="0" scaled="0"/>
              </a:gra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a:cs typeface="Segoe UI" pitchFamily="34" charset="0"/>
              </a:endParaRPr>
            </a:p>
          </p:txBody>
        </p:sp>
        <p:sp>
          <p:nvSpPr>
            <p:cNvPr id="181" name="Arc 180">
              <a:extLst>
                <a:ext uri="{FF2B5EF4-FFF2-40B4-BE49-F238E27FC236}">
                  <a16:creationId xmlns:a16="http://schemas.microsoft.com/office/drawing/2014/main" id="{87CBCB9E-0EF0-4BCC-9570-E309C47C4B1C}"/>
                </a:ext>
              </a:extLst>
            </p:cNvPr>
            <p:cNvSpPr/>
            <p:nvPr/>
          </p:nvSpPr>
          <p:spPr>
            <a:xfrm>
              <a:off x="3944364" y="-489857"/>
              <a:ext cx="6994525" cy="7989758"/>
            </a:xfrm>
            <a:prstGeom prst="arc">
              <a:avLst>
                <a:gd name="adj1" fmla="val 17673317"/>
                <a:gd name="adj2" fmla="val 3567604"/>
              </a:avLst>
            </a:prstGeom>
            <a:ln w="19050">
              <a:gradFill>
                <a:gsLst>
                  <a:gs pos="37000">
                    <a:schemeClr val="bg1"/>
                  </a:gs>
                  <a:gs pos="100000">
                    <a:schemeClr val="bg1">
                      <a:lumMod val="75000"/>
                    </a:schemeClr>
                  </a:gs>
                </a:gsLst>
                <a:lin ang="0" scaled="0"/>
              </a:gra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a:gradFill>
                  <a:gsLst>
                    <a:gs pos="0">
                      <a:srgbClr val="FFFFFF"/>
                    </a:gs>
                    <a:gs pos="100000">
                      <a:srgbClr val="FFFFFF"/>
                    </a:gs>
                  </a:gsLst>
                  <a:lin ang="5400000" scaled="0"/>
                </a:gradFill>
                <a:latin typeface="Segoe UI"/>
                <a:cs typeface="Segoe UI" pitchFamily="34" charset="0"/>
              </a:endParaRPr>
            </a:p>
          </p:txBody>
        </p:sp>
      </p:grpSp>
      <p:sp>
        <p:nvSpPr>
          <p:cNvPr id="2" name="Title 1">
            <a:extLst>
              <a:ext uri="{FF2B5EF4-FFF2-40B4-BE49-F238E27FC236}">
                <a16:creationId xmlns:a16="http://schemas.microsoft.com/office/drawing/2014/main" id="{D0ABC276-3FA3-4A63-9FA6-A63209E7D647}"/>
              </a:ext>
            </a:extLst>
          </p:cNvPr>
          <p:cNvSpPr>
            <a:spLocks noGrp="1"/>
          </p:cNvSpPr>
          <p:nvPr>
            <p:ph type="title"/>
          </p:nvPr>
        </p:nvSpPr>
        <p:spPr>
          <a:xfrm>
            <a:off x="361556" y="74820"/>
            <a:ext cx="11018520" cy="553998"/>
          </a:xfrm>
        </p:spPr>
        <p:txBody>
          <a:bodyPr>
            <a:normAutofit fontScale="90000"/>
          </a:bodyPr>
          <a:lstStyle/>
          <a:p>
            <a:r>
              <a:rPr lang="en-US" sz="4400" b="1" kern="1200" dirty="0">
                <a:solidFill>
                  <a:schemeClr val="tx1"/>
                </a:solidFill>
                <a:effectLst>
                  <a:outerShdw blurRad="190500" dist="50800" dir="5400000" algn="ctr" rotWithShape="0">
                    <a:srgbClr val="000000">
                      <a:alpha val="50000"/>
                    </a:srgbClr>
                  </a:outerShdw>
                </a:effectLst>
                <a:latin typeface="Segoe UI Semibold" panose="020B0702040204020203" pitchFamily="34" charset="0"/>
                <a:cs typeface="Segoe UI Semibold" panose="020B0702040204020203" pitchFamily="34" charset="0"/>
              </a:rPr>
              <a:t>Operation Scale</a:t>
            </a:r>
          </a:p>
        </p:txBody>
      </p:sp>
      <p:sp>
        <p:nvSpPr>
          <p:cNvPr id="124" name="Freeform 13">
            <a:extLst>
              <a:ext uri="{FF2B5EF4-FFF2-40B4-BE49-F238E27FC236}">
                <a16:creationId xmlns:a16="http://schemas.microsoft.com/office/drawing/2014/main" id="{E7E5F7B6-3E9C-43DF-AC70-74ED44AE165F}"/>
              </a:ext>
              <a:ext uri="{C183D7F6-B498-43B3-948B-1728B52AA6E4}">
                <adec:decorative xmlns:adec="http://schemas.microsoft.com/office/drawing/2017/decorative" val="1"/>
              </a:ext>
            </a:extLst>
          </p:cNvPr>
          <p:cNvSpPr>
            <a:spLocks/>
          </p:cNvSpPr>
          <p:nvPr/>
        </p:nvSpPr>
        <p:spPr bwMode="auto">
          <a:xfrm>
            <a:off x="6023711" y="3665374"/>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33" name="Freeform 13">
            <a:extLst>
              <a:ext uri="{FF2B5EF4-FFF2-40B4-BE49-F238E27FC236}">
                <a16:creationId xmlns:a16="http://schemas.microsoft.com/office/drawing/2014/main" id="{13882E6B-7E31-48B8-962C-8C94F443B317}"/>
              </a:ext>
              <a:ext uri="{C183D7F6-B498-43B3-948B-1728B52AA6E4}">
                <adec:decorative xmlns:adec="http://schemas.microsoft.com/office/drawing/2017/decorative" val="1"/>
              </a:ext>
            </a:extLst>
          </p:cNvPr>
          <p:cNvSpPr>
            <a:spLocks/>
          </p:cNvSpPr>
          <p:nvPr/>
        </p:nvSpPr>
        <p:spPr bwMode="auto">
          <a:xfrm>
            <a:off x="5573574" y="3630948"/>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39" name="Freeform 13">
            <a:extLst>
              <a:ext uri="{FF2B5EF4-FFF2-40B4-BE49-F238E27FC236}">
                <a16:creationId xmlns:a16="http://schemas.microsoft.com/office/drawing/2014/main" id="{F62ECD17-CEB3-4A4F-8E43-36D13C6BC921}"/>
              </a:ext>
              <a:ext uri="{C183D7F6-B498-43B3-948B-1728B52AA6E4}">
                <adec:decorative xmlns:adec="http://schemas.microsoft.com/office/drawing/2017/decorative" val="1"/>
              </a:ext>
            </a:extLst>
          </p:cNvPr>
          <p:cNvSpPr>
            <a:spLocks/>
          </p:cNvSpPr>
          <p:nvPr/>
        </p:nvSpPr>
        <p:spPr bwMode="auto">
          <a:xfrm>
            <a:off x="5764867" y="3687320"/>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41" name="Freeform 13">
            <a:extLst>
              <a:ext uri="{FF2B5EF4-FFF2-40B4-BE49-F238E27FC236}">
                <a16:creationId xmlns:a16="http://schemas.microsoft.com/office/drawing/2014/main" id="{4B1D4BB6-8AA6-4F4C-BF82-4BD654F1FCEC}"/>
              </a:ext>
              <a:ext uri="{C183D7F6-B498-43B3-948B-1728B52AA6E4}">
                <adec:decorative xmlns:adec="http://schemas.microsoft.com/office/drawing/2017/decorative" val="1"/>
              </a:ext>
            </a:extLst>
          </p:cNvPr>
          <p:cNvSpPr>
            <a:spLocks/>
          </p:cNvSpPr>
          <p:nvPr/>
        </p:nvSpPr>
        <p:spPr bwMode="auto">
          <a:xfrm>
            <a:off x="5914278" y="3700250"/>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42" name="Freeform 13">
            <a:extLst>
              <a:ext uri="{FF2B5EF4-FFF2-40B4-BE49-F238E27FC236}">
                <a16:creationId xmlns:a16="http://schemas.microsoft.com/office/drawing/2014/main" id="{B8A98D7B-F039-44B6-B8CD-3906828FCF2C}"/>
              </a:ext>
              <a:ext uri="{C183D7F6-B498-43B3-948B-1728B52AA6E4}">
                <adec:decorative xmlns:adec="http://schemas.microsoft.com/office/drawing/2017/decorative" val="1"/>
              </a:ext>
            </a:extLst>
          </p:cNvPr>
          <p:cNvSpPr>
            <a:spLocks/>
          </p:cNvSpPr>
          <p:nvPr/>
        </p:nvSpPr>
        <p:spPr bwMode="auto">
          <a:xfrm>
            <a:off x="5836371" y="3697765"/>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43" name="Oval 142">
            <a:extLst>
              <a:ext uri="{FF2B5EF4-FFF2-40B4-BE49-F238E27FC236}">
                <a16:creationId xmlns:a16="http://schemas.microsoft.com/office/drawing/2014/main" id="{63F2B37A-FF7C-4825-9922-B97A1F53511E}"/>
              </a:ext>
              <a:ext uri="{C183D7F6-B498-43B3-948B-1728B52AA6E4}">
                <adec:decorative xmlns:adec="http://schemas.microsoft.com/office/drawing/2017/decorative" val="1"/>
              </a:ext>
            </a:extLst>
          </p:cNvPr>
          <p:cNvSpPr/>
          <p:nvPr/>
        </p:nvSpPr>
        <p:spPr bwMode="auto">
          <a:xfrm>
            <a:off x="3897960" y="980315"/>
            <a:ext cx="4554454" cy="4428798"/>
          </a:xfrm>
          <a:prstGeom prst="ellipse">
            <a:avLst/>
          </a:prstGeom>
          <a:ln w="19050">
            <a:solidFill>
              <a:schemeClr val="bg1">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4" name="Oval 143">
            <a:extLst>
              <a:ext uri="{FF2B5EF4-FFF2-40B4-BE49-F238E27FC236}">
                <a16:creationId xmlns:a16="http://schemas.microsoft.com/office/drawing/2014/main" id="{03482891-4EB4-43E9-B463-98C41B85A30F}"/>
              </a:ext>
              <a:ext uri="{C183D7F6-B498-43B3-948B-1728B52AA6E4}">
                <adec:decorative xmlns:adec="http://schemas.microsoft.com/office/drawing/2017/decorative" val="1"/>
              </a:ext>
            </a:extLst>
          </p:cNvPr>
          <p:cNvSpPr/>
          <p:nvPr/>
        </p:nvSpPr>
        <p:spPr bwMode="auto">
          <a:xfrm>
            <a:off x="3967833" y="3124556"/>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5" name="Oval 144">
            <a:extLst>
              <a:ext uri="{FF2B5EF4-FFF2-40B4-BE49-F238E27FC236}">
                <a16:creationId xmlns:a16="http://schemas.microsoft.com/office/drawing/2014/main" id="{FC2654CC-3324-4A37-9979-D8BEABB2D476}"/>
              </a:ext>
              <a:ext uri="{C183D7F6-B498-43B3-948B-1728B52AA6E4}">
                <adec:decorative xmlns:adec="http://schemas.microsoft.com/office/drawing/2017/decorative" val="1"/>
              </a:ext>
            </a:extLst>
          </p:cNvPr>
          <p:cNvSpPr/>
          <p:nvPr/>
        </p:nvSpPr>
        <p:spPr bwMode="auto">
          <a:xfrm>
            <a:off x="3952395" y="3040208"/>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6" name="Oval 145">
            <a:extLst>
              <a:ext uri="{FF2B5EF4-FFF2-40B4-BE49-F238E27FC236}">
                <a16:creationId xmlns:a16="http://schemas.microsoft.com/office/drawing/2014/main" id="{B5219CA3-308D-4468-B2BA-D9206EAD7AF8}"/>
              </a:ext>
              <a:ext uri="{C183D7F6-B498-43B3-948B-1728B52AA6E4}">
                <adec:decorative xmlns:adec="http://schemas.microsoft.com/office/drawing/2017/decorative" val="1"/>
              </a:ext>
            </a:extLst>
          </p:cNvPr>
          <p:cNvSpPr/>
          <p:nvPr/>
        </p:nvSpPr>
        <p:spPr bwMode="auto">
          <a:xfrm>
            <a:off x="3072601" y="4466851"/>
            <a:ext cx="75086"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8" name="Freeform 13">
            <a:extLst>
              <a:ext uri="{FF2B5EF4-FFF2-40B4-BE49-F238E27FC236}">
                <a16:creationId xmlns:a16="http://schemas.microsoft.com/office/drawing/2014/main" id="{2BCA8334-E2FF-41AA-B6A1-510A9059CEC9}"/>
              </a:ext>
              <a:ext uri="{C183D7F6-B498-43B3-948B-1728B52AA6E4}">
                <adec:decorative xmlns:adec="http://schemas.microsoft.com/office/drawing/2017/decorative" val="1"/>
              </a:ext>
            </a:extLst>
          </p:cNvPr>
          <p:cNvSpPr>
            <a:spLocks/>
          </p:cNvSpPr>
          <p:nvPr/>
        </p:nvSpPr>
        <p:spPr bwMode="auto">
          <a:xfrm>
            <a:off x="6371880" y="3663851"/>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49" name="Freeform 13">
            <a:extLst>
              <a:ext uri="{FF2B5EF4-FFF2-40B4-BE49-F238E27FC236}">
                <a16:creationId xmlns:a16="http://schemas.microsoft.com/office/drawing/2014/main" id="{84B86B27-AE33-423F-B263-D57E1C30519A}"/>
              </a:ext>
              <a:ext uri="{C183D7F6-B498-43B3-948B-1728B52AA6E4}">
                <adec:decorative xmlns:adec="http://schemas.microsoft.com/office/drawing/2017/decorative" val="1"/>
              </a:ext>
            </a:extLst>
          </p:cNvPr>
          <p:cNvSpPr>
            <a:spLocks/>
          </p:cNvSpPr>
          <p:nvPr/>
        </p:nvSpPr>
        <p:spPr bwMode="auto">
          <a:xfrm>
            <a:off x="6464979" y="3697121"/>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50" name="Freeform 13">
            <a:extLst>
              <a:ext uri="{FF2B5EF4-FFF2-40B4-BE49-F238E27FC236}">
                <a16:creationId xmlns:a16="http://schemas.microsoft.com/office/drawing/2014/main" id="{3F2F2494-A75D-48C9-A793-5D4D0E376C7F}"/>
              </a:ext>
              <a:ext uri="{C183D7F6-B498-43B3-948B-1728B52AA6E4}">
                <adec:decorative xmlns:adec="http://schemas.microsoft.com/office/drawing/2017/decorative" val="1"/>
              </a:ext>
            </a:extLst>
          </p:cNvPr>
          <p:cNvSpPr>
            <a:spLocks/>
          </p:cNvSpPr>
          <p:nvPr/>
        </p:nvSpPr>
        <p:spPr bwMode="auto">
          <a:xfrm>
            <a:off x="6293219" y="3693389"/>
            <a:ext cx="150171" cy="146028"/>
          </a:xfrm>
          <a:custGeom>
            <a:avLst/>
            <a:gdLst>
              <a:gd name="T0" fmla="*/ 121 w 186"/>
              <a:gd name="T1" fmla="*/ 8 h 195"/>
              <a:gd name="T2" fmla="*/ 121 w 186"/>
              <a:gd name="T3" fmla="*/ 8 h 195"/>
              <a:gd name="T4" fmla="*/ 93 w 186"/>
              <a:gd name="T5" fmla="*/ 0 h 195"/>
              <a:gd name="T6" fmla="*/ 65 w 186"/>
              <a:gd name="T7" fmla="*/ 8 h 195"/>
              <a:gd name="T8" fmla="*/ 34 w 186"/>
              <a:gd name="T9" fmla="*/ 24 h 195"/>
              <a:gd name="T10" fmla="*/ 0 w 186"/>
              <a:gd name="T11" fmla="*/ 32 h 195"/>
              <a:gd name="T12" fmla="*/ 0 w 186"/>
              <a:gd name="T13" fmla="*/ 64 h 195"/>
              <a:gd name="T14" fmla="*/ 8 w 186"/>
              <a:gd name="T15" fmla="*/ 105 h 195"/>
              <a:gd name="T16" fmla="*/ 29 w 186"/>
              <a:gd name="T17" fmla="*/ 141 h 195"/>
              <a:gd name="T18" fmla="*/ 59 w 186"/>
              <a:gd name="T19" fmla="*/ 171 h 195"/>
              <a:gd name="T20" fmla="*/ 93 w 186"/>
              <a:gd name="T21" fmla="*/ 195 h 195"/>
              <a:gd name="T22" fmla="*/ 127 w 186"/>
              <a:gd name="T23" fmla="*/ 171 h 195"/>
              <a:gd name="T24" fmla="*/ 157 w 186"/>
              <a:gd name="T25" fmla="*/ 141 h 195"/>
              <a:gd name="T26" fmla="*/ 178 w 186"/>
              <a:gd name="T27" fmla="*/ 105 h 195"/>
              <a:gd name="T28" fmla="*/ 186 w 186"/>
              <a:gd name="T29" fmla="*/ 64 h 195"/>
              <a:gd name="T30" fmla="*/ 186 w 186"/>
              <a:gd name="T31" fmla="*/ 32 h 195"/>
              <a:gd name="T32" fmla="*/ 152 w 186"/>
              <a:gd name="T33" fmla="*/ 24 h 195"/>
              <a:gd name="T34" fmla="*/ 121 w 186"/>
              <a:gd name="T35" fmla="*/ 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95">
                <a:moveTo>
                  <a:pt x="121" y="8"/>
                </a:moveTo>
                <a:lnTo>
                  <a:pt x="121" y="8"/>
                </a:lnTo>
                <a:cubicBezTo>
                  <a:pt x="113" y="2"/>
                  <a:pt x="103" y="0"/>
                  <a:pt x="93" y="0"/>
                </a:cubicBezTo>
                <a:cubicBezTo>
                  <a:pt x="83" y="0"/>
                  <a:pt x="74" y="2"/>
                  <a:pt x="65" y="8"/>
                </a:cubicBezTo>
                <a:cubicBezTo>
                  <a:pt x="56" y="14"/>
                  <a:pt x="45" y="20"/>
                  <a:pt x="34" y="24"/>
                </a:cubicBezTo>
                <a:cubicBezTo>
                  <a:pt x="23" y="27"/>
                  <a:pt x="11" y="30"/>
                  <a:pt x="0" y="32"/>
                </a:cubicBezTo>
                <a:lnTo>
                  <a:pt x="0" y="64"/>
                </a:lnTo>
                <a:cubicBezTo>
                  <a:pt x="0" y="78"/>
                  <a:pt x="3" y="92"/>
                  <a:pt x="8" y="105"/>
                </a:cubicBezTo>
                <a:cubicBezTo>
                  <a:pt x="13" y="118"/>
                  <a:pt x="20" y="130"/>
                  <a:pt x="29" y="141"/>
                </a:cubicBezTo>
                <a:cubicBezTo>
                  <a:pt x="38" y="152"/>
                  <a:pt x="48" y="162"/>
                  <a:pt x="59" y="171"/>
                </a:cubicBezTo>
                <a:cubicBezTo>
                  <a:pt x="70" y="180"/>
                  <a:pt x="82" y="188"/>
                  <a:pt x="93" y="195"/>
                </a:cubicBezTo>
                <a:cubicBezTo>
                  <a:pt x="105" y="188"/>
                  <a:pt x="116" y="180"/>
                  <a:pt x="127" y="171"/>
                </a:cubicBezTo>
                <a:cubicBezTo>
                  <a:pt x="138" y="162"/>
                  <a:pt x="148" y="152"/>
                  <a:pt x="157" y="141"/>
                </a:cubicBezTo>
                <a:cubicBezTo>
                  <a:pt x="166" y="130"/>
                  <a:pt x="173" y="118"/>
                  <a:pt x="178" y="105"/>
                </a:cubicBezTo>
                <a:cubicBezTo>
                  <a:pt x="184" y="92"/>
                  <a:pt x="186" y="78"/>
                  <a:pt x="186" y="64"/>
                </a:cubicBezTo>
                <a:lnTo>
                  <a:pt x="186" y="32"/>
                </a:lnTo>
                <a:cubicBezTo>
                  <a:pt x="175" y="30"/>
                  <a:pt x="164" y="27"/>
                  <a:pt x="152" y="24"/>
                </a:cubicBezTo>
                <a:cubicBezTo>
                  <a:pt x="141" y="20"/>
                  <a:pt x="131" y="14"/>
                  <a:pt x="121" y="8"/>
                </a:cubicBezTo>
                <a:close/>
              </a:path>
            </a:pathLst>
          </a:custGeom>
          <a:solidFill>
            <a:schemeClr val="accent1"/>
          </a:solid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a:solidFill>
                <a:srgbClr val="3C3C41"/>
              </a:solidFill>
              <a:latin typeface="Segoe UI"/>
            </a:endParaRPr>
          </a:p>
        </p:txBody>
      </p:sp>
      <p:sp>
        <p:nvSpPr>
          <p:cNvPr id="157" name="Oval 156">
            <a:extLst>
              <a:ext uri="{FF2B5EF4-FFF2-40B4-BE49-F238E27FC236}">
                <a16:creationId xmlns:a16="http://schemas.microsoft.com/office/drawing/2014/main" id="{DFF1CA46-B106-4EE8-AB28-0614504D933A}"/>
              </a:ext>
              <a:ext uri="{C183D7F6-B498-43B3-948B-1728B52AA6E4}">
                <adec:decorative xmlns:adec="http://schemas.microsoft.com/office/drawing/2017/decorative" val="1"/>
              </a:ext>
            </a:extLst>
          </p:cNvPr>
          <p:cNvSpPr/>
          <p:nvPr/>
        </p:nvSpPr>
        <p:spPr bwMode="auto">
          <a:xfrm>
            <a:off x="3026298" y="4494734"/>
            <a:ext cx="75086"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8" name="Oval 157">
            <a:extLst>
              <a:ext uri="{FF2B5EF4-FFF2-40B4-BE49-F238E27FC236}">
                <a16:creationId xmlns:a16="http://schemas.microsoft.com/office/drawing/2014/main" id="{72BA03DB-B3A3-4B1B-88C0-AF751050B90B}"/>
              </a:ext>
              <a:ext uri="{C183D7F6-B498-43B3-948B-1728B52AA6E4}">
                <adec:decorative xmlns:adec="http://schemas.microsoft.com/office/drawing/2017/decorative" val="1"/>
              </a:ext>
            </a:extLst>
          </p:cNvPr>
          <p:cNvSpPr/>
          <p:nvPr/>
        </p:nvSpPr>
        <p:spPr bwMode="auto">
          <a:xfrm>
            <a:off x="8322902" y="3166087"/>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9" name="Oval 158">
            <a:extLst>
              <a:ext uri="{FF2B5EF4-FFF2-40B4-BE49-F238E27FC236}">
                <a16:creationId xmlns:a16="http://schemas.microsoft.com/office/drawing/2014/main" id="{1B5B7976-DCC2-4EBA-B1F8-7B1245DB9575}"/>
              </a:ext>
              <a:ext uri="{C183D7F6-B498-43B3-948B-1728B52AA6E4}">
                <adec:decorative xmlns:adec="http://schemas.microsoft.com/office/drawing/2017/decorative" val="1"/>
              </a:ext>
            </a:extLst>
          </p:cNvPr>
          <p:cNvSpPr/>
          <p:nvPr/>
        </p:nvSpPr>
        <p:spPr bwMode="auto">
          <a:xfrm>
            <a:off x="8394335" y="3113222"/>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0" name="Oval 159">
            <a:extLst>
              <a:ext uri="{FF2B5EF4-FFF2-40B4-BE49-F238E27FC236}">
                <a16:creationId xmlns:a16="http://schemas.microsoft.com/office/drawing/2014/main" id="{89F9C55F-E2C0-4312-AC24-06A90E5C05A5}"/>
              </a:ext>
              <a:ext uri="{C183D7F6-B498-43B3-948B-1728B52AA6E4}">
                <adec:decorative xmlns:adec="http://schemas.microsoft.com/office/drawing/2017/decorative" val="1"/>
              </a:ext>
            </a:extLst>
          </p:cNvPr>
          <p:cNvSpPr/>
          <p:nvPr/>
        </p:nvSpPr>
        <p:spPr bwMode="auto">
          <a:xfrm>
            <a:off x="4738088" y="4766984"/>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1" name="Oval 160">
            <a:extLst>
              <a:ext uri="{FF2B5EF4-FFF2-40B4-BE49-F238E27FC236}">
                <a16:creationId xmlns:a16="http://schemas.microsoft.com/office/drawing/2014/main" id="{D74F1529-EDA8-48ED-AAB1-08CD4FE4533D}"/>
              </a:ext>
              <a:ext uri="{C183D7F6-B498-43B3-948B-1728B52AA6E4}">
                <adec:decorative xmlns:adec="http://schemas.microsoft.com/office/drawing/2017/decorative" val="1"/>
              </a:ext>
            </a:extLst>
          </p:cNvPr>
          <p:cNvSpPr/>
          <p:nvPr/>
        </p:nvSpPr>
        <p:spPr bwMode="auto">
          <a:xfrm>
            <a:off x="4684520" y="4785732"/>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2" name="Oval 161">
            <a:extLst>
              <a:ext uri="{FF2B5EF4-FFF2-40B4-BE49-F238E27FC236}">
                <a16:creationId xmlns:a16="http://schemas.microsoft.com/office/drawing/2014/main" id="{491AC2D9-BCA4-41D3-A29C-AA65F763DB0E}"/>
              </a:ext>
              <a:ext uri="{C183D7F6-B498-43B3-948B-1728B52AA6E4}">
                <adec:decorative xmlns:adec="http://schemas.microsoft.com/office/drawing/2017/decorative" val="1"/>
              </a:ext>
            </a:extLst>
          </p:cNvPr>
          <p:cNvSpPr/>
          <p:nvPr/>
        </p:nvSpPr>
        <p:spPr bwMode="auto">
          <a:xfrm>
            <a:off x="7428331" y="4861626"/>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3" name="Oval 162">
            <a:extLst>
              <a:ext uri="{FF2B5EF4-FFF2-40B4-BE49-F238E27FC236}">
                <a16:creationId xmlns:a16="http://schemas.microsoft.com/office/drawing/2014/main" id="{0AFECC7D-EC8E-4937-80DD-1C1610C0DA13}"/>
              </a:ext>
              <a:ext uri="{C183D7F6-B498-43B3-948B-1728B52AA6E4}">
                <adec:decorative xmlns:adec="http://schemas.microsoft.com/office/drawing/2017/decorative" val="1"/>
              </a:ext>
            </a:extLst>
          </p:cNvPr>
          <p:cNvSpPr/>
          <p:nvPr/>
        </p:nvSpPr>
        <p:spPr bwMode="auto">
          <a:xfrm>
            <a:off x="7403551" y="4935244"/>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5" name="Oval 164">
            <a:extLst>
              <a:ext uri="{FF2B5EF4-FFF2-40B4-BE49-F238E27FC236}">
                <a16:creationId xmlns:a16="http://schemas.microsoft.com/office/drawing/2014/main" id="{C69CDD68-0087-4630-833D-E4C3904C64CC}"/>
              </a:ext>
              <a:ext uri="{C183D7F6-B498-43B3-948B-1728B52AA6E4}">
                <adec:decorative xmlns:adec="http://schemas.microsoft.com/office/drawing/2017/decorative" val="1"/>
              </a:ext>
            </a:extLst>
          </p:cNvPr>
          <p:cNvSpPr/>
          <p:nvPr/>
        </p:nvSpPr>
        <p:spPr bwMode="auto">
          <a:xfrm>
            <a:off x="9514944" y="4134798"/>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0" name="Oval 169">
            <a:extLst>
              <a:ext uri="{FF2B5EF4-FFF2-40B4-BE49-F238E27FC236}">
                <a16:creationId xmlns:a16="http://schemas.microsoft.com/office/drawing/2014/main" id="{3B00FDD3-5832-4AAF-B452-BFE0E61BE845}"/>
              </a:ext>
              <a:ext uri="{C183D7F6-B498-43B3-948B-1728B52AA6E4}">
                <adec:decorative xmlns:adec="http://schemas.microsoft.com/office/drawing/2017/decorative" val="1"/>
              </a:ext>
            </a:extLst>
          </p:cNvPr>
          <p:cNvSpPr/>
          <p:nvPr/>
        </p:nvSpPr>
        <p:spPr bwMode="auto">
          <a:xfrm>
            <a:off x="9641506" y="4011471"/>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1" name="Oval 170">
            <a:extLst>
              <a:ext uri="{FF2B5EF4-FFF2-40B4-BE49-F238E27FC236}">
                <a16:creationId xmlns:a16="http://schemas.microsoft.com/office/drawing/2014/main" id="{CCD7BDA4-0380-43BF-93E3-BBF2FB2F0868}"/>
              </a:ext>
              <a:ext uri="{C183D7F6-B498-43B3-948B-1728B52AA6E4}">
                <adec:decorative xmlns:adec="http://schemas.microsoft.com/office/drawing/2017/decorative" val="1"/>
              </a:ext>
            </a:extLst>
          </p:cNvPr>
          <p:cNvSpPr/>
          <p:nvPr/>
        </p:nvSpPr>
        <p:spPr bwMode="auto">
          <a:xfrm>
            <a:off x="9278405" y="2055023"/>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2" name="Oval 171">
            <a:extLst>
              <a:ext uri="{FF2B5EF4-FFF2-40B4-BE49-F238E27FC236}">
                <a16:creationId xmlns:a16="http://schemas.microsoft.com/office/drawing/2014/main" id="{707E0298-E57A-4B5F-9DB6-898CA053B83C}"/>
              </a:ext>
              <a:ext uri="{C183D7F6-B498-43B3-948B-1728B52AA6E4}">
                <adec:decorative xmlns:adec="http://schemas.microsoft.com/office/drawing/2017/decorative" val="1"/>
              </a:ext>
            </a:extLst>
          </p:cNvPr>
          <p:cNvSpPr/>
          <p:nvPr/>
        </p:nvSpPr>
        <p:spPr bwMode="auto">
          <a:xfrm>
            <a:off x="9278405" y="1992017"/>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3" name="Oval 172">
            <a:extLst>
              <a:ext uri="{FF2B5EF4-FFF2-40B4-BE49-F238E27FC236}">
                <a16:creationId xmlns:a16="http://schemas.microsoft.com/office/drawing/2014/main" id="{798EEAA9-7282-418D-AB13-4F197B3BD25C}"/>
              </a:ext>
              <a:ext uri="{C183D7F6-B498-43B3-948B-1728B52AA6E4}">
                <adec:decorative xmlns:adec="http://schemas.microsoft.com/office/drawing/2017/decorative" val="1"/>
              </a:ext>
            </a:extLst>
          </p:cNvPr>
          <p:cNvSpPr/>
          <p:nvPr/>
        </p:nvSpPr>
        <p:spPr bwMode="auto">
          <a:xfrm>
            <a:off x="7518433" y="1364937"/>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4" name="Oval 173">
            <a:extLst>
              <a:ext uri="{FF2B5EF4-FFF2-40B4-BE49-F238E27FC236}">
                <a16:creationId xmlns:a16="http://schemas.microsoft.com/office/drawing/2014/main" id="{4CEBA6D1-54C6-4F63-8854-5487091871BE}"/>
              </a:ext>
              <a:ext uri="{C183D7F6-B498-43B3-948B-1728B52AA6E4}">
                <adec:decorative xmlns:adec="http://schemas.microsoft.com/office/drawing/2017/decorative" val="1"/>
              </a:ext>
            </a:extLst>
          </p:cNvPr>
          <p:cNvSpPr/>
          <p:nvPr/>
        </p:nvSpPr>
        <p:spPr bwMode="auto">
          <a:xfrm>
            <a:off x="7443348" y="1325826"/>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5" name="Oval 174">
            <a:extLst>
              <a:ext uri="{FF2B5EF4-FFF2-40B4-BE49-F238E27FC236}">
                <a16:creationId xmlns:a16="http://schemas.microsoft.com/office/drawing/2014/main" id="{76D57262-2AC3-42C2-A50E-2AA62CDD4A9A}"/>
              </a:ext>
              <a:ext uri="{C183D7F6-B498-43B3-948B-1728B52AA6E4}">
                <adec:decorative xmlns:adec="http://schemas.microsoft.com/office/drawing/2017/decorative" val="1"/>
              </a:ext>
            </a:extLst>
          </p:cNvPr>
          <p:cNvSpPr/>
          <p:nvPr/>
        </p:nvSpPr>
        <p:spPr bwMode="auto">
          <a:xfrm>
            <a:off x="4634687" y="1415544"/>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6" name="Oval 175">
            <a:extLst>
              <a:ext uri="{FF2B5EF4-FFF2-40B4-BE49-F238E27FC236}">
                <a16:creationId xmlns:a16="http://schemas.microsoft.com/office/drawing/2014/main" id="{AC0FA508-3140-4BBF-985F-8E7E9FDC8321}"/>
              </a:ext>
              <a:ext uri="{C183D7F6-B498-43B3-948B-1728B52AA6E4}">
                <adec:decorative xmlns:adec="http://schemas.microsoft.com/office/drawing/2017/decorative" val="1"/>
              </a:ext>
            </a:extLst>
          </p:cNvPr>
          <p:cNvSpPr/>
          <p:nvPr/>
        </p:nvSpPr>
        <p:spPr bwMode="auto">
          <a:xfrm>
            <a:off x="4749666" y="1388599"/>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7" name="Oval 176">
            <a:extLst>
              <a:ext uri="{FF2B5EF4-FFF2-40B4-BE49-F238E27FC236}">
                <a16:creationId xmlns:a16="http://schemas.microsoft.com/office/drawing/2014/main" id="{84D84F1E-2AED-4135-B4A1-4B511B05EA09}"/>
              </a:ext>
              <a:ext uri="{C183D7F6-B498-43B3-948B-1728B52AA6E4}">
                <adec:decorative xmlns:adec="http://schemas.microsoft.com/office/drawing/2017/decorative" val="1"/>
              </a:ext>
            </a:extLst>
          </p:cNvPr>
          <p:cNvSpPr/>
          <p:nvPr/>
        </p:nvSpPr>
        <p:spPr bwMode="auto">
          <a:xfrm>
            <a:off x="2931861" y="2390898"/>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8" name="Oval 177">
            <a:extLst>
              <a:ext uri="{FF2B5EF4-FFF2-40B4-BE49-F238E27FC236}">
                <a16:creationId xmlns:a16="http://schemas.microsoft.com/office/drawing/2014/main" id="{D65F48D8-8CFC-4B7A-BF46-3AAA3DD4B07D}"/>
              </a:ext>
              <a:ext uri="{C183D7F6-B498-43B3-948B-1728B52AA6E4}">
                <adec:decorative xmlns:adec="http://schemas.microsoft.com/office/drawing/2017/decorative" val="1"/>
              </a:ext>
            </a:extLst>
          </p:cNvPr>
          <p:cNvSpPr/>
          <p:nvPr/>
        </p:nvSpPr>
        <p:spPr bwMode="auto">
          <a:xfrm>
            <a:off x="2973494" y="2325157"/>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82" name="Group 181" descr="Microsoft Cloud: Machine learning and AI systems. Trillions of signals, billions of predictions and millions of actions.&#10;">
            <a:extLst>
              <a:ext uri="{FF2B5EF4-FFF2-40B4-BE49-F238E27FC236}">
                <a16:creationId xmlns:a16="http://schemas.microsoft.com/office/drawing/2014/main" id="{F7229D3C-7133-416C-B91C-6F4419306866}"/>
              </a:ext>
            </a:extLst>
          </p:cNvPr>
          <p:cNvGrpSpPr/>
          <p:nvPr/>
        </p:nvGrpSpPr>
        <p:grpSpPr>
          <a:xfrm>
            <a:off x="4894888" y="2429536"/>
            <a:ext cx="2559270" cy="1415629"/>
            <a:chOff x="4659083" y="2632454"/>
            <a:chExt cx="3116694" cy="1772873"/>
          </a:xfrm>
        </p:grpSpPr>
        <p:sp>
          <p:nvSpPr>
            <p:cNvPr id="183" name="Freeform: Shape 182">
              <a:extLst>
                <a:ext uri="{FF2B5EF4-FFF2-40B4-BE49-F238E27FC236}">
                  <a16:creationId xmlns:a16="http://schemas.microsoft.com/office/drawing/2014/main" id="{D7DF063C-DB07-4553-9BEE-2530337D6960}"/>
                </a:ext>
              </a:extLst>
            </p:cNvPr>
            <p:cNvSpPr/>
            <p:nvPr/>
          </p:nvSpPr>
          <p:spPr>
            <a:xfrm>
              <a:off x="4659083" y="2632454"/>
              <a:ext cx="3116694" cy="1772226"/>
            </a:xfrm>
            <a:custGeom>
              <a:avLst/>
              <a:gdLst>
                <a:gd name="connsiteX0" fmla="*/ 25986 w 300942"/>
                <a:gd name="connsiteY0" fmla="*/ 97364 h 171124"/>
                <a:gd name="connsiteX1" fmla="*/ 25396 w 300942"/>
                <a:gd name="connsiteY1" fmla="*/ 86152 h 171124"/>
                <a:gd name="connsiteX2" fmla="*/ 112728 w 300942"/>
                <a:gd name="connsiteY2" fmla="*/ 0 h 171124"/>
                <a:gd name="connsiteX3" fmla="*/ 186489 w 300942"/>
                <a:gd name="connsiteY3" fmla="*/ 40126 h 171124"/>
                <a:gd name="connsiteX4" fmla="*/ 201241 w 300942"/>
                <a:gd name="connsiteY4" fmla="*/ 38355 h 171124"/>
                <a:gd name="connsiteX5" fmla="*/ 257889 w 300942"/>
                <a:gd name="connsiteY5" fmla="*/ 95003 h 171124"/>
                <a:gd name="connsiteX6" fmla="*/ 257889 w 300942"/>
                <a:gd name="connsiteY6" fmla="*/ 96184 h 171124"/>
                <a:gd name="connsiteX7" fmla="*/ 265560 w 300942"/>
                <a:gd name="connsiteY7" fmla="*/ 96184 h 171124"/>
                <a:gd name="connsiteX8" fmla="*/ 302735 w 300942"/>
                <a:gd name="connsiteY8" fmla="*/ 133949 h 171124"/>
                <a:gd name="connsiteX9" fmla="*/ 302735 w 300942"/>
                <a:gd name="connsiteY9" fmla="*/ 135719 h 171124"/>
                <a:gd name="connsiteX10" fmla="*/ 265560 w 300942"/>
                <a:gd name="connsiteY10" fmla="*/ 172894 h 171124"/>
                <a:gd name="connsiteX11" fmla="*/ 37198 w 300942"/>
                <a:gd name="connsiteY11" fmla="*/ 172894 h 171124"/>
                <a:gd name="connsiteX12" fmla="*/ 22 w 300942"/>
                <a:gd name="connsiteY12" fmla="*/ 135719 h 171124"/>
                <a:gd name="connsiteX13" fmla="*/ 22 w 300942"/>
                <a:gd name="connsiteY13" fmla="*/ 133949 h 171124"/>
                <a:gd name="connsiteX14" fmla="*/ 25986 w 300942"/>
                <a:gd name="connsiteY14" fmla="*/ 97364 h 17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942" h="171124">
                  <a:moveTo>
                    <a:pt x="25986" y="97364"/>
                  </a:moveTo>
                  <a:cubicBezTo>
                    <a:pt x="25396" y="93823"/>
                    <a:pt x="25396" y="89693"/>
                    <a:pt x="25396" y="86152"/>
                  </a:cubicBezTo>
                  <a:cubicBezTo>
                    <a:pt x="25396" y="38355"/>
                    <a:pt x="64341" y="0"/>
                    <a:pt x="112728" y="0"/>
                  </a:cubicBezTo>
                  <a:cubicBezTo>
                    <a:pt x="144003" y="0"/>
                    <a:pt x="171146" y="15932"/>
                    <a:pt x="186489" y="40126"/>
                  </a:cubicBezTo>
                  <a:cubicBezTo>
                    <a:pt x="191209" y="38946"/>
                    <a:pt x="195930" y="38355"/>
                    <a:pt x="201241" y="38355"/>
                  </a:cubicBezTo>
                  <a:cubicBezTo>
                    <a:pt x="232515" y="38355"/>
                    <a:pt x="257889" y="63729"/>
                    <a:pt x="257889" y="95003"/>
                  </a:cubicBezTo>
                  <a:cubicBezTo>
                    <a:pt x="257889" y="95594"/>
                    <a:pt x="257889" y="95594"/>
                    <a:pt x="257889" y="96184"/>
                  </a:cubicBezTo>
                  <a:cubicBezTo>
                    <a:pt x="265560" y="96184"/>
                    <a:pt x="265560" y="96184"/>
                    <a:pt x="265560" y="96184"/>
                  </a:cubicBezTo>
                  <a:cubicBezTo>
                    <a:pt x="286213" y="96184"/>
                    <a:pt x="302735" y="113296"/>
                    <a:pt x="302735" y="133949"/>
                  </a:cubicBezTo>
                  <a:cubicBezTo>
                    <a:pt x="302735" y="135719"/>
                    <a:pt x="302735" y="135719"/>
                    <a:pt x="302735" y="135719"/>
                  </a:cubicBezTo>
                  <a:cubicBezTo>
                    <a:pt x="302735" y="156372"/>
                    <a:pt x="285623" y="172894"/>
                    <a:pt x="265560" y="172894"/>
                  </a:cubicBezTo>
                  <a:cubicBezTo>
                    <a:pt x="37198" y="172894"/>
                    <a:pt x="37198" y="172894"/>
                    <a:pt x="37198" y="172894"/>
                  </a:cubicBezTo>
                  <a:cubicBezTo>
                    <a:pt x="16545" y="172894"/>
                    <a:pt x="22" y="156372"/>
                    <a:pt x="22" y="135719"/>
                  </a:cubicBezTo>
                  <a:cubicBezTo>
                    <a:pt x="22" y="133949"/>
                    <a:pt x="22" y="133949"/>
                    <a:pt x="22" y="133949"/>
                  </a:cubicBezTo>
                  <a:cubicBezTo>
                    <a:pt x="-568" y="116837"/>
                    <a:pt x="10644" y="102084"/>
                    <a:pt x="25986" y="97364"/>
                  </a:cubicBezTo>
                  <a:close/>
                </a:path>
              </a:pathLst>
            </a:custGeom>
            <a:solidFill>
              <a:schemeClr val="bg1"/>
            </a:solidFill>
            <a:ln w="10987" cap="flat">
              <a:noFill/>
              <a:prstDash val="solid"/>
              <a:miter/>
            </a:ln>
            <a:effectLst>
              <a:outerShdw blurRad="254000" dist="50800" dir="2700000" algn="ctr" rotWithShape="0">
                <a:prstClr val="black">
                  <a:alpha val="25000"/>
                </a:prstClr>
              </a:outerShdw>
            </a:effectLst>
          </p:spPr>
          <p:txBody>
            <a:bodyPr rtlCol="0" anchor="ctr"/>
            <a:lstStyle/>
            <a:p>
              <a:pPr defTabSz="896214">
                <a:defRPr/>
              </a:pPr>
              <a:endParaRPr lang="en-US" sz="1765" b="1">
                <a:solidFill>
                  <a:srgbClr val="000000"/>
                </a:solidFill>
                <a:latin typeface="+mj-lt"/>
              </a:endParaRPr>
            </a:p>
          </p:txBody>
        </p:sp>
        <p:sp>
          <p:nvSpPr>
            <p:cNvPr id="184" name="TextBox 183">
              <a:extLst>
                <a:ext uri="{FF2B5EF4-FFF2-40B4-BE49-F238E27FC236}">
                  <a16:creationId xmlns:a16="http://schemas.microsoft.com/office/drawing/2014/main" id="{44FC3A88-0688-43D1-BD29-21A6170E3122}"/>
                </a:ext>
              </a:extLst>
            </p:cNvPr>
            <p:cNvSpPr txBox="1"/>
            <p:nvPr/>
          </p:nvSpPr>
          <p:spPr>
            <a:xfrm>
              <a:off x="4961464" y="3662584"/>
              <a:ext cx="2419758" cy="544765"/>
            </a:xfrm>
            <a:prstGeom prst="rect">
              <a:avLst/>
            </a:prstGeom>
            <a:noFill/>
          </p:spPr>
          <p:txBody>
            <a:bodyPr wrap="square" lIns="179259" tIns="143407" rIns="179259" bIns="143407" rtlCol="0">
              <a:spAutoFit/>
            </a:bodyPr>
            <a:lstStyle/>
            <a:p>
              <a:pPr algn="ctr" defTabSz="914192">
                <a:lnSpc>
                  <a:spcPct val="90000"/>
                </a:lnSpc>
                <a:spcAft>
                  <a:spcPts val="588"/>
                </a:spcAft>
                <a:defRPr/>
              </a:pPr>
              <a:r>
                <a:rPr lang="en-US" sz="1765" b="1">
                  <a:gradFill>
                    <a:gsLst>
                      <a:gs pos="0">
                        <a:schemeClr val="accent1"/>
                      </a:gs>
                      <a:gs pos="100000">
                        <a:schemeClr val="accent1"/>
                      </a:gs>
                    </a:gsLst>
                    <a:lin ang="5400000" scaled="0"/>
                  </a:gradFill>
                  <a:latin typeface="+mj-lt"/>
                </a:rPr>
                <a:t>Microsoft Cloud</a:t>
              </a:r>
            </a:p>
          </p:txBody>
        </p:sp>
        <p:sp>
          <p:nvSpPr>
            <p:cNvPr id="185" name="TextBox 184">
              <a:extLst>
                <a:ext uri="{FF2B5EF4-FFF2-40B4-BE49-F238E27FC236}">
                  <a16:creationId xmlns:a16="http://schemas.microsoft.com/office/drawing/2014/main" id="{41F426B1-BE3A-499D-9C09-1027E3FD1DF0}"/>
                </a:ext>
              </a:extLst>
            </p:cNvPr>
            <p:cNvSpPr txBox="1"/>
            <p:nvPr/>
          </p:nvSpPr>
          <p:spPr>
            <a:xfrm>
              <a:off x="4734220" y="3971362"/>
              <a:ext cx="2876984" cy="433965"/>
            </a:xfrm>
            <a:prstGeom prst="rect">
              <a:avLst/>
            </a:prstGeom>
            <a:noFill/>
          </p:spPr>
          <p:txBody>
            <a:bodyPr wrap="square" lIns="179259" tIns="143407" rIns="179259" bIns="143407" rtlCol="0">
              <a:spAutoFit/>
            </a:bodyPr>
            <a:lstStyle>
              <a:defPPr>
                <a:defRPr lang="en-US"/>
              </a:defPPr>
              <a:lvl1pPr algn="ctr">
                <a:lnSpc>
                  <a:spcPct val="90000"/>
                </a:lnSpc>
                <a:spcAft>
                  <a:spcPts val="600"/>
                </a:spcAft>
                <a:defRPr sz="1000">
                  <a:gradFill>
                    <a:gsLst>
                      <a:gs pos="0">
                        <a:schemeClr val="tx1"/>
                      </a:gs>
                      <a:gs pos="100000">
                        <a:schemeClr val="tx1"/>
                      </a:gs>
                    </a:gsLst>
                    <a:lin ang="5400000" scaled="0"/>
                  </a:gradFill>
                  <a:latin typeface="Segoe UI Semibold"/>
                </a:defRPr>
              </a:lvl1pPr>
            </a:lstStyle>
            <a:p>
              <a:pPr defTabSz="914192">
                <a:spcAft>
                  <a:spcPts val="588"/>
                </a:spcAft>
                <a:defRPr/>
              </a:pPr>
              <a:r>
                <a:rPr lang="en-US" sz="980" b="1">
                  <a:gradFill>
                    <a:gsLst>
                      <a:gs pos="0">
                        <a:srgbClr val="282828"/>
                      </a:gs>
                      <a:gs pos="100000">
                        <a:srgbClr val="282828"/>
                      </a:gs>
                    </a:gsLst>
                    <a:lin ang="5400000" scaled="0"/>
                  </a:gradFill>
                  <a:latin typeface="+mj-lt"/>
                </a:rPr>
                <a:t>Machine learning and AI systems</a:t>
              </a:r>
            </a:p>
          </p:txBody>
        </p:sp>
      </p:grpSp>
      <p:sp>
        <p:nvSpPr>
          <p:cNvPr id="186" name="Oval 185">
            <a:extLst>
              <a:ext uri="{FF2B5EF4-FFF2-40B4-BE49-F238E27FC236}">
                <a16:creationId xmlns:a16="http://schemas.microsoft.com/office/drawing/2014/main" id="{92B158ED-9D94-456B-945E-8BD1571D55F2}"/>
              </a:ext>
              <a:ext uri="{C183D7F6-B498-43B3-948B-1728B52AA6E4}">
                <adec:decorative xmlns:adec="http://schemas.microsoft.com/office/drawing/2017/decorative" val="1"/>
              </a:ext>
            </a:extLst>
          </p:cNvPr>
          <p:cNvSpPr/>
          <p:nvPr/>
        </p:nvSpPr>
        <p:spPr bwMode="auto">
          <a:xfrm>
            <a:off x="9618876" y="4096074"/>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7" name="Oval 186">
            <a:extLst>
              <a:ext uri="{FF2B5EF4-FFF2-40B4-BE49-F238E27FC236}">
                <a16:creationId xmlns:a16="http://schemas.microsoft.com/office/drawing/2014/main" id="{49A82D2B-45CA-49E7-84AC-753466957DA0}"/>
              </a:ext>
              <a:ext uri="{C183D7F6-B498-43B3-948B-1728B52AA6E4}">
                <adec:decorative xmlns:adec="http://schemas.microsoft.com/office/drawing/2017/decorative" val="1"/>
              </a:ext>
            </a:extLst>
          </p:cNvPr>
          <p:cNvSpPr/>
          <p:nvPr/>
        </p:nvSpPr>
        <p:spPr bwMode="auto">
          <a:xfrm>
            <a:off x="9275376" y="1947851"/>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8" name="Oval 187">
            <a:extLst>
              <a:ext uri="{FF2B5EF4-FFF2-40B4-BE49-F238E27FC236}">
                <a16:creationId xmlns:a16="http://schemas.microsoft.com/office/drawing/2014/main" id="{2A89B893-65DB-4490-B104-CB8BC43FC3D8}"/>
              </a:ext>
              <a:ext uri="{C183D7F6-B498-43B3-948B-1728B52AA6E4}">
                <adec:decorative xmlns:adec="http://schemas.microsoft.com/office/drawing/2017/decorative" val="1"/>
              </a:ext>
            </a:extLst>
          </p:cNvPr>
          <p:cNvSpPr/>
          <p:nvPr/>
        </p:nvSpPr>
        <p:spPr bwMode="auto">
          <a:xfrm>
            <a:off x="7482169" y="1364936"/>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9" name="Oval 188">
            <a:extLst>
              <a:ext uri="{FF2B5EF4-FFF2-40B4-BE49-F238E27FC236}">
                <a16:creationId xmlns:a16="http://schemas.microsoft.com/office/drawing/2014/main" id="{4BB81411-95FA-41E0-95D6-49B592EBAF2C}"/>
              </a:ext>
              <a:ext uri="{C183D7F6-B498-43B3-948B-1728B52AA6E4}">
                <adec:decorative xmlns:adec="http://schemas.microsoft.com/office/drawing/2017/decorative" val="1"/>
              </a:ext>
            </a:extLst>
          </p:cNvPr>
          <p:cNvSpPr/>
          <p:nvPr/>
        </p:nvSpPr>
        <p:spPr bwMode="auto">
          <a:xfrm>
            <a:off x="4730011" y="1342130"/>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0" name="Oval 189">
            <a:extLst>
              <a:ext uri="{FF2B5EF4-FFF2-40B4-BE49-F238E27FC236}">
                <a16:creationId xmlns:a16="http://schemas.microsoft.com/office/drawing/2014/main" id="{6F30AFDC-2E03-4DC3-9352-92EB82A100E7}"/>
              </a:ext>
              <a:ext uri="{C183D7F6-B498-43B3-948B-1728B52AA6E4}">
                <adec:decorative xmlns:adec="http://schemas.microsoft.com/office/drawing/2017/decorative" val="1"/>
              </a:ext>
            </a:extLst>
          </p:cNvPr>
          <p:cNvSpPr/>
          <p:nvPr/>
        </p:nvSpPr>
        <p:spPr bwMode="auto">
          <a:xfrm>
            <a:off x="2980628" y="2410599"/>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1" name="Oval 190">
            <a:extLst>
              <a:ext uri="{FF2B5EF4-FFF2-40B4-BE49-F238E27FC236}">
                <a16:creationId xmlns:a16="http://schemas.microsoft.com/office/drawing/2014/main" id="{8FF0DE58-A0E4-4841-BA53-425FF982AF97}"/>
              </a:ext>
              <a:ext uri="{C183D7F6-B498-43B3-948B-1728B52AA6E4}">
                <adec:decorative xmlns:adec="http://schemas.microsoft.com/office/drawing/2017/decorative" val="1"/>
              </a:ext>
            </a:extLst>
          </p:cNvPr>
          <p:cNvSpPr/>
          <p:nvPr/>
        </p:nvSpPr>
        <p:spPr bwMode="auto">
          <a:xfrm>
            <a:off x="3922585" y="3039643"/>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2" name="Oval 191">
            <a:extLst>
              <a:ext uri="{FF2B5EF4-FFF2-40B4-BE49-F238E27FC236}">
                <a16:creationId xmlns:a16="http://schemas.microsoft.com/office/drawing/2014/main" id="{C5337D28-B058-464C-96B9-F3A9BCDBFA75}"/>
              </a:ext>
              <a:ext uri="{C183D7F6-B498-43B3-948B-1728B52AA6E4}">
                <adec:decorative xmlns:adec="http://schemas.microsoft.com/office/drawing/2017/decorative" val="1"/>
              </a:ext>
            </a:extLst>
          </p:cNvPr>
          <p:cNvSpPr/>
          <p:nvPr/>
        </p:nvSpPr>
        <p:spPr bwMode="auto">
          <a:xfrm>
            <a:off x="2998993" y="4408439"/>
            <a:ext cx="75086"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3" name="Oval 192">
            <a:extLst>
              <a:ext uri="{FF2B5EF4-FFF2-40B4-BE49-F238E27FC236}">
                <a16:creationId xmlns:a16="http://schemas.microsoft.com/office/drawing/2014/main" id="{34D3B550-9065-425C-834C-BBDDCDF0D747}"/>
              </a:ext>
              <a:ext uri="{C183D7F6-B498-43B3-948B-1728B52AA6E4}">
                <adec:decorative xmlns:adec="http://schemas.microsoft.com/office/drawing/2017/decorative" val="1"/>
              </a:ext>
            </a:extLst>
          </p:cNvPr>
          <p:cNvSpPr/>
          <p:nvPr/>
        </p:nvSpPr>
        <p:spPr bwMode="auto">
          <a:xfrm>
            <a:off x="4634687" y="4860020"/>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4" name="Oval 193">
            <a:extLst>
              <a:ext uri="{FF2B5EF4-FFF2-40B4-BE49-F238E27FC236}">
                <a16:creationId xmlns:a16="http://schemas.microsoft.com/office/drawing/2014/main" id="{FF020F30-1259-4537-8C1E-71595FFA9FAC}"/>
              </a:ext>
              <a:ext uri="{C183D7F6-B498-43B3-948B-1728B52AA6E4}">
                <adec:decorative xmlns:adec="http://schemas.microsoft.com/office/drawing/2017/decorative" val="1"/>
              </a:ext>
            </a:extLst>
          </p:cNvPr>
          <p:cNvSpPr/>
          <p:nvPr/>
        </p:nvSpPr>
        <p:spPr bwMode="auto">
          <a:xfrm>
            <a:off x="7438973" y="4918432"/>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5" name="Oval 194">
            <a:extLst>
              <a:ext uri="{FF2B5EF4-FFF2-40B4-BE49-F238E27FC236}">
                <a16:creationId xmlns:a16="http://schemas.microsoft.com/office/drawing/2014/main" id="{2239E616-0C1B-454E-85B5-E0C4250F05DD}"/>
              </a:ext>
              <a:ext uri="{C183D7F6-B498-43B3-948B-1728B52AA6E4}">
                <adec:decorative xmlns:adec="http://schemas.microsoft.com/office/drawing/2017/decorative" val="1"/>
              </a:ext>
            </a:extLst>
          </p:cNvPr>
          <p:cNvSpPr/>
          <p:nvPr/>
        </p:nvSpPr>
        <p:spPr bwMode="auto">
          <a:xfrm>
            <a:off x="8493530" y="3124556"/>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6" name="Oval 195">
            <a:extLst>
              <a:ext uri="{FF2B5EF4-FFF2-40B4-BE49-F238E27FC236}">
                <a16:creationId xmlns:a16="http://schemas.microsoft.com/office/drawing/2014/main" id="{D3DD4D1E-B94D-4BE6-B847-994A6B641789}"/>
              </a:ext>
              <a:ext uri="{C183D7F6-B498-43B3-948B-1728B52AA6E4}">
                <adec:decorative xmlns:adec="http://schemas.microsoft.com/office/drawing/2017/decorative" val="1"/>
              </a:ext>
            </a:extLst>
          </p:cNvPr>
          <p:cNvSpPr/>
          <p:nvPr/>
        </p:nvSpPr>
        <p:spPr bwMode="auto">
          <a:xfrm>
            <a:off x="9552604" y="4089209"/>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7" name="Oval 196">
            <a:extLst>
              <a:ext uri="{FF2B5EF4-FFF2-40B4-BE49-F238E27FC236}">
                <a16:creationId xmlns:a16="http://schemas.microsoft.com/office/drawing/2014/main" id="{75A4536A-D22B-435C-992F-706012554FE7}"/>
              </a:ext>
              <a:ext uri="{C183D7F6-B498-43B3-948B-1728B52AA6E4}">
                <adec:decorative xmlns:adec="http://schemas.microsoft.com/office/drawing/2017/decorative" val="1"/>
              </a:ext>
            </a:extLst>
          </p:cNvPr>
          <p:cNvSpPr/>
          <p:nvPr/>
        </p:nvSpPr>
        <p:spPr bwMode="auto">
          <a:xfrm>
            <a:off x="9328901" y="1854252"/>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8" name="Oval 197">
            <a:extLst>
              <a:ext uri="{FF2B5EF4-FFF2-40B4-BE49-F238E27FC236}">
                <a16:creationId xmlns:a16="http://schemas.microsoft.com/office/drawing/2014/main" id="{B295A4EE-B7E8-47B4-8598-62830540335F}"/>
              </a:ext>
              <a:ext uri="{C183D7F6-B498-43B3-948B-1728B52AA6E4}">
                <adec:decorative xmlns:adec="http://schemas.microsoft.com/office/drawing/2017/decorative" val="1"/>
              </a:ext>
            </a:extLst>
          </p:cNvPr>
          <p:cNvSpPr/>
          <p:nvPr/>
        </p:nvSpPr>
        <p:spPr bwMode="auto">
          <a:xfrm>
            <a:off x="7388719" y="1243981"/>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9" name="Oval 198">
            <a:extLst>
              <a:ext uri="{FF2B5EF4-FFF2-40B4-BE49-F238E27FC236}">
                <a16:creationId xmlns:a16="http://schemas.microsoft.com/office/drawing/2014/main" id="{25CDFB40-706F-4D76-B517-13948861D032}"/>
              </a:ext>
              <a:ext uri="{C183D7F6-B498-43B3-948B-1728B52AA6E4}">
                <adec:decorative xmlns:adec="http://schemas.microsoft.com/office/drawing/2017/decorative" val="1"/>
              </a:ext>
            </a:extLst>
          </p:cNvPr>
          <p:cNvSpPr/>
          <p:nvPr/>
        </p:nvSpPr>
        <p:spPr bwMode="auto">
          <a:xfrm>
            <a:off x="4636561" y="1241462"/>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0" name="Oval 199">
            <a:extLst>
              <a:ext uri="{FF2B5EF4-FFF2-40B4-BE49-F238E27FC236}">
                <a16:creationId xmlns:a16="http://schemas.microsoft.com/office/drawing/2014/main" id="{2A2B34EA-A709-4681-8918-22F6347D9FBD}"/>
              </a:ext>
              <a:ext uri="{C183D7F6-B498-43B3-948B-1728B52AA6E4}">
                <adec:decorative xmlns:adec="http://schemas.microsoft.com/office/drawing/2017/decorative" val="1"/>
              </a:ext>
            </a:extLst>
          </p:cNvPr>
          <p:cNvSpPr/>
          <p:nvPr/>
        </p:nvSpPr>
        <p:spPr bwMode="auto">
          <a:xfrm>
            <a:off x="2923288" y="2289295"/>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1" name="Oval 200">
            <a:extLst>
              <a:ext uri="{FF2B5EF4-FFF2-40B4-BE49-F238E27FC236}">
                <a16:creationId xmlns:a16="http://schemas.microsoft.com/office/drawing/2014/main" id="{83C22058-4BA5-4F7A-87D6-CC875790893E}"/>
              </a:ext>
              <a:ext uri="{C183D7F6-B498-43B3-948B-1728B52AA6E4}">
                <adec:decorative xmlns:adec="http://schemas.microsoft.com/office/drawing/2017/decorative" val="1"/>
              </a:ext>
            </a:extLst>
          </p:cNvPr>
          <p:cNvSpPr/>
          <p:nvPr/>
        </p:nvSpPr>
        <p:spPr bwMode="auto">
          <a:xfrm>
            <a:off x="3916335" y="2979691"/>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2" name="Oval 201">
            <a:extLst>
              <a:ext uri="{FF2B5EF4-FFF2-40B4-BE49-F238E27FC236}">
                <a16:creationId xmlns:a16="http://schemas.microsoft.com/office/drawing/2014/main" id="{89DE3F2D-6531-46DA-A490-75645ED43980}"/>
              </a:ext>
              <a:ext uri="{C183D7F6-B498-43B3-948B-1728B52AA6E4}">
                <adec:decorative xmlns:adec="http://schemas.microsoft.com/office/drawing/2017/decorative" val="1"/>
              </a:ext>
            </a:extLst>
          </p:cNvPr>
          <p:cNvSpPr/>
          <p:nvPr/>
        </p:nvSpPr>
        <p:spPr bwMode="auto">
          <a:xfrm>
            <a:off x="2905543" y="4287487"/>
            <a:ext cx="75086"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3" name="Oval 202">
            <a:extLst>
              <a:ext uri="{FF2B5EF4-FFF2-40B4-BE49-F238E27FC236}">
                <a16:creationId xmlns:a16="http://schemas.microsoft.com/office/drawing/2014/main" id="{DAFAE0EC-53D4-4CAA-BB7E-53EB56F0A337}"/>
              </a:ext>
              <a:ext uri="{C183D7F6-B498-43B3-948B-1728B52AA6E4}">
                <adec:decorative xmlns:adec="http://schemas.microsoft.com/office/drawing/2017/decorative" val="1"/>
              </a:ext>
            </a:extLst>
          </p:cNvPr>
          <p:cNvSpPr/>
          <p:nvPr/>
        </p:nvSpPr>
        <p:spPr bwMode="auto">
          <a:xfrm>
            <a:off x="4541236" y="4739067"/>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4" name="Oval 203">
            <a:extLst>
              <a:ext uri="{FF2B5EF4-FFF2-40B4-BE49-F238E27FC236}">
                <a16:creationId xmlns:a16="http://schemas.microsoft.com/office/drawing/2014/main" id="{A4DDBBD2-061D-47AA-AEF4-1A9AABDF8092}"/>
              </a:ext>
              <a:ext uri="{C183D7F6-B498-43B3-948B-1728B52AA6E4}">
                <adec:decorative xmlns:adec="http://schemas.microsoft.com/office/drawing/2017/decorative" val="1"/>
              </a:ext>
            </a:extLst>
          </p:cNvPr>
          <p:cNvSpPr/>
          <p:nvPr/>
        </p:nvSpPr>
        <p:spPr bwMode="auto">
          <a:xfrm>
            <a:off x="7460024" y="4862362"/>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5" name="Oval 204">
            <a:extLst>
              <a:ext uri="{FF2B5EF4-FFF2-40B4-BE49-F238E27FC236}">
                <a16:creationId xmlns:a16="http://schemas.microsoft.com/office/drawing/2014/main" id="{6B0ACB85-A7A7-471D-88B6-6F3029193AF0}"/>
              </a:ext>
              <a:ext uri="{C183D7F6-B498-43B3-948B-1728B52AA6E4}">
                <adec:decorative xmlns:adec="http://schemas.microsoft.com/office/drawing/2017/decorative" val="1"/>
              </a:ext>
            </a:extLst>
          </p:cNvPr>
          <p:cNvSpPr/>
          <p:nvPr/>
        </p:nvSpPr>
        <p:spPr bwMode="auto">
          <a:xfrm>
            <a:off x="8400080" y="3003603"/>
            <a:ext cx="60069" cy="58412"/>
          </a:xfrm>
          <a:prstGeom prst="ellipse">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6" name="TextBox 205">
            <a:extLst>
              <a:ext uri="{FF2B5EF4-FFF2-40B4-BE49-F238E27FC236}">
                <a16:creationId xmlns:a16="http://schemas.microsoft.com/office/drawing/2014/main" id="{62F2A55C-2F00-431E-9E48-265C9E5CF186}"/>
              </a:ext>
            </a:extLst>
          </p:cNvPr>
          <p:cNvSpPr txBox="1"/>
          <p:nvPr/>
        </p:nvSpPr>
        <p:spPr>
          <a:xfrm>
            <a:off x="7920147" y="2729311"/>
            <a:ext cx="1125134" cy="878109"/>
          </a:xfrm>
          <a:prstGeom prst="roundRect">
            <a:avLst>
              <a:gd name="adj" fmla="val 50000"/>
            </a:avLst>
          </a:prstGeom>
          <a:solidFill>
            <a:schemeClr val="bg1"/>
          </a:solidFill>
          <a:ln w="10795"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313705" rIns="0" bIns="46609" numCol="1" rtlCol="0" anchor="ctr" anchorCtr="0" compatLnSpc="1">
            <a:prstTxWarp prst="textNoShape">
              <a:avLst/>
            </a:prstTxWarp>
          </a:bodyPr>
          <a:lstStyle>
            <a:defPPr>
              <a:defRPr lang="en-US"/>
            </a:defPPr>
            <a:lvl1pPr marR="0" lvl="0" indent="0" algn="ctr" defTabSz="950663" fontAlgn="base">
              <a:lnSpc>
                <a:spcPct val="100000"/>
              </a:lnSpc>
              <a:spcBef>
                <a:spcPct val="0"/>
              </a:spcBef>
              <a:spcAft>
                <a:spcPct val="0"/>
              </a:spcAft>
              <a:buClrTx/>
              <a:buSzTx/>
              <a:buFontTx/>
              <a:buNone/>
              <a:tabLst/>
              <a:defRPr kumimoji="0" sz="1632" b="0" i="0" u="none" strike="noStrike" cap="none" spc="0" normalizeH="0" baseline="0">
                <a:ln>
                  <a:noFill/>
                </a:ln>
                <a:gradFill>
                  <a:gsLst>
                    <a:gs pos="40075">
                      <a:srgbClr val="FFFFFF"/>
                    </a:gs>
                    <a:gs pos="30000">
                      <a:srgbClr val="FFFFFF"/>
                    </a:gs>
                  </a:gsLst>
                  <a:lin ang="5400000" scaled="0"/>
                </a:gradFill>
                <a:effectLst/>
                <a:uLnTx/>
                <a:uFillTx/>
                <a:latin typeface="Calibri" panose="020F0502020204030204"/>
              </a:defRPr>
            </a:lvl1pPr>
          </a:lstStyle>
          <a:p>
            <a:pPr defTabSz="931757">
              <a:spcAft>
                <a:spcPts val="294"/>
              </a:spcAft>
              <a:defRPr/>
            </a:pPr>
            <a:r>
              <a:rPr lang="en-US" sz="1175" b="1">
                <a:gradFill>
                  <a:gsLst>
                    <a:gs pos="40075">
                      <a:srgbClr val="282828"/>
                    </a:gs>
                    <a:gs pos="30000">
                      <a:srgbClr val="282828"/>
                    </a:gs>
                  </a:gsLst>
                  <a:lin ang="5400000" scaled="0"/>
                </a:gradFill>
                <a:latin typeface="+mj-lt"/>
              </a:rPr>
              <a:t>Identities authenticated</a:t>
            </a:r>
          </a:p>
          <a:p>
            <a:pPr defTabSz="914192" fontAlgn="auto">
              <a:lnSpc>
                <a:spcPct val="90000"/>
              </a:lnSpc>
              <a:spcBef>
                <a:spcPts val="0"/>
              </a:spcBef>
              <a:spcAft>
                <a:spcPts val="0"/>
              </a:spcAft>
              <a:defRPr/>
            </a:pPr>
            <a:r>
              <a:rPr lang="en-US" sz="1372" b="1">
                <a:gradFill>
                  <a:gsLst>
                    <a:gs pos="0">
                      <a:schemeClr val="accent1"/>
                    </a:gs>
                    <a:gs pos="100000">
                      <a:schemeClr val="accent1"/>
                    </a:gs>
                  </a:gsLst>
                  <a:lin ang="5400000" scaled="0"/>
                </a:gradFill>
                <a:latin typeface="+mj-lt"/>
                <a:cs typeface="Segoe UI" panose="020B0502040204020203" pitchFamily="34" charset="0"/>
              </a:rPr>
              <a:t>630B+</a:t>
            </a:r>
          </a:p>
        </p:txBody>
      </p:sp>
      <p:sp>
        <p:nvSpPr>
          <p:cNvPr id="207" name="TextBox 206">
            <a:extLst>
              <a:ext uri="{FF2B5EF4-FFF2-40B4-BE49-F238E27FC236}">
                <a16:creationId xmlns:a16="http://schemas.microsoft.com/office/drawing/2014/main" id="{77606476-251A-429B-9407-D072095A0897}"/>
              </a:ext>
            </a:extLst>
          </p:cNvPr>
          <p:cNvSpPr txBox="1"/>
          <p:nvPr/>
        </p:nvSpPr>
        <p:spPr>
          <a:xfrm>
            <a:off x="3999715" y="4440394"/>
            <a:ext cx="1561639" cy="992995"/>
          </a:xfrm>
          <a:prstGeom prst="roundRect">
            <a:avLst>
              <a:gd name="adj" fmla="val 50000"/>
            </a:avLst>
          </a:prstGeom>
          <a:solidFill>
            <a:schemeClr val="bg1"/>
          </a:solidFill>
          <a:ln w="10795"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defPPr>
              <a:defRPr lang="en-US"/>
            </a:defPPr>
            <a:lvl1pPr marR="0" lvl="0" indent="0" algn="ctr" defTabSz="950663" fontAlgn="base">
              <a:lnSpc>
                <a:spcPct val="100000"/>
              </a:lnSpc>
              <a:spcBef>
                <a:spcPct val="0"/>
              </a:spcBef>
              <a:spcAft>
                <a:spcPct val="0"/>
              </a:spcAft>
              <a:buClrTx/>
              <a:buSzTx/>
              <a:buFontTx/>
              <a:buNone/>
              <a:tabLst/>
              <a:defRPr kumimoji="0" sz="1632" b="0" i="0" u="none" strike="noStrike" cap="none" spc="0" normalizeH="0" baseline="0">
                <a:ln>
                  <a:noFill/>
                </a:ln>
                <a:gradFill>
                  <a:gsLst>
                    <a:gs pos="40075">
                      <a:srgbClr val="FFFFFF"/>
                    </a:gs>
                    <a:gs pos="30000">
                      <a:srgbClr val="FFFFFF"/>
                    </a:gs>
                  </a:gsLst>
                  <a:lin ang="5400000" scaled="0"/>
                </a:gradFill>
                <a:effectLst/>
                <a:uLnTx/>
                <a:uFillTx/>
                <a:latin typeface="Calibri" panose="020F0502020204030204"/>
              </a:defRPr>
            </a:lvl1pPr>
          </a:lstStyle>
          <a:p>
            <a:pPr defTabSz="931757">
              <a:spcAft>
                <a:spcPts val="294"/>
              </a:spcAft>
              <a:defRPr/>
            </a:pPr>
            <a:r>
              <a:rPr lang="en-US" sz="1175" b="1">
                <a:gradFill>
                  <a:gsLst>
                    <a:gs pos="40075">
                      <a:srgbClr val="282828"/>
                    </a:gs>
                    <a:gs pos="30000">
                      <a:srgbClr val="282828"/>
                    </a:gs>
                  </a:gsLst>
                  <a:lin ang="5400000" scaled="0"/>
                </a:gradFill>
                <a:latin typeface="+mj-lt"/>
              </a:rPr>
              <a:t>Documents scanned</a:t>
            </a:r>
          </a:p>
          <a:p>
            <a:pPr defTabSz="914192" fontAlgn="auto">
              <a:lnSpc>
                <a:spcPct val="90000"/>
              </a:lnSpc>
              <a:spcBef>
                <a:spcPts val="0"/>
              </a:spcBef>
              <a:spcAft>
                <a:spcPts val="0"/>
              </a:spcAft>
              <a:defRPr/>
            </a:pPr>
            <a:r>
              <a:rPr lang="en-US" sz="1372" b="1">
                <a:gradFill>
                  <a:gsLst>
                    <a:gs pos="0">
                      <a:schemeClr val="accent1"/>
                    </a:gs>
                    <a:gs pos="100000">
                      <a:schemeClr val="accent1"/>
                    </a:gs>
                  </a:gsLst>
                  <a:lin ang="5400000" scaled="0"/>
                </a:gradFill>
                <a:latin typeface="+mj-lt"/>
                <a:cs typeface="Segoe UI" panose="020B0502040204020203" pitchFamily="34" charset="0"/>
              </a:rPr>
              <a:t>600B+</a:t>
            </a:r>
          </a:p>
        </p:txBody>
      </p:sp>
      <p:sp>
        <p:nvSpPr>
          <p:cNvPr id="208" name="TextBox 207">
            <a:extLst>
              <a:ext uri="{FF2B5EF4-FFF2-40B4-BE49-F238E27FC236}">
                <a16:creationId xmlns:a16="http://schemas.microsoft.com/office/drawing/2014/main" id="{0C4E9C68-451B-440F-9333-DCE33D170498}"/>
              </a:ext>
            </a:extLst>
          </p:cNvPr>
          <p:cNvSpPr txBox="1"/>
          <p:nvPr/>
        </p:nvSpPr>
        <p:spPr>
          <a:xfrm>
            <a:off x="6906383" y="4668768"/>
            <a:ext cx="1314204" cy="536247"/>
          </a:xfrm>
          <a:prstGeom prst="roundRect">
            <a:avLst>
              <a:gd name="adj" fmla="val 50000"/>
            </a:avLst>
          </a:prstGeom>
          <a:solidFill>
            <a:schemeClr val="bg1"/>
          </a:solidFill>
          <a:ln w="10795"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defPPr>
              <a:defRPr lang="en-US"/>
            </a:defPPr>
            <a:lvl1pPr marR="0" lvl="0" indent="0" algn="ctr" defTabSz="950663" fontAlgn="base">
              <a:lnSpc>
                <a:spcPct val="100000"/>
              </a:lnSpc>
              <a:spcBef>
                <a:spcPct val="0"/>
              </a:spcBef>
              <a:spcAft>
                <a:spcPct val="0"/>
              </a:spcAft>
              <a:buClrTx/>
              <a:buSzTx/>
              <a:buFontTx/>
              <a:buNone/>
              <a:tabLst/>
              <a:defRPr kumimoji="0" sz="1632" b="0" i="0" u="none" strike="noStrike" cap="none" spc="0" normalizeH="0" baseline="0">
                <a:ln>
                  <a:noFill/>
                </a:ln>
                <a:gradFill>
                  <a:gsLst>
                    <a:gs pos="40075">
                      <a:srgbClr val="FFFFFF"/>
                    </a:gs>
                    <a:gs pos="30000">
                      <a:srgbClr val="FFFFFF"/>
                    </a:gs>
                  </a:gsLst>
                  <a:lin ang="5400000" scaled="0"/>
                </a:gradFill>
                <a:effectLst/>
                <a:uLnTx/>
                <a:uFillTx/>
                <a:latin typeface="Calibri" panose="020F0502020204030204"/>
              </a:defRPr>
            </a:lvl1pPr>
          </a:lstStyle>
          <a:p>
            <a:pPr defTabSz="931757">
              <a:spcAft>
                <a:spcPts val="294"/>
              </a:spcAft>
              <a:defRPr/>
            </a:pPr>
            <a:r>
              <a:rPr lang="en-US" sz="1175" b="1">
                <a:gradFill>
                  <a:gsLst>
                    <a:gs pos="40075">
                      <a:srgbClr val="282828"/>
                    </a:gs>
                    <a:gs pos="30000">
                      <a:srgbClr val="282828"/>
                    </a:gs>
                  </a:gsLst>
                  <a:lin ang="5400000" scaled="0"/>
                </a:gradFill>
                <a:latin typeface="+mj-lt"/>
              </a:rPr>
              <a:t>Threats blocked</a:t>
            </a:r>
          </a:p>
          <a:p>
            <a:pPr defTabSz="914192" fontAlgn="auto">
              <a:lnSpc>
                <a:spcPct val="90000"/>
              </a:lnSpc>
              <a:spcBef>
                <a:spcPts val="0"/>
              </a:spcBef>
              <a:spcAft>
                <a:spcPts val="0"/>
              </a:spcAft>
              <a:defRPr/>
            </a:pPr>
            <a:r>
              <a:rPr lang="en-US" sz="1372" b="1">
                <a:gradFill>
                  <a:gsLst>
                    <a:gs pos="0">
                      <a:schemeClr val="accent1"/>
                    </a:gs>
                    <a:gs pos="100000">
                      <a:schemeClr val="accent1"/>
                    </a:gs>
                  </a:gsLst>
                  <a:lin ang="5400000" scaled="0"/>
                </a:gradFill>
                <a:latin typeface="+mj-lt"/>
                <a:cs typeface="Segoe UI" panose="020B0502040204020203" pitchFamily="34" charset="0"/>
              </a:rPr>
              <a:t>5B+</a:t>
            </a:r>
          </a:p>
        </p:txBody>
      </p:sp>
      <p:sp>
        <p:nvSpPr>
          <p:cNvPr id="209" name="TextBox 208">
            <a:extLst>
              <a:ext uri="{FF2B5EF4-FFF2-40B4-BE49-F238E27FC236}">
                <a16:creationId xmlns:a16="http://schemas.microsoft.com/office/drawing/2014/main" id="{8B7B48CB-6AC7-4D7E-9292-386C2B6293D2}"/>
              </a:ext>
            </a:extLst>
          </p:cNvPr>
          <p:cNvSpPr txBox="1"/>
          <p:nvPr/>
        </p:nvSpPr>
        <p:spPr>
          <a:xfrm>
            <a:off x="6906383" y="1058468"/>
            <a:ext cx="1314204" cy="660265"/>
          </a:xfrm>
          <a:prstGeom prst="roundRect">
            <a:avLst>
              <a:gd name="adj" fmla="val 50000"/>
            </a:avLst>
          </a:prstGeom>
          <a:solidFill>
            <a:schemeClr val="bg1"/>
          </a:solidFill>
          <a:ln w="10795"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defPPr>
              <a:defRPr lang="en-US"/>
            </a:defPPr>
            <a:lvl1pPr marR="0" lvl="0" indent="0" algn="ctr" defTabSz="950663" fontAlgn="base">
              <a:lnSpc>
                <a:spcPct val="100000"/>
              </a:lnSpc>
              <a:spcBef>
                <a:spcPct val="0"/>
              </a:spcBef>
              <a:spcAft>
                <a:spcPct val="0"/>
              </a:spcAft>
              <a:buClrTx/>
              <a:buSzTx/>
              <a:buFontTx/>
              <a:buNone/>
              <a:tabLst/>
              <a:defRPr kumimoji="0" sz="1632" b="0" i="0" u="none" strike="noStrike" cap="none" spc="0" normalizeH="0" baseline="0">
                <a:ln>
                  <a:noFill/>
                </a:ln>
                <a:gradFill>
                  <a:gsLst>
                    <a:gs pos="40075">
                      <a:srgbClr val="FFFFFF"/>
                    </a:gs>
                    <a:gs pos="30000">
                      <a:srgbClr val="FFFFFF"/>
                    </a:gs>
                  </a:gsLst>
                  <a:lin ang="5400000" scaled="0"/>
                </a:gradFill>
                <a:effectLst/>
                <a:uLnTx/>
                <a:uFillTx/>
                <a:latin typeface="Calibri" panose="020F0502020204030204"/>
              </a:defRPr>
            </a:lvl1pPr>
          </a:lstStyle>
          <a:p>
            <a:pPr defTabSz="931757">
              <a:spcAft>
                <a:spcPts val="294"/>
              </a:spcAft>
              <a:defRPr/>
            </a:pPr>
            <a:r>
              <a:rPr lang="en-US" sz="1175" b="1">
                <a:gradFill>
                  <a:gsLst>
                    <a:gs pos="40075">
                      <a:srgbClr val="282828"/>
                    </a:gs>
                    <a:gs pos="30000">
                      <a:srgbClr val="282828"/>
                    </a:gs>
                  </a:gsLst>
                  <a:lin ang="5400000" scaled="0"/>
                </a:gradFill>
                <a:latin typeface="+mj-lt"/>
              </a:rPr>
              <a:t>Meeting </a:t>
            </a:r>
            <a:br>
              <a:rPr lang="en-US" sz="1175" b="1">
                <a:gradFill>
                  <a:gsLst>
                    <a:gs pos="40075">
                      <a:srgbClr val="282828"/>
                    </a:gs>
                    <a:gs pos="30000">
                      <a:srgbClr val="282828"/>
                    </a:gs>
                  </a:gsLst>
                  <a:lin ang="5400000" scaled="0"/>
                </a:gradFill>
                <a:latin typeface="+mj-lt"/>
              </a:rPr>
            </a:br>
            <a:r>
              <a:rPr lang="en-US" sz="1175" b="1">
                <a:gradFill>
                  <a:gsLst>
                    <a:gs pos="40075">
                      <a:srgbClr val="282828"/>
                    </a:gs>
                    <a:gs pos="30000">
                      <a:srgbClr val="282828"/>
                    </a:gs>
                  </a:gsLst>
                  <a:lin ang="5400000" scaled="0"/>
                </a:gradFill>
                <a:latin typeface="+mj-lt"/>
              </a:rPr>
              <a:t>minutes delivered</a:t>
            </a:r>
          </a:p>
          <a:p>
            <a:pPr defTabSz="914192" fontAlgn="auto">
              <a:lnSpc>
                <a:spcPct val="90000"/>
              </a:lnSpc>
              <a:spcBef>
                <a:spcPts val="0"/>
              </a:spcBef>
              <a:spcAft>
                <a:spcPts val="0"/>
              </a:spcAft>
              <a:defRPr/>
            </a:pPr>
            <a:r>
              <a:rPr lang="en-US" sz="1372" b="1">
                <a:gradFill>
                  <a:gsLst>
                    <a:gs pos="0">
                      <a:schemeClr val="accent1"/>
                    </a:gs>
                    <a:gs pos="100000">
                      <a:schemeClr val="accent1"/>
                    </a:gs>
                  </a:gsLst>
                  <a:lin ang="5400000" scaled="0"/>
                </a:gradFill>
                <a:latin typeface="+mj-lt"/>
                <a:cs typeface="Segoe UI" panose="020B0502040204020203" pitchFamily="34" charset="0"/>
              </a:rPr>
              <a:t>4.1B+</a:t>
            </a:r>
          </a:p>
        </p:txBody>
      </p:sp>
      <p:grpSp>
        <p:nvGrpSpPr>
          <p:cNvPr id="210" name="Group 209" descr="1.8 PBS: Other clouds and network logs">
            <a:extLst>
              <a:ext uri="{FF2B5EF4-FFF2-40B4-BE49-F238E27FC236}">
                <a16:creationId xmlns:a16="http://schemas.microsoft.com/office/drawing/2014/main" id="{03E97623-3F03-4820-B6CC-A238ED81C42A}"/>
              </a:ext>
              <a:ext uri="{C183D7F6-B498-43B3-948B-1728B52AA6E4}">
                <adec:decorative xmlns:adec="http://schemas.microsoft.com/office/drawing/2017/decorative" val="0"/>
              </a:ext>
            </a:extLst>
          </p:cNvPr>
          <p:cNvGrpSpPr/>
          <p:nvPr/>
        </p:nvGrpSpPr>
        <p:grpSpPr>
          <a:xfrm>
            <a:off x="9244387" y="1456544"/>
            <a:ext cx="1185062" cy="1152367"/>
            <a:chOff x="9764018" y="1293929"/>
            <a:chExt cx="1826994" cy="1826994"/>
          </a:xfrm>
        </p:grpSpPr>
        <p:sp>
          <p:nvSpPr>
            <p:cNvPr id="211" name="Oval 210">
              <a:extLst>
                <a:ext uri="{FF2B5EF4-FFF2-40B4-BE49-F238E27FC236}">
                  <a16:creationId xmlns:a16="http://schemas.microsoft.com/office/drawing/2014/main" id="{2B783E7C-0B53-46AD-A96B-8C158193D0DB}"/>
                </a:ext>
              </a:extLst>
            </p:cNvPr>
            <p:cNvSpPr/>
            <p:nvPr/>
          </p:nvSpPr>
          <p:spPr bwMode="auto">
            <a:xfrm>
              <a:off x="9764018" y="1293929"/>
              <a:ext cx="1826994" cy="1826994"/>
            </a:xfrm>
            <a:prstGeom prst="ellipse">
              <a:avLst/>
            </a:prstGeom>
            <a:solidFill>
              <a:schemeClr val="bg1"/>
            </a:solidFill>
            <a:ln w="10795" cap="flat">
              <a:noFill/>
              <a:prstDash val="solid"/>
              <a:miter/>
            </a:ln>
            <a:effectLst>
              <a:outerShdw blurRad="254000" dist="50800" dir="27000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1961"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2" name="TextBox 211">
              <a:extLst>
                <a:ext uri="{FF2B5EF4-FFF2-40B4-BE49-F238E27FC236}">
                  <a16:creationId xmlns:a16="http://schemas.microsoft.com/office/drawing/2014/main" id="{C7B82D11-4E2B-42E7-AAEC-CA4FEAA4AB6B}"/>
                </a:ext>
              </a:extLst>
            </p:cNvPr>
            <p:cNvSpPr txBox="1"/>
            <p:nvPr/>
          </p:nvSpPr>
          <p:spPr>
            <a:xfrm>
              <a:off x="9837628" y="2189185"/>
              <a:ext cx="1679771" cy="420357"/>
            </a:xfrm>
            <a:prstGeom prst="rect">
              <a:avLst/>
            </a:prstGeom>
            <a:noFill/>
          </p:spPr>
          <p:txBody>
            <a:bodyPr wrap="square" lIns="0" tIns="0" rIns="0" bIns="0" rtlCol="0">
              <a:spAutoFit/>
            </a:bodyPr>
            <a:lstStyle/>
            <a:p>
              <a:pPr algn="ctr" defTabSz="914192">
                <a:lnSpc>
                  <a:spcPct val="90000"/>
                </a:lnSpc>
                <a:defRPr/>
              </a:pPr>
              <a:r>
                <a:rPr lang="en-US" sz="1175">
                  <a:gradFill>
                    <a:gsLst>
                      <a:gs pos="0">
                        <a:srgbClr val="282828"/>
                      </a:gs>
                      <a:gs pos="100000">
                        <a:srgbClr val="282828"/>
                      </a:gs>
                    </a:gsLst>
                    <a:lin ang="5400000" scaled="0"/>
                  </a:gradFill>
                  <a:latin typeface="+mj-lt"/>
                  <a:cs typeface="Segoe UI Semilight" panose="020B0402040204020203" pitchFamily="34" charset="0"/>
                </a:rPr>
                <a:t>Other clouds </a:t>
              </a:r>
              <a:br>
                <a:rPr lang="en-US" sz="1175">
                  <a:gradFill>
                    <a:gsLst>
                      <a:gs pos="0">
                        <a:srgbClr val="282828"/>
                      </a:gs>
                      <a:gs pos="100000">
                        <a:srgbClr val="282828"/>
                      </a:gs>
                    </a:gsLst>
                    <a:lin ang="5400000" scaled="0"/>
                  </a:gradFill>
                  <a:latin typeface="+mj-lt"/>
                  <a:cs typeface="Segoe UI Semilight" panose="020B0402040204020203" pitchFamily="34" charset="0"/>
                </a:rPr>
              </a:br>
              <a:r>
                <a:rPr lang="en-US" sz="1175">
                  <a:gradFill>
                    <a:gsLst>
                      <a:gs pos="0">
                        <a:srgbClr val="282828"/>
                      </a:gs>
                      <a:gs pos="100000">
                        <a:srgbClr val="282828"/>
                      </a:gs>
                    </a:gsLst>
                    <a:lin ang="5400000" scaled="0"/>
                  </a:gradFill>
                  <a:latin typeface="+mj-lt"/>
                  <a:cs typeface="Segoe UI Semilight" panose="020B0402040204020203" pitchFamily="34" charset="0"/>
                </a:rPr>
                <a:t>and network logs</a:t>
              </a:r>
            </a:p>
          </p:txBody>
        </p:sp>
        <p:sp>
          <p:nvSpPr>
            <p:cNvPr id="213" name="TextBox 212">
              <a:extLst>
                <a:ext uri="{FF2B5EF4-FFF2-40B4-BE49-F238E27FC236}">
                  <a16:creationId xmlns:a16="http://schemas.microsoft.com/office/drawing/2014/main" id="{90A3B9F3-824B-4D2D-89CD-0EF39460948D}"/>
                </a:ext>
              </a:extLst>
            </p:cNvPr>
            <p:cNvSpPr txBox="1"/>
            <p:nvPr/>
          </p:nvSpPr>
          <p:spPr>
            <a:xfrm>
              <a:off x="10069439" y="1837868"/>
              <a:ext cx="1216152" cy="315682"/>
            </a:xfrm>
            <a:prstGeom prst="rect">
              <a:avLst/>
            </a:prstGeom>
            <a:noFill/>
          </p:spPr>
          <p:txBody>
            <a:bodyPr wrap="square" lIns="0" tIns="0" rIns="0" bIns="0" rtlCol="0">
              <a:spAutoFit/>
            </a:bodyPr>
            <a:lstStyle/>
            <a:p>
              <a:pPr algn="ctr" defTabSz="914192">
                <a:lnSpc>
                  <a:spcPct val="90000"/>
                </a:lnSpc>
                <a:defRPr/>
              </a:pPr>
              <a:r>
                <a:rPr lang="en-US" sz="1765" b="1">
                  <a:gradFill>
                    <a:gsLst>
                      <a:gs pos="0">
                        <a:schemeClr val="accent1"/>
                      </a:gs>
                      <a:gs pos="100000">
                        <a:schemeClr val="accent1"/>
                      </a:gs>
                    </a:gsLst>
                    <a:lin ang="5400000" scaled="0"/>
                  </a:gradFill>
                  <a:latin typeface="+mj-lt"/>
                  <a:cs typeface="Segoe UI" panose="020B0502040204020203" pitchFamily="34" charset="0"/>
                </a:rPr>
                <a:t>1.8PBs</a:t>
              </a:r>
            </a:p>
          </p:txBody>
        </p:sp>
      </p:grpSp>
      <p:grpSp>
        <p:nvGrpSpPr>
          <p:cNvPr id="214" name="Group 213" descr="1.2B+: PCs, servers, and IoT">
            <a:extLst>
              <a:ext uri="{FF2B5EF4-FFF2-40B4-BE49-F238E27FC236}">
                <a16:creationId xmlns:a16="http://schemas.microsoft.com/office/drawing/2014/main" id="{56DE7177-0298-456C-B82B-612C6E4CCB99}"/>
              </a:ext>
            </a:extLst>
          </p:cNvPr>
          <p:cNvGrpSpPr/>
          <p:nvPr/>
        </p:nvGrpSpPr>
        <p:grpSpPr>
          <a:xfrm>
            <a:off x="1897497" y="1750853"/>
            <a:ext cx="1185062" cy="1152367"/>
            <a:chOff x="816932" y="1662509"/>
            <a:chExt cx="1826994" cy="1826994"/>
          </a:xfrm>
        </p:grpSpPr>
        <p:sp>
          <p:nvSpPr>
            <p:cNvPr id="215" name="Oval 214">
              <a:extLst>
                <a:ext uri="{FF2B5EF4-FFF2-40B4-BE49-F238E27FC236}">
                  <a16:creationId xmlns:a16="http://schemas.microsoft.com/office/drawing/2014/main" id="{5752FD91-B84F-4774-8D2C-578408158FF3}"/>
                </a:ext>
              </a:extLst>
            </p:cNvPr>
            <p:cNvSpPr/>
            <p:nvPr/>
          </p:nvSpPr>
          <p:spPr bwMode="auto">
            <a:xfrm>
              <a:off x="816932" y="1662509"/>
              <a:ext cx="1826994" cy="1826994"/>
            </a:xfrm>
            <a:prstGeom prst="ellipse">
              <a:avLst/>
            </a:prstGeom>
            <a:solidFill>
              <a:schemeClr val="bg1"/>
            </a:solidFill>
            <a:ln w="10795" cap="flat">
              <a:noFill/>
              <a:prstDash val="solid"/>
              <a:miter/>
            </a:ln>
            <a:effectLst>
              <a:outerShdw blurRad="254000" dist="50800" dir="27000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1961"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16" name="Group 215">
              <a:extLst>
                <a:ext uri="{FF2B5EF4-FFF2-40B4-BE49-F238E27FC236}">
                  <a16:creationId xmlns:a16="http://schemas.microsoft.com/office/drawing/2014/main" id="{4318F69E-428C-4251-B494-E9AB86C49F95}"/>
                </a:ext>
              </a:extLst>
            </p:cNvPr>
            <p:cNvGrpSpPr/>
            <p:nvPr/>
          </p:nvGrpSpPr>
          <p:grpSpPr>
            <a:xfrm>
              <a:off x="1093900" y="2207426"/>
              <a:ext cx="1273058" cy="769720"/>
              <a:chOff x="912924" y="2126522"/>
              <a:chExt cx="1273058" cy="769720"/>
            </a:xfrm>
          </p:grpSpPr>
          <p:sp>
            <p:nvSpPr>
              <p:cNvPr id="217" name="TextBox 216">
                <a:extLst>
                  <a:ext uri="{FF2B5EF4-FFF2-40B4-BE49-F238E27FC236}">
                    <a16:creationId xmlns:a16="http://schemas.microsoft.com/office/drawing/2014/main" id="{2121AD0B-78CF-4275-A41D-AB6D82C0738B}"/>
                  </a:ext>
                </a:extLst>
              </p:cNvPr>
              <p:cNvSpPr txBox="1"/>
              <p:nvPr/>
            </p:nvSpPr>
            <p:spPr>
              <a:xfrm>
                <a:off x="912924" y="2475885"/>
                <a:ext cx="1273058" cy="420357"/>
              </a:xfrm>
              <a:prstGeom prst="rect">
                <a:avLst/>
              </a:prstGeom>
              <a:noFill/>
            </p:spPr>
            <p:txBody>
              <a:bodyPr wrap="square" lIns="0" tIns="0" rIns="0" bIns="0" rtlCol="0">
                <a:spAutoFit/>
              </a:bodyPr>
              <a:lstStyle/>
              <a:p>
                <a:pPr algn="ctr" defTabSz="914192">
                  <a:lnSpc>
                    <a:spcPct val="90000"/>
                  </a:lnSpc>
                  <a:defRPr/>
                </a:pPr>
                <a:r>
                  <a:rPr lang="en-US" sz="1175">
                    <a:gradFill>
                      <a:gsLst>
                        <a:gs pos="0">
                          <a:srgbClr val="282828"/>
                        </a:gs>
                        <a:gs pos="100000">
                          <a:srgbClr val="282828"/>
                        </a:gs>
                      </a:gsLst>
                      <a:lin ang="5400000" scaled="0"/>
                    </a:gradFill>
                    <a:latin typeface="+mj-lt"/>
                    <a:cs typeface="Segoe UI Semilight" panose="020B0402040204020203" pitchFamily="34" charset="0"/>
                  </a:rPr>
                  <a:t>PCs, servers, </a:t>
                </a:r>
                <a:br>
                  <a:rPr lang="en-US" sz="1175">
                    <a:gradFill>
                      <a:gsLst>
                        <a:gs pos="0">
                          <a:srgbClr val="282828"/>
                        </a:gs>
                        <a:gs pos="100000">
                          <a:srgbClr val="282828"/>
                        </a:gs>
                      </a:gsLst>
                      <a:lin ang="5400000" scaled="0"/>
                    </a:gradFill>
                    <a:latin typeface="+mj-lt"/>
                    <a:cs typeface="Segoe UI Semilight" panose="020B0402040204020203" pitchFamily="34" charset="0"/>
                  </a:rPr>
                </a:br>
                <a:r>
                  <a:rPr lang="en-US" sz="1175">
                    <a:gradFill>
                      <a:gsLst>
                        <a:gs pos="0">
                          <a:srgbClr val="282828"/>
                        </a:gs>
                        <a:gs pos="100000">
                          <a:srgbClr val="282828"/>
                        </a:gs>
                      </a:gsLst>
                      <a:lin ang="5400000" scaled="0"/>
                    </a:gradFill>
                    <a:latin typeface="+mj-lt"/>
                    <a:cs typeface="Segoe UI Semilight" panose="020B0402040204020203" pitchFamily="34" charset="0"/>
                  </a:rPr>
                  <a:t>and IoT</a:t>
                </a:r>
              </a:p>
            </p:txBody>
          </p:sp>
          <p:sp>
            <p:nvSpPr>
              <p:cNvPr id="218" name="TextBox 217">
                <a:extLst>
                  <a:ext uri="{FF2B5EF4-FFF2-40B4-BE49-F238E27FC236}">
                    <a16:creationId xmlns:a16="http://schemas.microsoft.com/office/drawing/2014/main" id="{27A22FF4-2915-4961-B09C-74511620DF98}"/>
                  </a:ext>
                </a:extLst>
              </p:cNvPr>
              <p:cNvSpPr txBox="1"/>
              <p:nvPr/>
            </p:nvSpPr>
            <p:spPr>
              <a:xfrm>
                <a:off x="941057" y="2126522"/>
                <a:ext cx="1216790" cy="315682"/>
              </a:xfrm>
              <a:prstGeom prst="rect">
                <a:avLst/>
              </a:prstGeom>
              <a:noFill/>
            </p:spPr>
            <p:txBody>
              <a:bodyPr wrap="square" lIns="0" tIns="0" rIns="0" bIns="0" rtlCol="0">
                <a:spAutoFit/>
              </a:bodyPr>
              <a:lstStyle/>
              <a:p>
                <a:pPr algn="ctr" defTabSz="914192">
                  <a:lnSpc>
                    <a:spcPct val="90000"/>
                  </a:lnSpc>
                  <a:defRPr/>
                </a:pPr>
                <a:r>
                  <a:rPr lang="en-US" sz="1765" b="1">
                    <a:gradFill>
                      <a:gsLst>
                        <a:gs pos="0">
                          <a:schemeClr val="accent1"/>
                        </a:gs>
                        <a:gs pos="100000">
                          <a:schemeClr val="accent1"/>
                        </a:gs>
                      </a:gsLst>
                      <a:lin ang="5400000" scaled="0"/>
                    </a:gradFill>
                    <a:latin typeface="+mj-lt"/>
                    <a:cs typeface="Segoe UI" panose="020B0502040204020203" pitchFamily="34" charset="0"/>
                  </a:rPr>
                  <a:t>1.2B+</a:t>
                </a:r>
              </a:p>
            </p:txBody>
          </p:sp>
        </p:grpSp>
      </p:grpSp>
      <p:grpSp>
        <p:nvGrpSpPr>
          <p:cNvPr id="219" name="Group 218" descr="iOS, macOS, Android, Linux &#10;and IoT devices&#10;">
            <a:extLst>
              <a:ext uri="{FF2B5EF4-FFF2-40B4-BE49-F238E27FC236}">
                <a16:creationId xmlns:a16="http://schemas.microsoft.com/office/drawing/2014/main" id="{48CDC245-1957-4E7D-8DE1-444120E884BD}"/>
              </a:ext>
            </a:extLst>
          </p:cNvPr>
          <p:cNvGrpSpPr/>
          <p:nvPr/>
        </p:nvGrpSpPr>
        <p:grpSpPr>
          <a:xfrm>
            <a:off x="2036280" y="4093821"/>
            <a:ext cx="1185062" cy="1152367"/>
            <a:chOff x="985942" y="4596743"/>
            <a:chExt cx="1826994" cy="1826994"/>
          </a:xfrm>
        </p:grpSpPr>
        <p:sp>
          <p:nvSpPr>
            <p:cNvPr id="220" name="Oval 219">
              <a:extLst>
                <a:ext uri="{FF2B5EF4-FFF2-40B4-BE49-F238E27FC236}">
                  <a16:creationId xmlns:a16="http://schemas.microsoft.com/office/drawing/2014/main" id="{FE5C4455-408D-47DF-B4CE-BE702B73FF87}"/>
                </a:ext>
              </a:extLst>
            </p:cNvPr>
            <p:cNvSpPr/>
            <p:nvPr/>
          </p:nvSpPr>
          <p:spPr bwMode="auto">
            <a:xfrm>
              <a:off x="985942" y="4596743"/>
              <a:ext cx="1826994" cy="1826994"/>
            </a:xfrm>
            <a:prstGeom prst="ellipse">
              <a:avLst/>
            </a:prstGeom>
            <a:solidFill>
              <a:schemeClr val="bg1"/>
            </a:solidFill>
            <a:ln>
              <a:noFill/>
              <a:headEnd type="none" w="med" len="med"/>
              <a:tailEnd type="none" w="med" len="med"/>
            </a:ln>
            <a:effectLst>
              <a:outerShdw blurRad="254000" dist="50800" dir="2700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34464" rIns="134464" bIns="46616" numCol="1" rtlCol="0" anchor="ctr" anchorCtr="0" compatLnSpc="1">
              <a:prstTxWarp prst="textNoShape">
                <a:avLst/>
              </a:prstTxWarp>
            </a:bodyPr>
            <a:lstStyle/>
            <a:p>
              <a:pPr algn="ctr" defTabSz="914367">
                <a:spcBef>
                  <a:spcPct val="0"/>
                </a:spcBef>
                <a:spcAft>
                  <a:spcPts val="588"/>
                </a:spcAft>
                <a:defRPr/>
              </a:pPr>
              <a:endParaRPr lang="en-US" sz="1176" err="1">
                <a:ln w="3175">
                  <a:noFill/>
                </a:ln>
                <a:gradFill>
                  <a:gsLst>
                    <a:gs pos="0">
                      <a:srgbClr val="6C6E6C"/>
                    </a:gs>
                    <a:gs pos="100000">
                      <a:srgbClr val="6C6E6C"/>
                    </a:gs>
                  </a:gsLst>
                  <a:lin ang="5400000" scaled="0"/>
                </a:gradFill>
                <a:latin typeface="Segoe UI Semibold"/>
                <a:cs typeface="Segoe UI Semilight" panose="020B0402040204020203" pitchFamily="34" charset="0"/>
              </a:endParaRPr>
            </a:p>
          </p:txBody>
        </p:sp>
        <p:sp>
          <p:nvSpPr>
            <p:cNvPr id="221" name="TextBox 220">
              <a:extLst>
                <a:ext uri="{FF2B5EF4-FFF2-40B4-BE49-F238E27FC236}">
                  <a16:creationId xmlns:a16="http://schemas.microsoft.com/office/drawing/2014/main" id="{885995F1-3D08-4AB7-BF7B-CFD6C281D862}"/>
                </a:ext>
              </a:extLst>
            </p:cNvPr>
            <p:cNvSpPr txBox="1"/>
            <p:nvPr/>
          </p:nvSpPr>
          <p:spPr>
            <a:xfrm>
              <a:off x="1129718" y="5219389"/>
              <a:ext cx="1539440" cy="630535"/>
            </a:xfrm>
            <a:prstGeom prst="rect">
              <a:avLst/>
            </a:prstGeom>
            <a:noFill/>
          </p:spPr>
          <p:txBody>
            <a:bodyPr wrap="square" lIns="0" tIns="0" rIns="0" bIns="0" rtlCol="0">
              <a:spAutoFit/>
            </a:bodyPr>
            <a:lstStyle/>
            <a:p>
              <a:pPr algn="ctr" defTabSz="914192">
                <a:lnSpc>
                  <a:spcPct val="90000"/>
                </a:lnSpc>
                <a:defRPr/>
              </a:pPr>
              <a:r>
                <a:rPr lang="en-US" sz="1175">
                  <a:gradFill>
                    <a:gsLst>
                      <a:gs pos="0">
                        <a:srgbClr val="282828"/>
                      </a:gs>
                      <a:gs pos="100000">
                        <a:srgbClr val="282828"/>
                      </a:gs>
                    </a:gsLst>
                    <a:lin ang="5400000" scaled="0"/>
                  </a:gradFill>
                  <a:latin typeface="+mj-lt"/>
                  <a:cs typeface="Segoe UI Semilight" panose="020B0402040204020203" pitchFamily="34" charset="0"/>
                </a:rPr>
                <a:t>iOS, macOS, Android, Linux </a:t>
              </a:r>
              <a:br>
                <a:rPr lang="en-US" sz="1175">
                  <a:gradFill>
                    <a:gsLst>
                      <a:gs pos="0">
                        <a:srgbClr val="282828"/>
                      </a:gs>
                      <a:gs pos="100000">
                        <a:srgbClr val="282828"/>
                      </a:gs>
                    </a:gsLst>
                    <a:lin ang="5400000" scaled="0"/>
                  </a:gradFill>
                  <a:latin typeface="+mj-lt"/>
                  <a:cs typeface="Segoe UI Semilight" panose="020B0402040204020203" pitchFamily="34" charset="0"/>
                </a:rPr>
              </a:br>
              <a:r>
                <a:rPr lang="en-US" sz="1175">
                  <a:gradFill>
                    <a:gsLst>
                      <a:gs pos="0">
                        <a:srgbClr val="282828"/>
                      </a:gs>
                      <a:gs pos="100000">
                        <a:srgbClr val="282828"/>
                      </a:gs>
                    </a:gsLst>
                    <a:lin ang="5400000" scaled="0"/>
                  </a:gradFill>
                  <a:latin typeface="+mj-lt"/>
                  <a:cs typeface="Segoe UI Semilight" panose="020B0402040204020203" pitchFamily="34" charset="0"/>
                </a:rPr>
                <a:t>and IoT devices</a:t>
              </a:r>
            </a:p>
          </p:txBody>
        </p:sp>
      </p:grpSp>
      <p:grpSp>
        <p:nvGrpSpPr>
          <p:cNvPr id="222" name="Group 221" descr="1B+: Apps and services users">
            <a:extLst>
              <a:ext uri="{FF2B5EF4-FFF2-40B4-BE49-F238E27FC236}">
                <a16:creationId xmlns:a16="http://schemas.microsoft.com/office/drawing/2014/main" id="{B0988192-F1F7-4129-9919-73DB8104539D}"/>
              </a:ext>
            </a:extLst>
          </p:cNvPr>
          <p:cNvGrpSpPr/>
          <p:nvPr/>
        </p:nvGrpSpPr>
        <p:grpSpPr>
          <a:xfrm>
            <a:off x="9162393" y="3997076"/>
            <a:ext cx="1185062" cy="1152367"/>
            <a:chOff x="9664166" y="4475583"/>
            <a:chExt cx="1826994" cy="1826994"/>
          </a:xfrm>
        </p:grpSpPr>
        <p:sp>
          <p:nvSpPr>
            <p:cNvPr id="223" name="Oval 222">
              <a:extLst>
                <a:ext uri="{FF2B5EF4-FFF2-40B4-BE49-F238E27FC236}">
                  <a16:creationId xmlns:a16="http://schemas.microsoft.com/office/drawing/2014/main" id="{A3DF36FD-0692-42B8-B585-64C162C8EB9B}"/>
                </a:ext>
              </a:extLst>
            </p:cNvPr>
            <p:cNvSpPr/>
            <p:nvPr/>
          </p:nvSpPr>
          <p:spPr bwMode="auto">
            <a:xfrm>
              <a:off x="9664166" y="4475583"/>
              <a:ext cx="1826994" cy="1826994"/>
            </a:xfrm>
            <a:prstGeom prst="ellipse">
              <a:avLst/>
            </a:prstGeom>
            <a:solidFill>
              <a:schemeClr val="bg1"/>
            </a:solidFill>
            <a:ln w="10795" cap="flat">
              <a:noFill/>
              <a:prstDash val="solid"/>
              <a:miter/>
            </a:ln>
            <a:effectLst>
              <a:outerShdw blurRad="254000" dist="50800" dir="27000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1961"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24" name="Group 223">
              <a:extLst>
                <a:ext uri="{FF2B5EF4-FFF2-40B4-BE49-F238E27FC236}">
                  <a16:creationId xmlns:a16="http://schemas.microsoft.com/office/drawing/2014/main" id="{AFF96803-6C86-4DFF-8DEA-6E50BDBDF063}"/>
                </a:ext>
              </a:extLst>
            </p:cNvPr>
            <p:cNvGrpSpPr/>
            <p:nvPr/>
          </p:nvGrpSpPr>
          <p:grpSpPr>
            <a:xfrm>
              <a:off x="9945933" y="5031444"/>
              <a:ext cx="1263460" cy="747830"/>
              <a:chOff x="9867556" y="5255543"/>
              <a:chExt cx="1263460" cy="747830"/>
            </a:xfrm>
          </p:grpSpPr>
          <p:sp>
            <p:nvSpPr>
              <p:cNvPr id="225" name="TextBox 224">
                <a:extLst>
                  <a:ext uri="{FF2B5EF4-FFF2-40B4-BE49-F238E27FC236}">
                    <a16:creationId xmlns:a16="http://schemas.microsoft.com/office/drawing/2014/main" id="{2106FF8B-E397-458F-A87B-31516B73B991}"/>
                  </a:ext>
                </a:extLst>
              </p:cNvPr>
              <p:cNvSpPr txBox="1"/>
              <p:nvPr/>
            </p:nvSpPr>
            <p:spPr>
              <a:xfrm>
                <a:off x="9867556" y="5583016"/>
                <a:ext cx="1263460" cy="420357"/>
              </a:xfrm>
              <a:prstGeom prst="rect">
                <a:avLst/>
              </a:prstGeom>
              <a:noFill/>
            </p:spPr>
            <p:txBody>
              <a:bodyPr wrap="square" lIns="0" tIns="0" rIns="0" bIns="0" rtlCol="0">
                <a:spAutoFit/>
              </a:bodyPr>
              <a:lstStyle/>
              <a:p>
                <a:pPr algn="ctr" defTabSz="914192">
                  <a:lnSpc>
                    <a:spcPct val="90000"/>
                  </a:lnSpc>
                  <a:defRPr/>
                </a:pPr>
                <a:r>
                  <a:rPr lang="en-US" sz="1175">
                    <a:gradFill>
                      <a:gsLst>
                        <a:gs pos="0">
                          <a:srgbClr val="282828"/>
                        </a:gs>
                        <a:gs pos="100000">
                          <a:srgbClr val="282828"/>
                        </a:gs>
                      </a:gsLst>
                      <a:lin ang="5400000" scaled="0"/>
                    </a:gradFill>
                    <a:latin typeface="+mj-lt"/>
                    <a:cs typeface="Segoe UI Semilight" panose="020B0402040204020203" pitchFamily="34" charset="0"/>
                  </a:rPr>
                  <a:t>Apps and</a:t>
                </a:r>
                <a:br>
                  <a:rPr lang="en-US" sz="1175">
                    <a:gradFill>
                      <a:gsLst>
                        <a:gs pos="0">
                          <a:srgbClr val="282828"/>
                        </a:gs>
                        <a:gs pos="100000">
                          <a:srgbClr val="282828"/>
                        </a:gs>
                      </a:gsLst>
                      <a:lin ang="5400000" scaled="0"/>
                    </a:gradFill>
                    <a:latin typeface="+mj-lt"/>
                    <a:cs typeface="Segoe UI Semilight" panose="020B0402040204020203" pitchFamily="34" charset="0"/>
                  </a:rPr>
                </a:br>
                <a:r>
                  <a:rPr lang="en-US" sz="1175">
                    <a:gradFill>
                      <a:gsLst>
                        <a:gs pos="0">
                          <a:srgbClr val="282828"/>
                        </a:gs>
                        <a:gs pos="100000">
                          <a:srgbClr val="282828"/>
                        </a:gs>
                      </a:gsLst>
                      <a:lin ang="5400000" scaled="0"/>
                    </a:gradFill>
                    <a:latin typeface="+mj-lt"/>
                    <a:cs typeface="Segoe UI Semilight" panose="020B0402040204020203" pitchFamily="34" charset="0"/>
                  </a:rPr>
                  <a:t> service users</a:t>
                </a:r>
              </a:p>
            </p:txBody>
          </p:sp>
          <p:sp>
            <p:nvSpPr>
              <p:cNvPr id="226" name="TextBox 225">
                <a:extLst>
                  <a:ext uri="{FF2B5EF4-FFF2-40B4-BE49-F238E27FC236}">
                    <a16:creationId xmlns:a16="http://schemas.microsoft.com/office/drawing/2014/main" id="{DC9586A6-9C43-4CF9-BF4D-21667D582C55}"/>
                  </a:ext>
                </a:extLst>
              </p:cNvPr>
              <p:cNvSpPr txBox="1"/>
              <p:nvPr/>
            </p:nvSpPr>
            <p:spPr>
              <a:xfrm>
                <a:off x="9914863" y="5255543"/>
                <a:ext cx="1216153" cy="315682"/>
              </a:xfrm>
              <a:prstGeom prst="rect">
                <a:avLst/>
              </a:prstGeom>
              <a:noFill/>
            </p:spPr>
            <p:txBody>
              <a:bodyPr wrap="square" lIns="0" tIns="0" rIns="0" bIns="0" rtlCol="0">
                <a:spAutoFit/>
              </a:bodyPr>
              <a:lstStyle/>
              <a:p>
                <a:pPr algn="ctr" defTabSz="914192">
                  <a:lnSpc>
                    <a:spcPct val="90000"/>
                  </a:lnSpc>
                  <a:defRPr/>
                </a:pPr>
                <a:r>
                  <a:rPr lang="en-US" sz="1765" b="1">
                    <a:gradFill>
                      <a:gsLst>
                        <a:gs pos="0">
                          <a:schemeClr val="accent1"/>
                        </a:gs>
                        <a:gs pos="100000">
                          <a:schemeClr val="accent1"/>
                        </a:gs>
                      </a:gsLst>
                      <a:lin ang="5400000" scaled="0"/>
                    </a:gradFill>
                    <a:latin typeface="+mj-lt"/>
                    <a:cs typeface="Segoe UI" panose="020B0502040204020203" pitchFamily="34" charset="0"/>
                  </a:rPr>
                  <a:t>1B+</a:t>
                </a:r>
              </a:p>
            </p:txBody>
          </p:sp>
        </p:grpSp>
      </p:grpSp>
      <p:sp>
        <p:nvSpPr>
          <p:cNvPr id="227" name="TextBox 226">
            <a:extLst>
              <a:ext uri="{FF2B5EF4-FFF2-40B4-BE49-F238E27FC236}">
                <a16:creationId xmlns:a16="http://schemas.microsoft.com/office/drawing/2014/main" id="{32CFC3C7-2339-47DD-82F3-DED02F27717B}"/>
              </a:ext>
            </a:extLst>
          </p:cNvPr>
          <p:cNvSpPr txBox="1"/>
          <p:nvPr/>
        </p:nvSpPr>
        <p:spPr>
          <a:xfrm>
            <a:off x="4082748" y="1232461"/>
            <a:ext cx="1193982" cy="423853"/>
          </a:xfrm>
          <a:prstGeom prst="roundRect">
            <a:avLst>
              <a:gd name="adj" fmla="val 50000"/>
            </a:avLst>
          </a:prstGeom>
          <a:solidFill>
            <a:schemeClr val="bg1"/>
          </a:solidFill>
          <a:ln w="10795"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09" rIns="0" bIns="46609" numCol="1" rtlCol="0" anchor="ctr" anchorCtr="0" compatLnSpc="1">
            <a:prstTxWarp prst="textNoShape">
              <a:avLst/>
            </a:prstTxWarp>
          </a:bodyPr>
          <a:lstStyle>
            <a:defPPr>
              <a:defRPr lang="en-US"/>
            </a:defPPr>
            <a:lvl1pPr marR="0" lvl="0" indent="0" algn="ctr" defTabSz="950663" fontAlgn="base">
              <a:lnSpc>
                <a:spcPct val="100000"/>
              </a:lnSpc>
              <a:spcBef>
                <a:spcPct val="0"/>
              </a:spcBef>
              <a:spcAft>
                <a:spcPct val="0"/>
              </a:spcAft>
              <a:buClrTx/>
              <a:buSzTx/>
              <a:buFontTx/>
              <a:buNone/>
              <a:tabLst/>
              <a:defRPr kumimoji="0" sz="1632" b="0" i="0" u="none" strike="noStrike" cap="none" spc="0" normalizeH="0" baseline="0">
                <a:ln>
                  <a:noFill/>
                </a:ln>
                <a:gradFill>
                  <a:gsLst>
                    <a:gs pos="40075">
                      <a:srgbClr val="FFFFFF"/>
                    </a:gs>
                    <a:gs pos="30000">
                      <a:srgbClr val="FFFFFF"/>
                    </a:gs>
                  </a:gsLst>
                  <a:lin ang="5400000" scaled="0"/>
                </a:gradFill>
                <a:effectLst/>
                <a:uLnTx/>
                <a:uFillTx/>
                <a:latin typeface="Calibri" panose="020F0502020204030204"/>
              </a:defRPr>
            </a:lvl1pPr>
          </a:lstStyle>
          <a:p>
            <a:pPr defTabSz="931757">
              <a:spcAft>
                <a:spcPts val="294"/>
              </a:spcAft>
              <a:defRPr/>
            </a:pPr>
            <a:r>
              <a:rPr lang="en-US" sz="1175" b="1">
                <a:gradFill>
                  <a:gsLst>
                    <a:gs pos="40075">
                      <a:srgbClr val="282828"/>
                    </a:gs>
                    <a:gs pos="30000">
                      <a:srgbClr val="282828"/>
                    </a:gs>
                  </a:gsLst>
                  <a:lin ang="5400000" scaled="0"/>
                </a:gradFill>
                <a:latin typeface="+mj-lt"/>
              </a:rPr>
              <a:t>URLs scanned</a:t>
            </a:r>
          </a:p>
          <a:p>
            <a:pPr defTabSz="914192" fontAlgn="auto">
              <a:lnSpc>
                <a:spcPct val="90000"/>
              </a:lnSpc>
              <a:spcBef>
                <a:spcPts val="0"/>
              </a:spcBef>
              <a:spcAft>
                <a:spcPts val="0"/>
              </a:spcAft>
              <a:defRPr/>
            </a:pPr>
            <a:r>
              <a:rPr lang="en-US" sz="1372" b="1">
                <a:gradFill>
                  <a:gsLst>
                    <a:gs pos="0">
                      <a:schemeClr val="accent1"/>
                    </a:gs>
                    <a:gs pos="100000">
                      <a:schemeClr val="accent1"/>
                    </a:gs>
                  </a:gsLst>
                  <a:lin ang="5400000" scaled="0"/>
                </a:gradFill>
                <a:latin typeface="+mj-lt"/>
                <a:cs typeface="Segoe UI" panose="020B0502040204020203" pitchFamily="34" charset="0"/>
              </a:rPr>
              <a:t>18M+</a:t>
            </a:r>
          </a:p>
        </p:txBody>
      </p:sp>
      <p:sp>
        <p:nvSpPr>
          <p:cNvPr id="228" name="TextBox 227">
            <a:extLst>
              <a:ext uri="{FF2B5EF4-FFF2-40B4-BE49-F238E27FC236}">
                <a16:creationId xmlns:a16="http://schemas.microsoft.com/office/drawing/2014/main" id="{5099EA82-5B3F-4C9F-A020-ADCEE179E145}"/>
              </a:ext>
            </a:extLst>
          </p:cNvPr>
          <p:cNvSpPr txBox="1"/>
          <p:nvPr/>
        </p:nvSpPr>
        <p:spPr>
          <a:xfrm>
            <a:off x="3471685" y="2777452"/>
            <a:ext cx="893928" cy="796070"/>
          </a:xfrm>
          <a:prstGeom prst="roundRect">
            <a:avLst>
              <a:gd name="adj" fmla="val 50000"/>
            </a:avLst>
          </a:prstGeom>
          <a:solidFill>
            <a:schemeClr val="bg1"/>
          </a:solidFill>
          <a:ln w="10795"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358519" rIns="0" bIns="89630" numCol="1" rtlCol="0" anchor="ctr" anchorCtr="0" compatLnSpc="1">
            <a:prstTxWarp prst="textNoShape">
              <a:avLst/>
            </a:prstTxWarp>
          </a:bodyPr>
          <a:lstStyle>
            <a:defPPr>
              <a:defRPr lang="en-US"/>
            </a:defPPr>
            <a:lvl1pPr marR="0" lvl="0" indent="0" algn="ctr" defTabSz="950663" fontAlgn="base">
              <a:lnSpc>
                <a:spcPct val="100000"/>
              </a:lnSpc>
              <a:spcBef>
                <a:spcPct val="0"/>
              </a:spcBef>
              <a:spcAft>
                <a:spcPct val="0"/>
              </a:spcAft>
              <a:buClrTx/>
              <a:buSzTx/>
              <a:buFontTx/>
              <a:buNone/>
              <a:tabLst/>
              <a:defRPr kumimoji="0" sz="1632" b="0" i="0" u="none" strike="noStrike" cap="none" spc="0" normalizeH="0" baseline="0">
                <a:ln>
                  <a:noFill/>
                </a:ln>
                <a:gradFill>
                  <a:gsLst>
                    <a:gs pos="40075">
                      <a:srgbClr val="FFFFFF"/>
                    </a:gs>
                    <a:gs pos="30000">
                      <a:srgbClr val="FFFFFF"/>
                    </a:gs>
                  </a:gsLst>
                  <a:lin ang="5400000" scaled="0"/>
                </a:gradFill>
                <a:effectLst/>
                <a:uLnTx/>
                <a:uFillTx/>
                <a:latin typeface="Calibri" panose="020F0502020204030204"/>
              </a:defRPr>
            </a:lvl1pPr>
          </a:lstStyle>
          <a:p>
            <a:pPr defTabSz="931757">
              <a:spcAft>
                <a:spcPts val="294"/>
              </a:spcAft>
              <a:defRPr/>
            </a:pPr>
            <a:r>
              <a:rPr lang="en-US" sz="1175" b="1">
                <a:gradFill>
                  <a:gsLst>
                    <a:gs pos="40075">
                      <a:srgbClr val="282828"/>
                    </a:gs>
                    <a:gs pos="30000">
                      <a:srgbClr val="282828"/>
                    </a:gs>
                  </a:gsLst>
                  <a:lin ang="5400000" scaled="0"/>
                </a:gradFill>
                <a:latin typeface="+mj-lt"/>
              </a:rPr>
              <a:t>Emails </a:t>
            </a:r>
            <a:br>
              <a:rPr lang="en-US" sz="1175" b="1">
                <a:gradFill>
                  <a:gsLst>
                    <a:gs pos="40075">
                      <a:srgbClr val="282828"/>
                    </a:gs>
                    <a:gs pos="30000">
                      <a:srgbClr val="282828"/>
                    </a:gs>
                  </a:gsLst>
                  <a:lin ang="5400000" scaled="0"/>
                </a:gradFill>
                <a:latin typeface="+mj-lt"/>
              </a:rPr>
            </a:br>
            <a:r>
              <a:rPr lang="en-US" sz="1175" b="1">
                <a:gradFill>
                  <a:gsLst>
                    <a:gs pos="40075">
                      <a:srgbClr val="282828"/>
                    </a:gs>
                    <a:gs pos="30000">
                      <a:srgbClr val="282828"/>
                    </a:gs>
                  </a:gsLst>
                  <a:lin ang="5400000" scaled="0"/>
                </a:gradFill>
                <a:latin typeface="+mj-lt"/>
              </a:rPr>
              <a:t>analyzed</a:t>
            </a:r>
          </a:p>
          <a:p>
            <a:pPr defTabSz="914192" fontAlgn="auto">
              <a:lnSpc>
                <a:spcPct val="90000"/>
              </a:lnSpc>
              <a:spcBef>
                <a:spcPts val="0"/>
              </a:spcBef>
              <a:spcAft>
                <a:spcPts val="0"/>
              </a:spcAft>
              <a:defRPr/>
            </a:pPr>
            <a:r>
              <a:rPr lang="en-US" sz="1372" b="1">
                <a:gradFill>
                  <a:gsLst>
                    <a:gs pos="0">
                      <a:schemeClr val="accent1"/>
                    </a:gs>
                    <a:gs pos="100000">
                      <a:schemeClr val="accent1"/>
                    </a:gs>
                  </a:gsLst>
                  <a:lin ang="5400000" scaled="0"/>
                </a:gradFill>
                <a:latin typeface="+mj-lt"/>
                <a:cs typeface="Segoe UI" panose="020B0502040204020203" pitchFamily="34" charset="0"/>
              </a:rPr>
              <a:t>470B+</a:t>
            </a:r>
          </a:p>
        </p:txBody>
      </p:sp>
      <p:grpSp>
        <p:nvGrpSpPr>
          <p:cNvPr id="232" name="Group 4">
            <a:extLst>
              <a:ext uri="{FF2B5EF4-FFF2-40B4-BE49-F238E27FC236}">
                <a16:creationId xmlns:a16="http://schemas.microsoft.com/office/drawing/2014/main" id="{17B9BBC0-20AD-49E3-B610-C282D0BC25F4}"/>
              </a:ext>
              <a:ext uri="{C183D7F6-B498-43B3-948B-1728B52AA6E4}">
                <adec:decorative xmlns:adec="http://schemas.microsoft.com/office/drawing/2017/decorative" val="1"/>
              </a:ext>
            </a:extLst>
          </p:cNvPr>
          <p:cNvGrpSpPr>
            <a:grpSpLocks noChangeAspect="1"/>
          </p:cNvGrpSpPr>
          <p:nvPr/>
        </p:nvGrpSpPr>
        <p:grpSpPr bwMode="auto">
          <a:xfrm>
            <a:off x="3806229" y="2816020"/>
            <a:ext cx="220376" cy="207017"/>
            <a:chOff x="5013" y="3366"/>
            <a:chExt cx="265" cy="256"/>
          </a:xfrm>
        </p:grpSpPr>
        <p:sp>
          <p:nvSpPr>
            <p:cNvPr id="233" name="AutoShape 3">
              <a:extLst>
                <a:ext uri="{FF2B5EF4-FFF2-40B4-BE49-F238E27FC236}">
                  <a16:creationId xmlns:a16="http://schemas.microsoft.com/office/drawing/2014/main" id="{F20F85A5-7956-44FC-8977-520EEC644248}"/>
                </a:ext>
              </a:extLst>
            </p:cNvPr>
            <p:cNvSpPr>
              <a:spLocks noChangeAspect="1" noChangeArrowheads="1" noTextEdit="1"/>
            </p:cNvSpPr>
            <p:nvPr/>
          </p:nvSpPr>
          <p:spPr bwMode="auto">
            <a:xfrm>
              <a:off x="5013" y="3366"/>
              <a:ext cx="256" cy="2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89617" tIns="44808" rIns="89617" bIns="44808" numCol="1" anchor="t" anchorCtr="0" compatLnSpc="1">
              <a:prstTxWarp prst="textNoShape">
                <a:avLst/>
              </a:prstTxWarp>
            </a:bodyPr>
            <a:lstStyle/>
            <a:p>
              <a:pPr defTabSz="914016">
                <a:defRPr/>
              </a:pPr>
              <a:endParaRPr lang="en-US" sz="1765">
                <a:solidFill>
                  <a:srgbClr val="282828"/>
                </a:solidFill>
                <a:latin typeface="Segoe UI"/>
              </a:endParaRPr>
            </a:p>
          </p:txBody>
        </p:sp>
        <p:sp>
          <p:nvSpPr>
            <p:cNvPr id="234" name="Freeform 5">
              <a:extLst>
                <a:ext uri="{FF2B5EF4-FFF2-40B4-BE49-F238E27FC236}">
                  <a16:creationId xmlns:a16="http://schemas.microsoft.com/office/drawing/2014/main" id="{78792012-4142-4245-A77C-2078CD83E29D}"/>
                </a:ext>
              </a:extLst>
            </p:cNvPr>
            <p:cNvSpPr>
              <a:spLocks noEditPoints="1"/>
            </p:cNvSpPr>
            <p:nvPr/>
          </p:nvSpPr>
          <p:spPr bwMode="auto">
            <a:xfrm>
              <a:off x="5013" y="3431"/>
              <a:ext cx="264" cy="147"/>
            </a:xfrm>
            <a:custGeom>
              <a:avLst/>
              <a:gdLst>
                <a:gd name="T0" fmla="*/ 403 w 426"/>
                <a:gd name="T1" fmla="*/ 12 h 236"/>
                <a:gd name="T2" fmla="*/ 403 w 426"/>
                <a:gd name="T3" fmla="*/ 12 h 236"/>
                <a:gd name="T4" fmla="*/ 213 w 426"/>
                <a:gd name="T5" fmla="*/ 107 h 236"/>
                <a:gd name="T6" fmla="*/ 23 w 426"/>
                <a:gd name="T7" fmla="*/ 12 h 236"/>
                <a:gd name="T8" fmla="*/ 0 w 426"/>
                <a:gd name="T9" fmla="*/ 0 h 236"/>
                <a:gd name="T10" fmla="*/ 0 w 426"/>
                <a:gd name="T11" fmla="*/ 12 h 236"/>
                <a:gd name="T12" fmla="*/ 0 w 426"/>
                <a:gd name="T13" fmla="*/ 236 h 236"/>
                <a:gd name="T14" fmla="*/ 426 w 426"/>
                <a:gd name="T15" fmla="*/ 236 h 236"/>
                <a:gd name="T16" fmla="*/ 426 w 426"/>
                <a:gd name="T17" fmla="*/ 12 h 236"/>
                <a:gd name="T18" fmla="*/ 426 w 426"/>
                <a:gd name="T19" fmla="*/ 0 h 236"/>
                <a:gd name="T20" fmla="*/ 403 w 426"/>
                <a:gd name="T21" fmla="*/ 12 h 236"/>
                <a:gd name="T22" fmla="*/ 53 w 426"/>
                <a:gd name="T23" fmla="*/ 130 h 236"/>
                <a:gd name="T24" fmla="*/ 53 w 426"/>
                <a:gd name="T25" fmla="*/ 130 h 236"/>
                <a:gd name="T26" fmla="*/ 105 w 426"/>
                <a:gd name="T27" fmla="*/ 130 h 236"/>
                <a:gd name="T28" fmla="*/ 105 w 426"/>
                <a:gd name="T29" fmla="*/ 182 h 236"/>
                <a:gd name="T30" fmla="*/ 53 w 426"/>
                <a:gd name="T31" fmla="*/ 182 h 236"/>
                <a:gd name="T32" fmla="*/ 53 w 426"/>
                <a:gd name="T33" fmla="*/ 13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6" h="236">
                  <a:moveTo>
                    <a:pt x="403" y="12"/>
                  </a:moveTo>
                  <a:lnTo>
                    <a:pt x="403" y="12"/>
                  </a:lnTo>
                  <a:lnTo>
                    <a:pt x="213" y="107"/>
                  </a:lnTo>
                  <a:lnTo>
                    <a:pt x="23" y="12"/>
                  </a:lnTo>
                  <a:lnTo>
                    <a:pt x="0" y="0"/>
                  </a:lnTo>
                  <a:lnTo>
                    <a:pt x="0" y="12"/>
                  </a:lnTo>
                  <a:lnTo>
                    <a:pt x="0" y="236"/>
                  </a:lnTo>
                  <a:lnTo>
                    <a:pt x="426" y="236"/>
                  </a:lnTo>
                  <a:lnTo>
                    <a:pt x="426" y="12"/>
                  </a:lnTo>
                  <a:lnTo>
                    <a:pt x="426" y="0"/>
                  </a:lnTo>
                  <a:lnTo>
                    <a:pt x="403" y="12"/>
                  </a:lnTo>
                  <a:close/>
                  <a:moveTo>
                    <a:pt x="53" y="130"/>
                  </a:moveTo>
                  <a:lnTo>
                    <a:pt x="53" y="130"/>
                  </a:lnTo>
                  <a:lnTo>
                    <a:pt x="105" y="130"/>
                  </a:lnTo>
                  <a:lnTo>
                    <a:pt x="105" y="182"/>
                  </a:lnTo>
                  <a:lnTo>
                    <a:pt x="53" y="182"/>
                  </a:lnTo>
                  <a:lnTo>
                    <a:pt x="53" y="130"/>
                  </a:lnTo>
                  <a:close/>
                </a:path>
              </a:pathLst>
            </a:custGeom>
            <a:solidFill>
              <a:srgbClr val="C1C1C1"/>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defRPr/>
              </a:pPr>
              <a:endParaRPr lang="en-US" sz="1765">
                <a:solidFill>
                  <a:srgbClr val="282828"/>
                </a:solidFill>
                <a:latin typeface="Segoe UI"/>
              </a:endParaRPr>
            </a:p>
          </p:txBody>
        </p:sp>
        <p:sp>
          <p:nvSpPr>
            <p:cNvPr id="235" name="Rectangle 6">
              <a:extLst>
                <a:ext uri="{FF2B5EF4-FFF2-40B4-BE49-F238E27FC236}">
                  <a16:creationId xmlns:a16="http://schemas.microsoft.com/office/drawing/2014/main" id="{79AFEFAC-F009-4054-9EC7-AEA67DA733F6}"/>
                </a:ext>
              </a:extLst>
            </p:cNvPr>
            <p:cNvSpPr>
              <a:spLocks noChangeArrowheads="1"/>
            </p:cNvSpPr>
            <p:nvPr/>
          </p:nvSpPr>
          <p:spPr bwMode="auto">
            <a:xfrm>
              <a:off x="5277" y="3431"/>
              <a:ext cx="1" cy="1"/>
            </a:xfrm>
            <a:prstGeom prst="rect">
              <a:avLst/>
            </a:prstGeom>
            <a:solidFill>
              <a:srgbClr val="C1C1C1"/>
            </a:solidFill>
            <a:ln w="0">
              <a:noFill/>
              <a:prstDash val="solid"/>
              <a:miter lim="800000"/>
              <a:headEnd/>
              <a:tailEnd/>
            </a:ln>
          </p:spPr>
          <p:txBody>
            <a:bodyPr vert="horz" wrap="square" lIns="89617" tIns="44808" rIns="89617" bIns="44808" numCol="1" anchor="t" anchorCtr="0" compatLnSpc="1">
              <a:prstTxWarp prst="textNoShape">
                <a:avLst/>
              </a:prstTxWarp>
            </a:bodyPr>
            <a:lstStyle/>
            <a:p>
              <a:pPr defTabSz="914016">
                <a:defRPr/>
              </a:pPr>
              <a:endParaRPr lang="en-US" sz="1765">
                <a:solidFill>
                  <a:srgbClr val="282828"/>
                </a:solidFill>
                <a:latin typeface="Segoe UI"/>
              </a:endParaRPr>
            </a:p>
          </p:txBody>
        </p:sp>
        <p:sp>
          <p:nvSpPr>
            <p:cNvPr id="236" name="Rectangle 7">
              <a:extLst>
                <a:ext uri="{FF2B5EF4-FFF2-40B4-BE49-F238E27FC236}">
                  <a16:creationId xmlns:a16="http://schemas.microsoft.com/office/drawing/2014/main" id="{FAFA05D1-B4F8-4A4C-B076-B5D3041F0080}"/>
                </a:ext>
              </a:extLst>
            </p:cNvPr>
            <p:cNvSpPr>
              <a:spLocks noChangeArrowheads="1"/>
            </p:cNvSpPr>
            <p:nvPr/>
          </p:nvSpPr>
          <p:spPr bwMode="auto">
            <a:xfrm>
              <a:off x="5013" y="3431"/>
              <a:ext cx="1" cy="1"/>
            </a:xfrm>
            <a:prstGeom prst="rect">
              <a:avLst/>
            </a:prstGeom>
            <a:solidFill>
              <a:srgbClr val="C1C1C1"/>
            </a:solidFill>
            <a:ln w="0">
              <a:noFill/>
              <a:prstDash val="solid"/>
              <a:miter lim="800000"/>
              <a:headEnd/>
              <a:tailEnd/>
            </a:ln>
          </p:spPr>
          <p:txBody>
            <a:bodyPr vert="horz" wrap="square" lIns="89617" tIns="44808" rIns="89617" bIns="44808" numCol="1" anchor="t" anchorCtr="0" compatLnSpc="1">
              <a:prstTxWarp prst="textNoShape">
                <a:avLst/>
              </a:prstTxWarp>
            </a:bodyPr>
            <a:lstStyle/>
            <a:p>
              <a:pPr defTabSz="914016">
                <a:defRPr/>
              </a:pPr>
              <a:endParaRPr lang="en-US" sz="1765">
                <a:solidFill>
                  <a:srgbClr val="282828"/>
                </a:solidFill>
                <a:latin typeface="Segoe UI"/>
              </a:endParaRPr>
            </a:p>
          </p:txBody>
        </p:sp>
        <p:sp>
          <p:nvSpPr>
            <p:cNvPr id="237" name="Freeform 8">
              <a:extLst>
                <a:ext uri="{FF2B5EF4-FFF2-40B4-BE49-F238E27FC236}">
                  <a16:creationId xmlns:a16="http://schemas.microsoft.com/office/drawing/2014/main" id="{EEAC79D6-1D12-411E-AED1-101592832EB4}"/>
                </a:ext>
              </a:extLst>
            </p:cNvPr>
            <p:cNvSpPr>
              <a:spLocks/>
            </p:cNvSpPr>
            <p:nvPr/>
          </p:nvSpPr>
          <p:spPr bwMode="auto">
            <a:xfrm>
              <a:off x="5013" y="3413"/>
              <a:ext cx="264" cy="66"/>
            </a:xfrm>
            <a:custGeom>
              <a:avLst/>
              <a:gdLst>
                <a:gd name="T0" fmla="*/ 0 w 426"/>
                <a:gd name="T1" fmla="*/ 0 h 107"/>
                <a:gd name="T2" fmla="*/ 0 w 426"/>
                <a:gd name="T3" fmla="*/ 0 h 107"/>
                <a:gd name="T4" fmla="*/ 0 w 426"/>
                <a:gd name="T5" fmla="*/ 0 h 107"/>
                <a:gd name="T6" fmla="*/ 23 w 426"/>
                <a:gd name="T7" fmla="*/ 12 h 107"/>
                <a:gd name="T8" fmla="*/ 213 w 426"/>
                <a:gd name="T9" fmla="*/ 107 h 107"/>
                <a:gd name="T10" fmla="*/ 403 w 426"/>
                <a:gd name="T11" fmla="*/ 12 h 107"/>
                <a:gd name="T12" fmla="*/ 426 w 426"/>
                <a:gd name="T13" fmla="*/ 0 h 107"/>
                <a:gd name="T14" fmla="*/ 426 w 426"/>
                <a:gd name="T15" fmla="*/ 0 h 107"/>
                <a:gd name="T16" fmla="*/ 0 w 426"/>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07">
                  <a:moveTo>
                    <a:pt x="0" y="0"/>
                  </a:moveTo>
                  <a:lnTo>
                    <a:pt x="0" y="0"/>
                  </a:lnTo>
                  <a:lnTo>
                    <a:pt x="0" y="0"/>
                  </a:lnTo>
                  <a:lnTo>
                    <a:pt x="23" y="12"/>
                  </a:lnTo>
                  <a:lnTo>
                    <a:pt x="213" y="107"/>
                  </a:lnTo>
                  <a:lnTo>
                    <a:pt x="403" y="12"/>
                  </a:lnTo>
                  <a:lnTo>
                    <a:pt x="426" y="0"/>
                  </a:lnTo>
                  <a:lnTo>
                    <a:pt x="426" y="0"/>
                  </a:lnTo>
                  <a:lnTo>
                    <a:pt x="0" y="0"/>
                  </a:lnTo>
                  <a:close/>
                </a:path>
              </a:pathLst>
            </a:custGeom>
            <a:solidFill>
              <a:srgbClr val="C1C1C1"/>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defRPr/>
              </a:pPr>
              <a:endParaRPr lang="en-US" sz="1765">
                <a:solidFill>
                  <a:srgbClr val="282828"/>
                </a:solidFill>
                <a:latin typeface="Segoe UI"/>
              </a:endParaRPr>
            </a:p>
          </p:txBody>
        </p:sp>
        <p:sp>
          <p:nvSpPr>
            <p:cNvPr id="238" name="Freeform 9">
              <a:extLst>
                <a:ext uri="{FF2B5EF4-FFF2-40B4-BE49-F238E27FC236}">
                  <a16:creationId xmlns:a16="http://schemas.microsoft.com/office/drawing/2014/main" id="{86A482DA-4990-4298-8842-B96C877199B9}"/>
                </a:ext>
              </a:extLst>
            </p:cNvPr>
            <p:cNvSpPr>
              <a:spLocks/>
            </p:cNvSpPr>
            <p:nvPr/>
          </p:nvSpPr>
          <p:spPr bwMode="auto">
            <a:xfrm>
              <a:off x="5031" y="3490"/>
              <a:ext cx="66" cy="66"/>
            </a:xfrm>
            <a:custGeom>
              <a:avLst/>
              <a:gdLst>
                <a:gd name="T0" fmla="*/ 0 w 52"/>
                <a:gd name="T1" fmla="*/ 52 h 52"/>
                <a:gd name="T2" fmla="*/ 0 w 52"/>
                <a:gd name="T3" fmla="*/ 52 h 52"/>
                <a:gd name="T4" fmla="*/ 52 w 52"/>
                <a:gd name="T5" fmla="*/ 52 h 52"/>
                <a:gd name="T6" fmla="*/ 52 w 52"/>
                <a:gd name="T7" fmla="*/ 0 h 52"/>
                <a:gd name="T8" fmla="*/ 0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0" y="52"/>
                  </a:moveTo>
                  <a:lnTo>
                    <a:pt x="0" y="52"/>
                  </a:lnTo>
                  <a:lnTo>
                    <a:pt x="52" y="52"/>
                  </a:lnTo>
                  <a:lnTo>
                    <a:pt x="52" y="0"/>
                  </a:lnTo>
                  <a:lnTo>
                    <a:pt x="0" y="0"/>
                  </a:lnTo>
                  <a:lnTo>
                    <a:pt x="0" y="52"/>
                  </a:lnTo>
                  <a:close/>
                </a:path>
              </a:pathLst>
            </a:custGeom>
            <a:solidFill>
              <a:srgbClr val="C1C1C1"/>
            </a:solidFill>
            <a:ln w="0">
              <a:noFill/>
              <a:prstDash val="solid"/>
              <a:round/>
              <a:headEnd/>
              <a:tailEnd/>
            </a:ln>
          </p:spPr>
          <p:txBody>
            <a:bodyPr vert="horz" wrap="square" lIns="89617" tIns="44808" rIns="89617" bIns="44808" numCol="1" anchor="t" anchorCtr="0" compatLnSpc="1">
              <a:prstTxWarp prst="textNoShape">
                <a:avLst/>
              </a:prstTxWarp>
            </a:bodyPr>
            <a:lstStyle/>
            <a:p>
              <a:pPr defTabSz="914016">
                <a:defRPr/>
              </a:pPr>
              <a:endParaRPr lang="en-US" sz="1765">
                <a:solidFill>
                  <a:srgbClr val="282828"/>
                </a:solidFill>
                <a:latin typeface="Segoe UI"/>
              </a:endParaRPr>
            </a:p>
          </p:txBody>
        </p:sp>
      </p:grpSp>
      <p:grpSp>
        <p:nvGrpSpPr>
          <p:cNvPr id="239" name="Group 66">
            <a:extLst>
              <a:ext uri="{FF2B5EF4-FFF2-40B4-BE49-F238E27FC236}">
                <a16:creationId xmlns:a16="http://schemas.microsoft.com/office/drawing/2014/main" id="{DE9006ED-B252-4BA8-8AF1-62AEB763045E}"/>
              </a:ext>
              <a:ext uri="{C183D7F6-B498-43B3-948B-1728B52AA6E4}">
                <adec:decorative xmlns:adec="http://schemas.microsoft.com/office/drawing/2017/decorative" val="1"/>
              </a:ext>
            </a:extLst>
          </p:cNvPr>
          <p:cNvGrpSpPr>
            <a:grpSpLocks noChangeAspect="1"/>
          </p:cNvGrpSpPr>
          <p:nvPr/>
        </p:nvGrpSpPr>
        <p:grpSpPr bwMode="auto">
          <a:xfrm>
            <a:off x="7451534" y="4503991"/>
            <a:ext cx="233115" cy="241340"/>
            <a:chOff x="6754" y="810"/>
            <a:chExt cx="232" cy="247"/>
          </a:xfrm>
          <a:solidFill>
            <a:schemeClr val="accent1"/>
          </a:solidFill>
        </p:grpSpPr>
        <p:sp>
          <p:nvSpPr>
            <p:cNvPr id="240" name="Freeform 67">
              <a:extLst>
                <a:ext uri="{FF2B5EF4-FFF2-40B4-BE49-F238E27FC236}">
                  <a16:creationId xmlns:a16="http://schemas.microsoft.com/office/drawing/2014/main" id="{2AEA8C7B-AA18-41E6-A9B0-9347082A6F54}"/>
                </a:ext>
              </a:extLst>
            </p:cNvPr>
            <p:cNvSpPr>
              <a:spLocks/>
            </p:cNvSpPr>
            <p:nvPr/>
          </p:nvSpPr>
          <p:spPr bwMode="auto">
            <a:xfrm>
              <a:off x="6754" y="810"/>
              <a:ext cx="232" cy="247"/>
            </a:xfrm>
            <a:custGeom>
              <a:avLst/>
              <a:gdLst>
                <a:gd name="T0" fmla="*/ 180 w 373"/>
                <a:gd name="T1" fmla="*/ 393 h 397"/>
                <a:gd name="T2" fmla="*/ 180 w 373"/>
                <a:gd name="T3" fmla="*/ 393 h 397"/>
                <a:gd name="T4" fmla="*/ 137 w 373"/>
                <a:gd name="T5" fmla="*/ 365 h 397"/>
                <a:gd name="T6" fmla="*/ 95 w 373"/>
                <a:gd name="T7" fmla="*/ 332 h 397"/>
                <a:gd name="T8" fmla="*/ 58 w 373"/>
                <a:gd name="T9" fmla="*/ 294 h 397"/>
                <a:gd name="T10" fmla="*/ 28 w 373"/>
                <a:gd name="T11" fmla="*/ 250 h 397"/>
                <a:gd name="T12" fmla="*/ 8 w 373"/>
                <a:gd name="T13" fmla="*/ 201 h 397"/>
                <a:gd name="T14" fmla="*/ 0 w 373"/>
                <a:gd name="T15" fmla="*/ 146 h 397"/>
                <a:gd name="T16" fmla="*/ 0 w 373"/>
                <a:gd name="T17" fmla="*/ 53 h 397"/>
                <a:gd name="T18" fmla="*/ 13 w 373"/>
                <a:gd name="T19" fmla="*/ 52 h 397"/>
                <a:gd name="T20" fmla="*/ 69 w 373"/>
                <a:gd name="T21" fmla="*/ 43 h 397"/>
                <a:gd name="T22" fmla="*/ 120 w 373"/>
                <a:gd name="T23" fmla="*/ 19 h 397"/>
                <a:gd name="T24" fmla="*/ 152 w 373"/>
                <a:gd name="T25" fmla="*/ 4 h 397"/>
                <a:gd name="T26" fmla="*/ 187 w 373"/>
                <a:gd name="T27" fmla="*/ 0 h 397"/>
                <a:gd name="T28" fmla="*/ 222 w 373"/>
                <a:gd name="T29" fmla="*/ 4 h 397"/>
                <a:gd name="T30" fmla="*/ 253 w 373"/>
                <a:gd name="T31" fmla="*/ 19 h 397"/>
                <a:gd name="T32" fmla="*/ 304 w 373"/>
                <a:gd name="T33" fmla="*/ 43 h 397"/>
                <a:gd name="T34" fmla="*/ 361 w 373"/>
                <a:gd name="T35" fmla="*/ 52 h 397"/>
                <a:gd name="T36" fmla="*/ 373 w 373"/>
                <a:gd name="T37" fmla="*/ 53 h 397"/>
                <a:gd name="T38" fmla="*/ 373 w 373"/>
                <a:gd name="T39" fmla="*/ 146 h 397"/>
                <a:gd name="T40" fmla="*/ 366 w 373"/>
                <a:gd name="T41" fmla="*/ 201 h 397"/>
                <a:gd name="T42" fmla="*/ 346 w 373"/>
                <a:gd name="T43" fmla="*/ 250 h 397"/>
                <a:gd name="T44" fmla="*/ 316 w 373"/>
                <a:gd name="T45" fmla="*/ 294 h 397"/>
                <a:gd name="T46" fmla="*/ 278 w 373"/>
                <a:gd name="T47" fmla="*/ 332 h 397"/>
                <a:gd name="T48" fmla="*/ 237 w 373"/>
                <a:gd name="T49" fmla="*/ 365 h 397"/>
                <a:gd name="T50" fmla="*/ 194 w 373"/>
                <a:gd name="T51" fmla="*/ 393 h 397"/>
                <a:gd name="T52" fmla="*/ 187 w 373"/>
                <a:gd name="T53" fmla="*/ 397 h 397"/>
                <a:gd name="T54" fmla="*/ 180 w 373"/>
                <a:gd name="T55" fmla="*/ 39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3" h="397">
                  <a:moveTo>
                    <a:pt x="180" y="393"/>
                  </a:moveTo>
                  <a:lnTo>
                    <a:pt x="180" y="393"/>
                  </a:lnTo>
                  <a:cubicBezTo>
                    <a:pt x="166" y="385"/>
                    <a:pt x="151" y="375"/>
                    <a:pt x="137" y="365"/>
                  </a:cubicBezTo>
                  <a:cubicBezTo>
                    <a:pt x="122" y="355"/>
                    <a:pt x="108" y="344"/>
                    <a:pt x="95" y="332"/>
                  </a:cubicBezTo>
                  <a:cubicBezTo>
                    <a:pt x="82" y="320"/>
                    <a:pt x="70" y="307"/>
                    <a:pt x="58" y="294"/>
                  </a:cubicBezTo>
                  <a:cubicBezTo>
                    <a:pt x="46" y="280"/>
                    <a:pt x="36" y="265"/>
                    <a:pt x="28" y="250"/>
                  </a:cubicBezTo>
                  <a:cubicBezTo>
                    <a:pt x="19" y="234"/>
                    <a:pt x="13" y="218"/>
                    <a:pt x="8" y="201"/>
                  </a:cubicBezTo>
                  <a:cubicBezTo>
                    <a:pt x="3" y="183"/>
                    <a:pt x="0" y="165"/>
                    <a:pt x="0" y="146"/>
                  </a:cubicBezTo>
                  <a:lnTo>
                    <a:pt x="0" y="53"/>
                  </a:lnTo>
                  <a:lnTo>
                    <a:pt x="13" y="52"/>
                  </a:lnTo>
                  <a:cubicBezTo>
                    <a:pt x="32" y="51"/>
                    <a:pt x="51" y="48"/>
                    <a:pt x="69" y="43"/>
                  </a:cubicBezTo>
                  <a:cubicBezTo>
                    <a:pt x="87" y="38"/>
                    <a:pt x="104" y="30"/>
                    <a:pt x="120" y="19"/>
                  </a:cubicBezTo>
                  <a:cubicBezTo>
                    <a:pt x="131" y="13"/>
                    <a:pt x="141" y="8"/>
                    <a:pt x="152" y="4"/>
                  </a:cubicBezTo>
                  <a:cubicBezTo>
                    <a:pt x="163" y="1"/>
                    <a:pt x="174" y="0"/>
                    <a:pt x="187" y="0"/>
                  </a:cubicBezTo>
                  <a:cubicBezTo>
                    <a:pt x="199" y="0"/>
                    <a:pt x="211" y="1"/>
                    <a:pt x="222" y="4"/>
                  </a:cubicBezTo>
                  <a:cubicBezTo>
                    <a:pt x="232" y="8"/>
                    <a:pt x="243" y="13"/>
                    <a:pt x="253" y="19"/>
                  </a:cubicBezTo>
                  <a:cubicBezTo>
                    <a:pt x="270" y="30"/>
                    <a:pt x="287" y="38"/>
                    <a:pt x="304" y="43"/>
                  </a:cubicBezTo>
                  <a:cubicBezTo>
                    <a:pt x="322" y="48"/>
                    <a:pt x="341" y="51"/>
                    <a:pt x="361" y="52"/>
                  </a:cubicBezTo>
                  <a:lnTo>
                    <a:pt x="373" y="53"/>
                  </a:lnTo>
                  <a:lnTo>
                    <a:pt x="373" y="146"/>
                  </a:lnTo>
                  <a:cubicBezTo>
                    <a:pt x="373" y="165"/>
                    <a:pt x="371" y="183"/>
                    <a:pt x="366" y="201"/>
                  </a:cubicBezTo>
                  <a:cubicBezTo>
                    <a:pt x="361" y="218"/>
                    <a:pt x="354" y="234"/>
                    <a:pt x="346" y="250"/>
                  </a:cubicBezTo>
                  <a:cubicBezTo>
                    <a:pt x="337" y="265"/>
                    <a:pt x="327" y="280"/>
                    <a:pt x="316" y="294"/>
                  </a:cubicBezTo>
                  <a:cubicBezTo>
                    <a:pt x="304" y="307"/>
                    <a:pt x="292" y="320"/>
                    <a:pt x="278" y="332"/>
                  </a:cubicBezTo>
                  <a:cubicBezTo>
                    <a:pt x="265" y="344"/>
                    <a:pt x="251" y="355"/>
                    <a:pt x="237" y="365"/>
                  </a:cubicBezTo>
                  <a:cubicBezTo>
                    <a:pt x="223" y="375"/>
                    <a:pt x="208" y="385"/>
                    <a:pt x="194" y="393"/>
                  </a:cubicBezTo>
                  <a:lnTo>
                    <a:pt x="187" y="397"/>
                  </a:lnTo>
                  <a:lnTo>
                    <a:pt x="180" y="393"/>
                  </a:ln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b="1">
                <a:solidFill>
                  <a:srgbClr val="282828"/>
                </a:solidFill>
                <a:latin typeface="+mj-lt"/>
              </a:endParaRPr>
            </a:p>
          </p:txBody>
        </p:sp>
        <p:sp>
          <p:nvSpPr>
            <p:cNvPr id="241" name="Freeform 68">
              <a:extLst>
                <a:ext uri="{FF2B5EF4-FFF2-40B4-BE49-F238E27FC236}">
                  <a16:creationId xmlns:a16="http://schemas.microsoft.com/office/drawing/2014/main" id="{97BD57DA-F800-485E-90BF-671BFBA6DB36}"/>
                </a:ext>
              </a:extLst>
            </p:cNvPr>
            <p:cNvSpPr>
              <a:spLocks/>
            </p:cNvSpPr>
            <p:nvPr/>
          </p:nvSpPr>
          <p:spPr bwMode="auto">
            <a:xfrm>
              <a:off x="6862" y="984"/>
              <a:ext cx="16" cy="16"/>
            </a:xfrm>
            <a:custGeom>
              <a:avLst/>
              <a:gdLst>
                <a:gd name="T0" fmla="*/ 0 w 27"/>
                <a:gd name="T1" fmla="*/ 26 h 26"/>
                <a:gd name="T2" fmla="*/ 0 w 27"/>
                <a:gd name="T3" fmla="*/ 26 h 26"/>
                <a:gd name="T4" fmla="*/ 0 w 27"/>
                <a:gd name="T5" fmla="*/ 0 h 26"/>
                <a:gd name="T6" fmla="*/ 27 w 27"/>
                <a:gd name="T7" fmla="*/ 0 h 26"/>
              </a:gdLst>
              <a:ahLst/>
              <a:cxnLst>
                <a:cxn ang="0">
                  <a:pos x="T0" y="T1"/>
                </a:cxn>
                <a:cxn ang="0">
                  <a:pos x="T2" y="T3"/>
                </a:cxn>
                <a:cxn ang="0">
                  <a:pos x="T4" y="T5"/>
                </a:cxn>
                <a:cxn ang="0">
                  <a:pos x="T6" y="T7"/>
                </a:cxn>
              </a:cxnLst>
              <a:rect l="0" t="0" r="r" b="b"/>
              <a:pathLst>
                <a:path w="27" h="26">
                  <a:moveTo>
                    <a:pt x="0" y="26"/>
                  </a:moveTo>
                  <a:lnTo>
                    <a:pt x="0" y="26"/>
                  </a:lnTo>
                  <a:lnTo>
                    <a:pt x="0" y="0"/>
                  </a:lnTo>
                  <a:lnTo>
                    <a:pt x="27" y="0"/>
                  </a:lnTo>
                </a:path>
              </a:pathLst>
            </a:custGeom>
            <a:grp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b="1">
                <a:solidFill>
                  <a:srgbClr val="3C3C41"/>
                </a:solidFill>
                <a:latin typeface="+mj-lt"/>
              </a:endParaRPr>
            </a:p>
          </p:txBody>
        </p:sp>
        <p:sp>
          <p:nvSpPr>
            <p:cNvPr id="242" name="Freeform 69">
              <a:extLst>
                <a:ext uri="{FF2B5EF4-FFF2-40B4-BE49-F238E27FC236}">
                  <a16:creationId xmlns:a16="http://schemas.microsoft.com/office/drawing/2014/main" id="{DF65B8DC-3DB3-454A-9D71-D567402EEEE7}"/>
                </a:ext>
              </a:extLst>
            </p:cNvPr>
            <p:cNvSpPr>
              <a:spLocks/>
            </p:cNvSpPr>
            <p:nvPr/>
          </p:nvSpPr>
          <p:spPr bwMode="auto">
            <a:xfrm>
              <a:off x="6862" y="851"/>
              <a:ext cx="16" cy="116"/>
            </a:xfrm>
            <a:custGeom>
              <a:avLst/>
              <a:gdLst>
                <a:gd name="T0" fmla="*/ 27 w 27"/>
                <a:gd name="T1" fmla="*/ 187 h 187"/>
                <a:gd name="T2" fmla="*/ 27 w 27"/>
                <a:gd name="T3" fmla="*/ 187 h 187"/>
                <a:gd name="T4" fmla="*/ 0 w 27"/>
                <a:gd name="T5" fmla="*/ 187 h 187"/>
                <a:gd name="T6" fmla="*/ 0 w 27"/>
                <a:gd name="T7" fmla="*/ 0 h 187"/>
                <a:gd name="T8" fmla="*/ 27 w 27"/>
                <a:gd name="T9" fmla="*/ 0 h 187"/>
                <a:gd name="T10" fmla="*/ 27 w 27"/>
                <a:gd name="T11" fmla="*/ 187 h 187"/>
              </a:gdLst>
              <a:ahLst/>
              <a:cxnLst>
                <a:cxn ang="0">
                  <a:pos x="T0" y="T1"/>
                </a:cxn>
                <a:cxn ang="0">
                  <a:pos x="T2" y="T3"/>
                </a:cxn>
                <a:cxn ang="0">
                  <a:pos x="T4" y="T5"/>
                </a:cxn>
                <a:cxn ang="0">
                  <a:pos x="T6" y="T7"/>
                </a:cxn>
                <a:cxn ang="0">
                  <a:pos x="T8" y="T9"/>
                </a:cxn>
                <a:cxn ang="0">
                  <a:pos x="T10" y="T11"/>
                </a:cxn>
              </a:cxnLst>
              <a:rect l="0" t="0" r="r" b="b"/>
              <a:pathLst>
                <a:path w="27" h="187">
                  <a:moveTo>
                    <a:pt x="27" y="187"/>
                  </a:moveTo>
                  <a:lnTo>
                    <a:pt x="27" y="187"/>
                  </a:lnTo>
                  <a:lnTo>
                    <a:pt x="0" y="187"/>
                  </a:lnTo>
                  <a:lnTo>
                    <a:pt x="0" y="0"/>
                  </a:lnTo>
                  <a:lnTo>
                    <a:pt x="27" y="0"/>
                  </a:lnTo>
                  <a:lnTo>
                    <a:pt x="27" y="187"/>
                  </a:lnTo>
                  <a:close/>
                </a:path>
              </a:pathLst>
            </a:custGeom>
            <a:grp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b="1">
                <a:solidFill>
                  <a:srgbClr val="3C3C41"/>
                </a:solidFill>
                <a:latin typeface="+mj-lt"/>
              </a:endParaRPr>
            </a:p>
          </p:txBody>
        </p:sp>
        <p:sp>
          <p:nvSpPr>
            <p:cNvPr id="243" name="Freeform 70">
              <a:extLst>
                <a:ext uri="{FF2B5EF4-FFF2-40B4-BE49-F238E27FC236}">
                  <a16:creationId xmlns:a16="http://schemas.microsoft.com/office/drawing/2014/main" id="{24A162BB-C21C-4574-9DE0-BFDAAB597CF4}"/>
                </a:ext>
              </a:extLst>
            </p:cNvPr>
            <p:cNvSpPr>
              <a:spLocks/>
            </p:cNvSpPr>
            <p:nvPr/>
          </p:nvSpPr>
          <p:spPr bwMode="auto">
            <a:xfrm>
              <a:off x="6862" y="984"/>
              <a:ext cx="16" cy="16"/>
            </a:xfrm>
            <a:custGeom>
              <a:avLst/>
              <a:gdLst>
                <a:gd name="T0" fmla="*/ 27 w 27"/>
                <a:gd name="T1" fmla="*/ 0 h 26"/>
                <a:gd name="T2" fmla="*/ 27 w 27"/>
                <a:gd name="T3" fmla="*/ 0 h 26"/>
                <a:gd name="T4" fmla="*/ 27 w 27"/>
                <a:gd name="T5" fmla="*/ 26 h 26"/>
                <a:gd name="T6" fmla="*/ 0 w 27"/>
                <a:gd name="T7" fmla="*/ 26 h 26"/>
              </a:gdLst>
              <a:ahLst/>
              <a:cxnLst>
                <a:cxn ang="0">
                  <a:pos x="T0" y="T1"/>
                </a:cxn>
                <a:cxn ang="0">
                  <a:pos x="T2" y="T3"/>
                </a:cxn>
                <a:cxn ang="0">
                  <a:pos x="T4" y="T5"/>
                </a:cxn>
                <a:cxn ang="0">
                  <a:pos x="T6" y="T7"/>
                </a:cxn>
              </a:cxnLst>
              <a:rect l="0" t="0" r="r" b="b"/>
              <a:pathLst>
                <a:path w="27" h="26">
                  <a:moveTo>
                    <a:pt x="27" y="0"/>
                  </a:moveTo>
                  <a:lnTo>
                    <a:pt x="27" y="0"/>
                  </a:lnTo>
                  <a:lnTo>
                    <a:pt x="27" y="26"/>
                  </a:lnTo>
                  <a:lnTo>
                    <a:pt x="0" y="26"/>
                  </a:lnTo>
                </a:path>
              </a:pathLst>
            </a:custGeom>
            <a:grpFill/>
            <a:ln w="0">
              <a:noFill/>
              <a:prstDash val="solid"/>
              <a:round/>
              <a:headEnd/>
              <a:tailEnd/>
            </a:ln>
          </p:spPr>
          <p:txBody>
            <a:bodyPr vert="horz" wrap="square" lIns="107555" tIns="53778" rIns="107555" bIns="53778" numCol="1" anchor="t" anchorCtr="0" compatLnSpc="1">
              <a:prstTxWarp prst="textNoShape">
                <a:avLst/>
              </a:prstTxWarp>
            </a:bodyPr>
            <a:lstStyle/>
            <a:p>
              <a:pPr defTabSz="914192">
                <a:defRPr/>
              </a:pPr>
              <a:endParaRPr lang="en-US" sz="1765" b="1">
                <a:solidFill>
                  <a:srgbClr val="3C3C41"/>
                </a:solidFill>
                <a:latin typeface="+mj-lt"/>
              </a:endParaRPr>
            </a:p>
          </p:txBody>
        </p:sp>
      </p:grpSp>
      <p:grpSp>
        <p:nvGrpSpPr>
          <p:cNvPr id="244" name="Group 4">
            <a:extLst>
              <a:ext uri="{FF2B5EF4-FFF2-40B4-BE49-F238E27FC236}">
                <a16:creationId xmlns:a16="http://schemas.microsoft.com/office/drawing/2014/main" id="{5ABE9A6A-DF6E-41B3-BDB3-4C68B9415BBD}"/>
              </a:ext>
              <a:ext uri="{C183D7F6-B498-43B3-948B-1728B52AA6E4}">
                <adec:decorative xmlns:adec="http://schemas.microsoft.com/office/drawing/2017/decorative" val="1"/>
              </a:ext>
            </a:extLst>
          </p:cNvPr>
          <p:cNvGrpSpPr>
            <a:grpSpLocks noChangeAspect="1"/>
          </p:cNvGrpSpPr>
          <p:nvPr/>
        </p:nvGrpSpPr>
        <p:grpSpPr bwMode="auto">
          <a:xfrm>
            <a:off x="4674882" y="4532836"/>
            <a:ext cx="209853" cy="208040"/>
            <a:chOff x="2572" y="3134"/>
            <a:chExt cx="359" cy="366"/>
          </a:xfrm>
        </p:grpSpPr>
        <p:sp>
          <p:nvSpPr>
            <p:cNvPr id="245" name="Freeform 5">
              <a:extLst>
                <a:ext uri="{FF2B5EF4-FFF2-40B4-BE49-F238E27FC236}">
                  <a16:creationId xmlns:a16="http://schemas.microsoft.com/office/drawing/2014/main" id="{E1F4687F-4D89-4193-9CAE-FDD45C6731DD}"/>
                </a:ext>
              </a:extLst>
            </p:cNvPr>
            <p:cNvSpPr>
              <a:spLocks/>
            </p:cNvSpPr>
            <p:nvPr/>
          </p:nvSpPr>
          <p:spPr bwMode="auto">
            <a:xfrm>
              <a:off x="2572" y="3134"/>
              <a:ext cx="195" cy="325"/>
            </a:xfrm>
            <a:custGeom>
              <a:avLst/>
              <a:gdLst>
                <a:gd name="T0" fmla="*/ 150 w 174"/>
                <a:gd name="T1" fmla="*/ 0 h 289"/>
                <a:gd name="T2" fmla="*/ 150 w 174"/>
                <a:gd name="T3" fmla="*/ 0 h 289"/>
                <a:gd name="T4" fmla="*/ 0 w 174"/>
                <a:gd name="T5" fmla="*/ 0 h 289"/>
                <a:gd name="T6" fmla="*/ 0 w 174"/>
                <a:gd name="T7" fmla="*/ 289 h 289"/>
                <a:gd name="T8" fmla="*/ 67 w 174"/>
                <a:gd name="T9" fmla="*/ 289 h 289"/>
                <a:gd name="T10" fmla="*/ 67 w 174"/>
                <a:gd name="T11" fmla="*/ 33 h 289"/>
                <a:gd name="T12" fmla="*/ 174 w 174"/>
                <a:gd name="T13" fmla="*/ 33 h 289"/>
                <a:gd name="T14" fmla="*/ 150 w 174"/>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89">
                  <a:moveTo>
                    <a:pt x="150" y="0"/>
                  </a:moveTo>
                  <a:lnTo>
                    <a:pt x="150" y="0"/>
                  </a:lnTo>
                  <a:lnTo>
                    <a:pt x="0" y="0"/>
                  </a:lnTo>
                  <a:lnTo>
                    <a:pt x="0" y="289"/>
                  </a:lnTo>
                  <a:lnTo>
                    <a:pt x="67" y="289"/>
                  </a:lnTo>
                  <a:lnTo>
                    <a:pt x="67" y="33"/>
                  </a:lnTo>
                  <a:lnTo>
                    <a:pt x="174" y="33"/>
                  </a:lnTo>
                  <a:lnTo>
                    <a:pt x="150" y="0"/>
                  </a:ln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46" name="Freeform 6">
              <a:extLst>
                <a:ext uri="{FF2B5EF4-FFF2-40B4-BE49-F238E27FC236}">
                  <a16:creationId xmlns:a16="http://schemas.microsoft.com/office/drawing/2014/main" id="{AE088331-34C6-4DF3-B967-B94BD9C31BAC}"/>
                </a:ext>
              </a:extLst>
            </p:cNvPr>
            <p:cNvSpPr>
              <a:spLocks noEditPoints="1"/>
            </p:cNvSpPr>
            <p:nvPr/>
          </p:nvSpPr>
          <p:spPr bwMode="auto">
            <a:xfrm>
              <a:off x="2675" y="3200"/>
              <a:ext cx="256" cy="300"/>
            </a:xfrm>
            <a:custGeom>
              <a:avLst/>
              <a:gdLst>
                <a:gd name="T0" fmla="*/ 200 w 228"/>
                <a:gd name="T1" fmla="*/ 134 h 267"/>
                <a:gd name="T2" fmla="*/ 200 w 228"/>
                <a:gd name="T3" fmla="*/ 134 h 267"/>
                <a:gd name="T4" fmla="*/ 27 w 228"/>
                <a:gd name="T5" fmla="*/ 134 h 267"/>
                <a:gd name="T6" fmla="*/ 27 w 228"/>
                <a:gd name="T7" fmla="*/ 107 h 267"/>
                <a:gd name="T8" fmla="*/ 200 w 228"/>
                <a:gd name="T9" fmla="*/ 107 h 267"/>
                <a:gd name="T10" fmla="*/ 200 w 228"/>
                <a:gd name="T11" fmla="*/ 134 h 267"/>
                <a:gd name="T12" fmla="*/ 200 w 228"/>
                <a:gd name="T13" fmla="*/ 187 h 267"/>
                <a:gd name="T14" fmla="*/ 200 w 228"/>
                <a:gd name="T15" fmla="*/ 187 h 267"/>
                <a:gd name="T16" fmla="*/ 27 w 228"/>
                <a:gd name="T17" fmla="*/ 187 h 267"/>
                <a:gd name="T18" fmla="*/ 27 w 228"/>
                <a:gd name="T19" fmla="*/ 160 h 267"/>
                <a:gd name="T20" fmla="*/ 200 w 228"/>
                <a:gd name="T21" fmla="*/ 160 h 267"/>
                <a:gd name="T22" fmla="*/ 200 w 228"/>
                <a:gd name="T23" fmla="*/ 187 h 267"/>
                <a:gd name="T24" fmla="*/ 200 w 228"/>
                <a:gd name="T25" fmla="*/ 240 h 267"/>
                <a:gd name="T26" fmla="*/ 200 w 228"/>
                <a:gd name="T27" fmla="*/ 240 h 267"/>
                <a:gd name="T28" fmla="*/ 27 w 228"/>
                <a:gd name="T29" fmla="*/ 240 h 267"/>
                <a:gd name="T30" fmla="*/ 27 w 228"/>
                <a:gd name="T31" fmla="*/ 213 h 267"/>
                <a:gd name="T32" fmla="*/ 200 w 228"/>
                <a:gd name="T33" fmla="*/ 213 h 267"/>
                <a:gd name="T34" fmla="*/ 200 w 228"/>
                <a:gd name="T35" fmla="*/ 240 h 267"/>
                <a:gd name="T36" fmla="*/ 27 w 228"/>
                <a:gd name="T37" fmla="*/ 54 h 267"/>
                <a:gd name="T38" fmla="*/ 27 w 228"/>
                <a:gd name="T39" fmla="*/ 54 h 267"/>
                <a:gd name="T40" fmla="*/ 94 w 228"/>
                <a:gd name="T41" fmla="*/ 54 h 267"/>
                <a:gd name="T42" fmla="*/ 94 w 228"/>
                <a:gd name="T43" fmla="*/ 80 h 267"/>
                <a:gd name="T44" fmla="*/ 27 w 228"/>
                <a:gd name="T45" fmla="*/ 80 h 267"/>
                <a:gd name="T46" fmla="*/ 27 w 228"/>
                <a:gd name="T47" fmla="*/ 54 h 267"/>
                <a:gd name="T48" fmla="*/ 212 w 228"/>
                <a:gd name="T49" fmla="*/ 0 h 267"/>
                <a:gd name="T50" fmla="*/ 212 w 228"/>
                <a:gd name="T51" fmla="*/ 0 h 267"/>
                <a:gd name="T52" fmla="*/ 93 w 228"/>
                <a:gd name="T53" fmla="*/ 0 h 267"/>
                <a:gd name="T54" fmla="*/ 0 w 228"/>
                <a:gd name="T55" fmla="*/ 0 h 267"/>
                <a:gd name="T56" fmla="*/ 0 w 228"/>
                <a:gd name="T57" fmla="*/ 267 h 267"/>
                <a:gd name="T58" fmla="*/ 225 w 228"/>
                <a:gd name="T59" fmla="*/ 267 h 267"/>
                <a:gd name="T60" fmla="*/ 228 w 228"/>
                <a:gd name="T61" fmla="*/ 16 h 267"/>
                <a:gd name="T62" fmla="*/ 212 w 228"/>
                <a:gd name="T6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267">
                  <a:moveTo>
                    <a:pt x="200" y="134"/>
                  </a:moveTo>
                  <a:lnTo>
                    <a:pt x="200" y="134"/>
                  </a:lnTo>
                  <a:lnTo>
                    <a:pt x="27" y="134"/>
                  </a:lnTo>
                  <a:lnTo>
                    <a:pt x="27" y="107"/>
                  </a:lnTo>
                  <a:lnTo>
                    <a:pt x="200" y="107"/>
                  </a:lnTo>
                  <a:lnTo>
                    <a:pt x="200" y="134"/>
                  </a:lnTo>
                  <a:close/>
                  <a:moveTo>
                    <a:pt x="200" y="187"/>
                  </a:moveTo>
                  <a:lnTo>
                    <a:pt x="200" y="187"/>
                  </a:lnTo>
                  <a:lnTo>
                    <a:pt x="27" y="187"/>
                  </a:lnTo>
                  <a:lnTo>
                    <a:pt x="27" y="160"/>
                  </a:lnTo>
                  <a:lnTo>
                    <a:pt x="200" y="160"/>
                  </a:lnTo>
                  <a:lnTo>
                    <a:pt x="200" y="187"/>
                  </a:lnTo>
                  <a:close/>
                  <a:moveTo>
                    <a:pt x="200" y="240"/>
                  </a:moveTo>
                  <a:lnTo>
                    <a:pt x="200" y="240"/>
                  </a:lnTo>
                  <a:lnTo>
                    <a:pt x="27" y="240"/>
                  </a:lnTo>
                  <a:lnTo>
                    <a:pt x="27" y="213"/>
                  </a:lnTo>
                  <a:lnTo>
                    <a:pt x="200" y="213"/>
                  </a:lnTo>
                  <a:lnTo>
                    <a:pt x="200" y="240"/>
                  </a:lnTo>
                  <a:close/>
                  <a:moveTo>
                    <a:pt x="27" y="54"/>
                  </a:moveTo>
                  <a:lnTo>
                    <a:pt x="27" y="54"/>
                  </a:lnTo>
                  <a:lnTo>
                    <a:pt x="94" y="54"/>
                  </a:lnTo>
                  <a:lnTo>
                    <a:pt x="94" y="80"/>
                  </a:lnTo>
                  <a:lnTo>
                    <a:pt x="27" y="80"/>
                  </a:lnTo>
                  <a:lnTo>
                    <a:pt x="27" y="54"/>
                  </a:lnTo>
                  <a:close/>
                  <a:moveTo>
                    <a:pt x="212" y="0"/>
                  </a:moveTo>
                  <a:lnTo>
                    <a:pt x="212" y="0"/>
                  </a:lnTo>
                  <a:lnTo>
                    <a:pt x="93" y="0"/>
                  </a:lnTo>
                  <a:lnTo>
                    <a:pt x="0" y="0"/>
                  </a:lnTo>
                  <a:lnTo>
                    <a:pt x="0" y="267"/>
                  </a:lnTo>
                  <a:lnTo>
                    <a:pt x="225" y="267"/>
                  </a:lnTo>
                  <a:lnTo>
                    <a:pt x="228" y="16"/>
                  </a:lnTo>
                  <a:lnTo>
                    <a:pt x="212" y="0"/>
                  </a:ln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grpSp>
      <p:grpSp>
        <p:nvGrpSpPr>
          <p:cNvPr id="247" name="Group 246">
            <a:extLst>
              <a:ext uri="{FF2B5EF4-FFF2-40B4-BE49-F238E27FC236}">
                <a16:creationId xmlns:a16="http://schemas.microsoft.com/office/drawing/2014/main" id="{42DAF550-7566-4F48-BFFF-97D809B605B7}"/>
              </a:ext>
              <a:ext uri="{C183D7F6-B498-43B3-948B-1728B52AA6E4}">
                <adec:decorative xmlns:adec="http://schemas.microsoft.com/office/drawing/2017/decorative" val="1"/>
              </a:ext>
            </a:extLst>
          </p:cNvPr>
          <p:cNvGrpSpPr/>
          <p:nvPr/>
        </p:nvGrpSpPr>
        <p:grpSpPr>
          <a:xfrm>
            <a:off x="4936158" y="2198570"/>
            <a:ext cx="2515376" cy="438085"/>
            <a:chOff x="4941790" y="2351313"/>
            <a:chExt cx="2596228" cy="464995"/>
          </a:xfrm>
        </p:grpSpPr>
        <p:sp>
          <p:nvSpPr>
            <p:cNvPr id="248" name="Trapezoid 247">
              <a:extLst>
                <a:ext uri="{FF2B5EF4-FFF2-40B4-BE49-F238E27FC236}">
                  <a16:creationId xmlns:a16="http://schemas.microsoft.com/office/drawing/2014/main" id="{6A21FFE2-8DDE-41F9-A2E9-0892A313889E}"/>
                </a:ext>
              </a:extLst>
            </p:cNvPr>
            <p:cNvSpPr/>
            <p:nvPr/>
          </p:nvSpPr>
          <p:spPr bwMode="auto">
            <a:xfrm rot="10800000">
              <a:off x="4941790" y="2351313"/>
              <a:ext cx="2596228" cy="464995"/>
            </a:xfrm>
            <a:prstGeom prst="trapezoid">
              <a:avLst>
                <a:gd name="adj" fmla="val 54613"/>
              </a:avLst>
            </a:prstGeom>
            <a:solidFill>
              <a:srgbClr val="1679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1" forceAA="0" compatLnSpc="1">
              <a:prstTxWarp prst="textNoShape">
                <a:avLst/>
              </a:prstTxWarp>
              <a:noAutofit/>
              <a:scene3d>
                <a:camera prst="orthographicFront">
                  <a:rot lat="0" lon="0" rev="10800000"/>
                </a:camera>
                <a:lightRig rig="threePt" dir="t"/>
              </a:scene3d>
            </a:bodyPr>
            <a:lstStyle/>
            <a:p>
              <a:pPr algn="ctr" defTabSz="913927" fontAlgn="base">
                <a:lnSpc>
                  <a:spcPct val="90000"/>
                </a:lnSpc>
                <a:spcBef>
                  <a:spcPct val="0"/>
                </a:spcBef>
                <a:spcAft>
                  <a:spcPct val="0"/>
                </a:spcAft>
                <a:defRPr/>
              </a:pPr>
              <a:endParaRPr lang="en-US" sz="1961" b="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49" name="TextBox 248">
              <a:extLst>
                <a:ext uri="{FF2B5EF4-FFF2-40B4-BE49-F238E27FC236}">
                  <a16:creationId xmlns:a16="http://schemas.microsoft.com/office/drawing/2014/main" id="{FF41ACE3-3130-44D8-8DDB-175F9C00E38B}"/>
                </a:ext>
              </a:extLst>
            </p:cNvPr>
            <p:cNvSpPr txBox="1"/>
            <p:nvPr/>
          </p:nvSpPr>
          <p:spPr>
            <a:xfrm>
              <a:off x="5563879" y="2394041"/>
              <a:ext cx="1340283" cy="379451"/>
            </a:xfrm>
            <a:prstGeom prst="rect">
              <a:avLst/>
            </a:prstGeom>
            <a:noFill/>
          </p:spPr>
          <p:txBody>
            <a:bodyPr wrap="none" lIns="179259" tIns="143407" rIns="179259" bIns="143407" rtlCol="0">
              <a:spAutoFit/>
            </a:bodyPr>
            <a:lstStyle/>
            <a:p>
              <a:pPr algn="ctr" defTabSz="914192">
                <a:lnSpc>
                  <a:spcPct val="90000"/>
                </a:lnSpc>
                <a:spcAft>
                  <a:spcPts val="588"/>
                </a:spcAft>
                <a:defRPr/>
              </a:pPr>
              <a:r>
                <a:rPr lang="en-US" sz="1077" b="1">
                  <a:gradFill>
                    <a:gsLst>
                      <a:gs pos="0">
                        <a:srgbClr val="FFFFFF"/>
                      </a:gs>
                      <a:gs pos="100000">
                        <a:srgbClr val="FFFFFF"/>
                      </a:gs>
                    </a:gsLst>
                    <a:lin ang="5400000" scaled="0"/>
                  </a:gradFill>
                  <a:latin typeface="+mj-lt"/>
                </a:rPr>
                <a:t>Trillions of signals </a:t>
              </a:r>
            </a:p>
          </p:txBody>
        </p:sp>
      </p:grpSp>
      <p:grpSp>
        <p:nvGrpSpPr>
          <p:cNvPr id="250" name="Group 249">
            <a:extLst>
              <a:ext uri="{FF2B5EF4-FFF2-40B4-BE49-F238E27FC236}">
                <a16:creationId xmlns:a16="http://schemas.microsoft.com/office/drawing/2014/main" id="{3585F420-5C8C-4D22-A99B-F4D3C4376357}"/>
              </a:ext>
              <a:ext uri="{C183D7F6-B498-43B3-948B-1728B52AA6E4}">
                <adec:decorative xmlns:adec="http://schemas.microsoft.com/office/drawing/2017/decorative" val="1"/>
              </a:ext>
            </a:extLst>
          </p:cNvPr>
          <p:cNvGrpSpPr/>
          <p:nvPr/>
        </p:nvGrpSpPr>
        <p:grpSpPr>
          <a:xfrm>
            <a:off x="5196194" y="2646894"/>
            <a:ext cx="1983910" cy="357492"/>
            <a:chOff x="5210183" y="2830367"/>
            <a:chExt cx="2047677" cy="379451"/>
          </a:xfrm>
        </p:grpSpPr>
        <p:sp>
          <p:nvSpPr>
            <p:cNvPr id="251" name="Trapezoid 250">
              <a:extLst>
                <a:ext uri="{FF2B5EF4-FFF2-40B4-BE49-F238E27FC236}">
                  <a16:creationId xmlns:a16="http://schemas.microsoft.com/office/drawing/2014/main" id="{BE1A3193-4A3A-46E4-A218-EC5D957EA656}"/>
                </a:ext>
              </a:extLst>
            </p:cNvPr>
            <p:cNvSpPr/>
            <p:nvPr/>
          </p:nvSpPr>
          <p:spPr bwMode="auto">
            <a:xfrm rot="10800000">
              <a:off x="5210183" y="2858676"/>
              <a:ext cx="2047677" cy="309997"/>
            </a:xfrm>
            <a:prstGeom prst="trapezoid">
              <a:avLst>
                <a:gd name="adj" fmla="val 60654"/>
              </a:avLst>
            </a:prstGeom>
            <a:solidFill>
              <a:srgbClr val="0E68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1" forceAA="0" compatLnSpc="1">
              <a:prstTxWarp prst="textNoShape">
                <a:avLst/>
              </a:prstTxWarp>
              <a:noAutofit/>
              <a:scene3d>
                <a:camera prst="orthographicFront">
                  <a:rot lat="0" lon="0" rev="10800000"/>
                </a:camera>
                <a:lightRig rig="threePt" dir="t"/>
              </a:scene3d>
            </a:bodyPr>
            <a:lstStyle/>
            <a:p>
              <a:pPr algn="ctr" defTabSz="913927" fontAlgn="base">
                <a:lnSpc>
                  <a:spcPct val="90000"/>
                </a:lnSpc>
                <a:spcBef>
                  <a:spcPct val="0"/>
                </a:spcBef>
                <a:spcAft>
                  <a:spcPct val="0"/>
                </a:spcAft>
                <a:defRPr/>
              </a:pPr>
              <a:endParaRPr lang="en-US" sz="1961" b="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52" name="TextBox 251">
              <a:extLst>
                <a:ext uri="{FF2B5EF4-FFF2-40B4-BE49-F238E27FC236}">
                  <a16:creationId xmlns:a16="http://schemas.microsoft.com/office/drawing/2014/main" id="{CC1CFD0A-E305-46B5-8619-E107D3AFBA81}"/>
                </a:ext>
              </a:extLst>
            </p:cNvPr>
            <p:cNvSpPr txBox="1"/>
            <p:nvPr/>
          </p:nvSpPr>
          <p:spPr>
            <a:xfrm>
              <a:off x="5461969" y="2830367"/>
              <a:ext cx="1544103" cy="379451"/>
            </a:xfrm>
            <a:prstGeom prst="rect">
              <a:avLst/>
            </a:prstGeom>
            <a:noFill/>
          </p:spPr>
          <p:txBody>
            <a:bodyPr wrap="none" lIns="179259" tIns="143407" rIns="179259" bIns="143407" rtlCol="0">
              <a:spAutoFit/>
            </a:bodyPr>
            <a:lstStyle/>
            <a:p>
              <a:pPr algn="ctr" defTabSz="914192">
                <a:lnSpc>
                  <a:spcPct val="90000"/>
                </a:lnSpc>
                <a:spcAft>
                  <a:spcPts val="588"/>
                </a:spcAft>
                <a:defRPr/>
              </a:pPr>
              <a:r>
                <a:rPr lang="en-US" sz="1077" b="1">
                  <a:gradFill>
                    <a:gsLst>
                      <a:gs pos="0">
                        <a:srgbClr val="FFFFFF"/>
                      </a:gs>
                      <a:gs pos="100000">
                        <a:srgbClr val="FFFFFF"/>
                      </a:gs>
                    </a:gsLst>
                    <a:lin ang="5400000" scaled="0"/>
                  </a:gradFill>
                  <a:latin typeface="+mj-lt"/>
                </a:rPr>
                <a:t>Billions of predictions </a:t>
              </a:r>
            </a:p>
          </p:txBody>
        </p:sp>
      </p:grpSp>
      <p:grpSp>
        <p:nvGrpSpPr>
          <p:cNvPr id="253" name="Group 252">
            <a:extLst>
              <a:ext uri="{FF2B5EF4-FFF2-40B4-BE49-F238E27FC236}">
                <a16:creationId xmlns:a16="http://schemas.microsoft.com/office/drawing/2014/main" id="{4E58DFE5-A1BA-40DF-B58D-6F0952827771}"/>
              </a:ext>
              <a:ext uri="{C183D7F6-B498-43B3-948B-1728B52AA6E4}">
                <adec:decorative xmlns:adec="http://schemas.microsoft.com/office/drawing/2017/decorative" val="1"/>
              </a:ext>
            </a:extLst>
          </p:cNvPr>
          <p:cNvGrpSpPr/>
          <p:nvPr/>
        </p:nvGrpSpPr>
        <p:grpSpPr>
          <a:xfrm>
            <a:off x="5389158" y="2947053"/>
            <a:ext cx="1601174" cy="357492"/>
            <a:chOff x="5409351" y="3079465"/>
            <a:chExt cx="1652639" cy="576906"/>
          </a:xfrm>
        </p:grpSpPr>
        <p:sp>
          <p:nvSpPr>
            <p:cNvPr id="254" name="Trapezoid 253">
              <a:extLst>
                <a:ext uri="{FF2B5EF4-FFF2-40B4-BE49-F238E27FC236}">
                  <a16:creationId xmlns:a16="http://schemas.microsoft.com/office/drawing/2014/main" id="{B9A0507C-2036-4DE2-96DB-BF3219FCE93B}"/>
                </a:ext>
              </a:extLst>
            </p:cNvPr>
            <p:cNvSpPr/>
            <p:nvPr/>
          </p:nvSpPr>
          <p:spPr bwMode="auto">
            <a:xfrm rot="10800000">
              <a:off x="5409351" y="3177360"/>
              <a:ext cx="1652639" cy="381109"/>
            </a:xfrm>
            <a:prstGeom prst="trapezoid">
              <a:avLst>
                <a:gd name="adj" fmla="val 59344"/>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1" forceAA="0" compatLnSpc="1">
              <a:prstTxWarp prst="textNoShape">
                <a:avLst/>
              </a:prstTxWarp>
              <a:noAutofit/>
              <a:scene3d>
                <a:camera prst="orthographicFront">
                  <a:rot lat="0" lon="0" rev="10800000"/>
                </a:camera>
                <a:lightRig rig="threePt" dir="t"/>
              </a:scene3d>
            </a:bodyPr>
            <a:lstStyle/>
            <a:p>
              <a:pPr algn="ctr" defTabSz="913927" fontAlgn="base">
                <a:lnSpc>
                  <a:spcPct val="90000"/>
                </a:lnSpc>
                <a:spcBef>
                  <a:spcPct val="0"/>
                </a:spcBef>
                <a:spcAft>
                  <a:spcPct val="0"/>
                </a:spcAft>
                <a:defRPr/>
              </a:pPr>
              <a:endParaRPr lang="en-US" sz="1961" b="1">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55" name="TextBox 254">
              <a:extLst>
                <a:ext uri="{FF2B5EF4-FFF2-40B4-BE49-F238E27FC236}">
                  <a16:creationId xmlns:a16="http://schemas.microsoft.com/office/drawing/2014/main" id="{3C39101A-2B00-40F8-B8A2-52765041B4BA}"/>
                </a:ext>
              </a:extLst>
            </p:cNvPr>
            <p:cNvSpPr txBox="1"/>
            <p:nvPr/>
          </p:nvSpPr>
          <p:spPr>
            <a:xfrm>
              <a:off x="5570673" y="3079465"/>
              <a:ext cx="1326694" cy="576906"/>
            </a:xfrm>
            <a:prstGeom prst="rect">
              <a:avLst/>
            </a:prstGeom>
            <a:noFill/>
          </p:spPr>
          <p:txBody>
            <a:bodyPr wrap="none" lIns="179259" tIns="143407" rIns="179259" bIns="143407" rtlCol="0" anchor="ctr">
              <a:spAutoFit/>
            </a:bodyPr>
            <a:lstStyle/>
            <a:p>
              <a:pPr algn="ctr" defTabSz="914192">
                <a:lnSpc>
                  <a:spcPct val="90000"/>
                </a:lnSpc>
                <a:spcAft>
                  <a:spcPts val="588"/>
                </a:spcAft>
                <a:defRPr/>
              </a:pPr>
              <a:r>
                <a:rPr lang="en-US" sz="1077" b="1">
                  <a:gradFill>
                    <a:gsLst>
                      <a:gs pos="0">
                        <a:srgbClr val="FFFFFF"/>
                      </a:gs>
                      <a:gs pos="100000">
                        <a:srgbClr val="FFFFFF"/>
                      </a:gs>
                    </a:gsLst>
                    <a:lin ang="5400000" scaled="0"/>
                  </a:gradFill>
                  <a:latin typeface="+mj-lt"/>
                </a:rPr>
                <a:t>Millions of actions</a:t>
              </a:r>
            </a:p>
          </p:txBody>
        </p:sp>
      </p:grpSp>
      <p:grpSp>
        <p:nvGrpSpPr>
          <p:cNvPr id="257" name="Group 256">
            <a:extLst>
              <a:ext uri="{FF2B5EF4-FFF2-40B4-BE49-F238E27FC236}">
                <a16:creationId xmlns:a16="http://schemas.microsoft.com/office/drawing/2014/main" id="{61304336-2CEF-4504-B4C1-5BCDFDEFEDE1}"/>
              </a:ext>
              <a:ext uri="{C183D7F6-B498-43B3-948B-1728B52AA6E4}">
                <adec:decorative xmlns:adec="http://schemas.microsoft.com/office/drawing/2017/decorative" val="1"/>
              </a:ext>
            </a:extLst>
          </p:cNvPr>
          <p:cNvGrpSpPr/>
          <p:nvPr/>
        </p:nvGrpSpPr>
        <p:grpSpPr>
          <a:xfrm>
            <a:off x="3899256" y="930975"/>
            <a:ext cx="451328" cy="438876"/>
            <a:chOff x="4140545" y="827637"/>
            <a:chExt cx="549630" cy="549630"/>
          </a:xfrm>
        </p:grpSpPr>
        <p:sp>
          <p:nvSpPr>
            <p:cNvPr id="258" name="Oval 257">
              <a:extLst>
                <a:ext uri="{FF2B5EF4-FFF2-40B4-BE49-F238E27FC236}">
                  <a16:creationId xmlns:a16="http://schemas.microsoft.com/office/drawing/2014/main" id="{802EAA63-C30B-4A91-957F-DD66C0FC8649}"/>
                </a:ext>
              </a:extLst>
            </p:cNvPr>
            <p:cNvSpPr/>
            <p:nvPr/>
          </p:nvSpPr>
          <p:spPr bwMode="auto">
            <a:xfrm>
              <a:off x="4140545" y="827637"/>
              <a:ext cx="549630" cy="549630"/>
            </a:xfrm>
            <a:prstGeom prst="ellipse">
              <a:avLst/>
            </a:prstGeom>
            <a:noFill/>
            <a:ln>
              <a:noFill/>
              <a:headEnd type="none" w="med" len="med"/>
              <a:tailEnd type="none" w="med" len="med"/>
            </a:ln>
            <a:effectLst>
              <a:outerShdw blurRad="254000" dist="50800" dir="2700000" algn="ctr" rotWithShape="0">
                <a:srgbClr val="000000">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defTabSz="932205">
                <a:spcBef>
                  <a:spcPct val="0"/>
                </a:spcBef>
                <a:spcAft>
                  <a:spcPts val="1199"/>
                </a:spcAft>
                <a:defRPr/>
              </a:pPr>
              <a:endParaRPr lang="en-US" sz="1630" err="1">
                <a:ln w="3175">
                  <a:noFill/>
                </a:ln>
                <a:gradFill>
                  <a:gsLst>
                    <a:gs pos="0">
                      <a:srgbClr val="0078D4"/>
                    </a:gs>
                    <a:gs pos="100000">
                      <a:srgbClr val="0078D4"/>
                    </a:gs>
                  </a:gsLst>
                  <a:lin ang="5400000" scaled="0"/>
                </a:gradFill>
                <a:latin typeface="Segoe UI Semibold"/>
                <a:cs typeface="Segoe UI Semilight" panose="020B0402040204020203" pitchFamily="34" charset="0"/>
              </a:endParaRPr>
            </a:p>
          </p:txBody>
        </p:sp>
        <p:grpSp>
          <p:nvGrpSpPr>
            <p:cNvPr id="259" name="Group 4">
              <a:extLst>
                <a:ext uri="{FF2B5EF4-FFF2-40B4-BE49-F238E27FC236}">
                  <a16:creationId xmlns:a16="http://schemas.microsoft.com/office/drawing/2014/main" id="{F6E5A604-9718-4D6D-9CF6-06486E56F14A}"/>
                </a:ext>
              </a:extLst>
            </p:cNvPr>
            <p:cNvGrpSpPr>
              <a:grpSpLocks noChangeAspect="1"/>
            </p:cNvGrpSpPr>
            <p:nvPr/>
          </p:nvGrpSpPr>
          <p:grpSpPr bwMode="auto">
            <a:xfrm>
              <a:off x="4269477" y="931743"/>
              <a:ext cx="304959" cy="304959"/>
              <a:chOff x="2490" y="496"/>
              <a:chExt cx="215" cy="215"/>
            </a:xfrm>
          </p:grpSpPr>
          <p:sp>
            <p:nvSpPr>
              <p:cNvPr id="260" name="Freeform 5">
                <a:extLst>
                  <a:ext uri="{FF2B5EF4-FFF2-40B4-BE49-F238E27FC236}">
                    <a16:creationId xmlns:a16="http://schemas.microsoft.com/office/drawing/2014/main" id="{973F337C-9EA4-43C6-8451-030AFDDF820F}"/>
                  </a:ext>
                </a:extLst>
              </p:cNvPr>
              <p:cNvSpPr>
                <a:spLocks/>
              </p:cNvSpPr>
              <p:nvPr/>
            </p:nvSpPr>
            <p:spPr bwMode="auto">
              <a:xfrm>
                <a:off x="2490" y="496"/>
                <a:ext cx="166" cy="116"/>
              </a:xfrm>
              <a:custGeom>
                <a:avLst/>
                <a:gdLst>
                  <a:gd name="T0" fmla="*/ 163 w 267"/>
                  <a:gd name="T1" fmla="*/ 187 h 187"/>
                  <a:gd name="T2" fmla="*/ 163 w 267"/>
                  <a:gd name="T3" fmla="*/ 187 h 187"/>
                  <a:gd name="T4" fmla="*/ 267 w 267"/>
                  <a:gd name="T5" fmla="*/ 84 h 187"/>
                  <a:gd name="T6" fmla="*/ 267 w 267"/>
                  <a:gd name="T7" fmla="*/ 84 h 187"/>
                  <a:gd name="T8" fmla="*/ 267 w 267"/>
                  <a:gd name="T9" fmla="*/ 0 h 187"/>
                  <a:gd name="T10" fmla="*/ 0 w 267"/>
                  <a:gd name="T11" fmla="*/ 0 h 187"/>
                  <a:gd name="T12" fmla="*/ 0 w 267"/>
                  <a:gd name="T13" fmla="*/ 187 h 187"/>
                  <a:gd name="T14" fmla="*/ 163 w 267"/>
                  <a:gd name="T15" fmla="*/ 187 h 187"/>
                  <a:gd name="T16" fmla="*/ 163 w 267"/>
                  <a:gd name="T17"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187">
                    <a:moveTo>
                      <a:pt x="163" y="187"/>
                    </a:moveTo>
                    <a:lnTo>
                      <a:pt x="163" y="187"/>
                    </a:lnTo>
                    <a:cubicBezTo>
                      <a:pt x="163" y="130"/>
                      <a:pt x="210" y="83"/>
                      <a:pt x="267" y="84"/>
                    </a:cubicBezTo>
                    <a:lnTo>
                      <a:pt x="267" y="84"/>
                    </a:lnTo>
                    <a:lnTo>
                      <a:pt x="267" y="0"/>
                    </a:lnTo>
                    <a:lnTo>
                      <a:pt x="0" y="0"/>
                    </a:lnTo>
                    <a:lnTo>
                      <a:pt x="0" y="187"/>
                    </a:lnTo>
                    <a:lnTo>
                      <a:pt x="163" y="187"/>
                    </a:lnTo>
                    <a:lnTo>
                      <a:pt x="163" y="187"/>
                    </a:ln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61" name="Freeform 7">
                <a:extLst>
                  <a:ext uri="{FF2B5EF4-FFF2-40B4-BE49-F238E27FC236}">
                    <a16:creationId xmlns:a16="http://schemas.microsoft.com/office/drawing/2014/main" id="{CB82D130-AC86-4D8E-A582-28349218B29D}"/>
                  </a:ext>
                </a:extLst>
              </p:cNvPr>
              <p:cNvSpPr>
                <a:spLocks noEditPoints="1"/>
              </p:cNvSpPr>
              <p:nvPr/>
            </p:nvSpPr>
            <p:spPr bwMode="auto">
              <a:xfrm>
                <a:off x="2556" y="563"/>
                <a:ext cx="149" cy="148"/>
              </a:xfrm>
              <a:custGeom>
                <a:avLst/>
                <a:gdLst>
                  <a:gd name="T0" fmla="*/ 160 w 239"/>
                  <a:gd name="T1" fmla="*/ 132 h 239"/>
                  <a:gd name="T2" fmla="*/ 160 w 239"/>
                  <a:gd name="T3" fmla="*/ 132 h 239"/>
                  <a:gd name="T4" fmla="*/ 129 w 239"/>
                  <a:gd name="T5" fmla="*/ 122 h 239"/>
                  <a:gd name="T6" fmla="*/ 119 w 239"/>
                  <a:gd name="T7" fmla="*/ 112 h 239"/>
                  <a:gd name="T8" fmla="*/ 107 w 239"/>
                  <a:gd name="T9" fmla="*/ 79 h 239"/>
                  <a:gd name="T10" fmla="*/ 107 w 239"/>
                  <a:gd name="T11" fmla="*/ 79 h 239"/>
                  <a:gd name="T12" fmla="*/ 160 w 239"/>
                  <a:gd name="T13" fmla="*/ 26 h 239"/>
                  <a:gd name="T14" fmla="*/ 160 w 239"/>
                  <a:gd name="T15" fmla="*/ 26 h 239"/>
                  <a:gd name="T16" fmla="*/ 213 w 239"/>
                  <a:gd name="T17" fmla="*/ 79 h 239"/>
                  <a:gd name="T18" fmla="*/ 160 w 239"/>
                  <a:gd name="T19" fmla="*/ 132 h 239"/>
                  <a:gd name="T20" fmla="*/ 160 w 239"/>
                  <a:gd name="T21" fmla="*/ 0 h 239"/>
                  <a:gd name="T22" fmla="*/ 160 w 239"/>
                  <a:gd name="T23" fmla="*/ 0 h 239"/>
                  <a:gd name="T24" fmla="*/ 160 w 239"/>
                  <a:gd name="T25" fmla="*/ 0 h 239"/>
                  <a:gd name="T26" fmla="*/ 80 w 239"/>
                  <a:gd name="T27" fmla="*/ 79 h 239"/>
                  <a:gd name="T28" fmla="*/ 94 w 239"/>
                  <a:gd name="T29" fmla="*/ 125 h 239"/>
                  <a:gd name="T30" fmla="*/ 77 w 239"/>
                  <a:gd name="T31" fmla="*/ 142 h 239"/>
                  <a:gd name="T32" fmla="*/ 4 w 239"/>
                  <a:gd name="T33" fmla="*/ 216 h 239"/>
                  <a:gd name="T34" fmla="*/ 0 w 239"/>
                  <a:gd name="T35" fmla="*/ 226 h 239"/>
                  <a:gd name="T36" fmla="*/ 4 w 239"/>
                  <a:gd name="T37" fmla="*/ 235 h 239"/>
                  <a:gd name="T38" fmla="*/ 13 w 239"/>
                  <a:gd name="T39" fmla="*/ 239 h 239"/>
                  <a:gd name="T40" fmla="*/ 23 w 239"/>
                  <a:gd name="T41" fmla="*/ 235 h 239"/>
                  <a:gd name="T42" fmla="*/ 96 w 239"/>
                  <a:gd name="T43" fmla="*/ 161 h 239"/>
                  <a:gd name="T44" fmla="*/ 113 w 239"/>
                  <a:gd name="T45" fmla="*/ 144 h 239"/>
                  <a:gd name="T46" fmla="*/ 160 w 239"/>
                  <a:gd name="T47" fmla="*/ 159 h 239"/>
                  <a:gd name="T48" fmla="*/ 239 w 239"/>
                  <a:gd name="T49" fmla="*/ 79 h 239"/>
                  <a:gd name="T50" fmla="*/ 160 w 239"/>
                  <a:gd name="T5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9" h="239">
                    <a:moveTo>
                      <a:pt x="160" y="132"/>
                    </a:moveTo>
                    <a:lnTo>
                      <a:pt x="160" y="132"/>
                    </a:lnTo>
                    <a:cubicBezTo>
                      <a:pt x="148" y="132"/>
                      <a:pt x="137" y="128"/>
                      <a:pt x="129" y="122"/>
                    </a:cubicBezTo>
                    <a:cubicBezTo>
                      <a:pt x="125" y="119"/>
                      <a:pt x="122" y="115"/>
                      <a:pt x="119" y="112"/>
                    </a:cubicBezTo>
                    <a:cubicBezTo>
                      <a:pt x="111" y="103"/>
                      <a:pt x="107" y="91"/>
                      <a:pt x="107" y="79"/>
                    </a:cubicBezTo>
                    <a:lnTo>
                      <a:pt x="107" y="79"/>
                    </a:lnTo>
                    <a:cubicBezTo>
                      <a:pt x="107" y="50"/>
                      <a:pt x="131" y="26"/>
                      <a:pt x="160" y="26"/>
                    </a:cubicBezTo>
                    <a:lnTo>
                      <a:pt x="160" y="26"/>
                    </a:lnTo>
                    <a:cubicBezTo>
                      <a:pt x="189" y="26"/>
                      <a:pt x="213" y="50"/>
                      <a:pt x="213" y="79"/>
                    </a:cubicBezTo>
                    <a:cubicBezTo>
                      <a:pt x="212" y="108"/>
                      <a:pt x="189" y="132"/>
                      <a:pt x="160" y="132"/>
                    </a:cubicBezTo>
                    <a:close/>
                    <a:moveTo>
                      <a:pt x="160" y="0"/>
                    </a:moveTo>
                    <a:lnTo>
                      <a:pt x="160" y="0"/>
                    </a:lnTo>
                    <a:lnTo>
                      <a:pt x="160" y="0"/>
                    </a:lnTo>
                    <a:cubicBezTo>
                      <a:pt x="116" y="0"/>
                      <a:pt x="80" y="35"/>
                      <a:pt x="80" y="79"/>
                    </a:cubicBezTo>
                    <a:cubicBezTo>
                      <a:pt x="80" y="96"/>
                      <a:pt x="85" y="112"/>
                      <a:pt x="94" y="125"/>
                    </a:cubicBezTo>
                    <a:lnTo>
                      <a:pt x="77" y="142"/>
                    </a:lnTo>
                    <a:lnTo>
                      <a:pt x="4" y="216"/>
                    </a:lnTo>
                    <a:cubicBezTo>
                      <a:pt x="1" y="219"/>
                      <a:pt x="0" y="222"/>
                      <a:pt x="0" y="226"/>
                    </a:cubicBezTo>
                    <a:cubicBezTo>
                      <a:pt x="0" y="229"/>
                      <a:pt x="1" y="232"/>
                      <a:pt x="4" y="235"/>
                    </a:cubicBezTo>
                    <a:cubicBezTo>
                      <a:pt x="6" y="238"/>
                      <a:pt x="10" y="239"/>
                      <a:pt x="13" y="239"/>
                    </a:cubicBezTo>
                    <a:cubicBezTo>
                      <a:pt x="17" y="239"/>
                      <a:pt x="20" y="238"/>
                      <a:pt x="23" y="235"/>
                    </a:cubicBezTo>
                    <a:lnTo>
                      <a:pt x="96" y="161"/>
                    </a:lnTo>
                    <a:lnTo>
                      <a:pt x="113" y="144"/>
                    </a:lnTo>
                    <a:cubicBezTo>
                      <a:pt x="126" y="153"/>
                      <a:pt x="142" y="159"/>
                      <a:pt x="160" y="159"/>
                    </a:cubicBezTo>
                    <a:cubicBezTo>
                      <a:pt x="203" y="159"/>
                      <a:pt x="239" y="123"/>
                      <a:pt x="239" y="79"/>
                    </a:cubicBezTo>
                    <a:cubicBezTo>
                      <a:pt x="239" y="35"/>
                      <a:pt x="204" y="0"/>
                      <a:pt x="160" y="0"/>
                    </a:cubicBez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grpSp>
      </p:grpSp>
      <p:grpSp>
        <p:nvGrpSpPr>
          <p:cNvPr id="262" name="Group 261">
            <a:extLst>
              <a:ext uri="{FF2B5EF4-FFF2-40B4-BE49-F238E27FC236}">
                <a16:creationId xmlns:a16="http://schemas.microsoft.com/office/drawing/2014/main" id="{2A9CEEE0-BE04-45FF-AC14-40CDFE8D66FE}"/>
              </a:ext>
              <a:ext uri="{C183D7F6-B498-43B3-948B-1728B52AA6E4}">
                <adec:decorative xmlns:adec="http://schemas.microsoft.com/office/drawing/2017/decorative" val="1"/>
              </a:ext>
            </a:extLst>
          </p:cNvPr>
          <p:cNvGrpSpPr/>
          <p:nvPr/>
        </p:nvGrpSpPr>
        <p:grpSpPr>
          <a:xfrm>
            <a:off x="6725180" y="783107"/>
            <a:ext cx="504905" cy="490975"/>
            <a:chOff x="7616877" y="664754"/>
            <a:chExt cx="614876" cy="614876"/>
          </a:xfrm>
        </p:grpSpPr>
        <p:sp>
          <p:nvSpPr>
            <p:cNvPr id="263" name="Oval 262">
              <a:extLst>
                <a:ext uri="{FF2B5EF4-FFF2-40B4-BE49-F238E27FC236}">
                  <a16:creationId xmlns:a16="http://schemas.microsoft.com/office/drawing/2014/main" id="{03CE2BB4-736E-461D-9003-8B52EA42F8B4}"/>
                </a:ext>
              </a:extLst>
            </p:cNvPr>
            <p:cNvSpPr/>
            <p:nvPr/>
          </p:nvSpPr>
          <p:spPr bwMode="auto">
            <a:xfrm>
              <a:off x="7616877" y="664754"/>
              <a:ext cx="614876" cy="614876"/>
            </a:xfrm>
            <a:prstGeom prst="ellipse">
              <a:avLst/>
            </a:prstGeom>
            <a:noFill/>
            <a:ln>
              <a:noFill/>
              <a:headEnd type="none" w="med" len="med"/>
              <a:tailEnd type="none" w="med" len="med"/>
            </a:ln>
            <a:effectLst>
              <a:outerShdw blurRad="254000" dist="50800" dir="2700000" algn="ctr" rotWithShape="0">
                <a:srgbClr val="000000">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defTabSz="932205">
                <a:spcBef>
                  <a:spcPct val="0"/>
                </a:spcBef>
                <a:spcAft>
                  <a:spcPts val="1199"/>
                </a:spcAft>
                <a:defRPr/>
              </a:pPr>
              <a:endParaRPr lang="en-US" sz="1630" err="1">
                <a:ln w="3175">
                  <a:noFill/>
                </a:ln>
                <a:gradFill>
                  <a:gsLst>
                    <a:gs pos="0">
                      <a:srgbClr val="0078D4"/>
                    </a:gs>
                    <a:gs pos="100000">
                      <a:srgbClr val="0078D4"/>
                    </a:gs>
                  </a:gsLst>
                  <a:lin ang="5400000" scaled="0"/>
                </a:gradFill>
                <a:latin typeface="Segoe UI Semibold"/>
                <a:cs typeface="Segoe UI Semilight" panose="020B0402040204020203" pitchFamily="34" charset="0"/>
              </a:endParaRPr>
            </a:p>
          </p:txBody>
        </p:sp>
        <p:grpSp>
          <p:nvGrpSpPr>
            <p:cNvPr id="264" name="Group 10">
              <a:extLst>
                <a:ext uri="{FF2B5EF4-FFF2-40B4-BE49-F238E27FC236}">
                  <a16:creationId xmlns:a16="http://schemas.microsoft.com/office/drawing/2014/main" id="{A1FE9765-813B-4C9B-87B4-3F2161C4074C}"/>
                </a:ext>
              </a:extLst>
            </p:cNvPr>
            <p:cNvGrpSpPr>
              <a:grpSpLocks noChangeAspect="1"/>
            </p:cNvGrpSpPr>
            <p:nvPr/>
          </p:nvGrpSpPr>
          <p:grpSpPr bwMode="auto">
            <a:xfrm>
              <a:off x="7763870" y="819070"/>
              <a:ext cx="328613" cy="254000"/>
              <a:chOff x="5133" y="528"/>
              <a:chExt cx="207" cy="160"/>
            </a:xfrm>
          </p:grpSpPr>
          <p:sp>
            <p:nvSpPr>
              <p:cNvPr id="265" name="Freeform 11">
                <a:extLst>
                  <a:ext uri="{FF2B5EF4-FFF2-40B4-BE49-F238E27FC236}">
                    <a16:creationId xmlns:a16="http://schemas.microsoft.com/office/drawing/2014/main" id="{FED7CA9B-D52D-4507-8B24-CBA9479F9976}"/>
                  </a:ext>
                </a:extLst>
              </p:cNvPr>
              <p:cNvSpPr>
                <a:spLocks/>
              </p:cNvSpPr>
              <p:nvPr/>
            </p:nvSpPr>
            <p:spPr bwMode="auto">
              <a:xfrm>
                <a:off x="5207" y="569"/>
                <a:ext cx="58" cy="32"/>
              </a:xfrm>
              <a:custGeom>
                <a:avLst/>
                <a:gdLst>
                  <a:gd name="T0" fmla="*/ 93 w 93"/>
                  <a:gd name="T1" fmla="*/ 51 h 51"/>
                  <a:gd name="T2" fmla="*/ 93 w 93"/>
                  <a:gd name="T3" fmla="*/ 51 h 51"/>
                  <a:gd name="T4" fmla="*/ 93 w 93"/>
                  <a:gd name="T5" fmla="*/ 19 h 51"/>
                  <a:gd name="T6" fmla="*/ 91 w 93"/>
                  <a:gd name="T7" fmla="*/ 12 h 51"/>
                  <a:gd name="T8" fmla="*/ 87 w 93"/>
                  <a:gd name="T9" fmla="*/ 6 h 51"/>
                  <a:gd name="T10" fmla="*/ 81 w 93"/>
                  <a:gd name="T11" fmla="*/ 2 h 51"/>
                  <a:gd name="T12" fmla="*/ 74 w 93"/>
                  <a:gd name="T13" fmla="*/ 0 h 51"/>
                  <a:gd name="T14" fmla="*/ 18 w 93"/>
                  <a:gd name="T15" fmla="*/ 0 h 51"/>
                  <a:gd name="T16" fmla="*/ 11 w 93"/>
                  <a:gd name="T17" fmla="*/ 2 h 51"/>
                  <a:gd name="T18" fmla="*/ 6 w 93"/>
                  <a:gd name="T19" fmla="*/ 6 h 51"/>
                  <a:gd name="T20" fmla="*/ 1 w 93"/>
                  <a:gd name="T21" fmla="*/ 12 h 51"/>
                  <a:gd name="T22" fmla="*/ 0 w 93"/>
                  <a:gd name="T23" fmla="*/ 19 h 51"/>
                  <a:gd name="T24" fmla="*/ 0 w 93"/>
                  <a:gd name="T25" fmla="*/ 51 h 51"/>
                  <a:gd name="T26" fmla="*/ 48 w 93"/>
                  <a:gd name="T27" fmla="*/ 49 h 51"/>
                  <a:gd name="T28" fmla="*/ 93 w 93"/>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51">
                    <a:moveTo>
                      <a:pt x="93" y="51"/>
                    </a:moveTo>
                    <a:lnTo>
                      <a:pt x="93" y="51"/>
                    </a:lnTo>
                    <a:lnTo>
                      <a:pt x="93" y="19"/>
                    </a:lnTo>
                    <a:cubicBezTo>
                      <a:pt x="93" y="17"/>
                      <a:pt x="92" y="14"/>
                      <a:pt x="91" y="12"/>
                    </a:cubicBezTo>
                    <a:cubicBezTo>
                      <a:pt x="90" y="10"/>
                      <a:pt x="89" y="8"/>
                      <a:pt x="87" y="6"/>
                    </a:cubicBezTo>
                    <a:cubicBezTo>
                      <a:pt x="85" y="4"/>
                      <a:pt x="83" y="3"/>
                      <a:pt x="81" y="2"/>
                    </a:cubicBezTo>
                    <a:cubicBezTo>
                      <a:pt x="78" y="1"/>
                      <a:pt x="76" y="0"/>
                      <a:pt x="74" y="0"/>
                    </a:cubicBezTo>
                    <a:lnTo>
                      <a:pt x="18" y="0"/>
                    </a:lnTo>
                    <a:cubicBezTo>
                      <a:pt x="16" y="0"/>
                      <a:pt x="14" y="1"/>
                      <a:pt x="11" y="2"/>
                    </a:cubicBezTo>
                    <a:cubicBezTo>
                      <a:pt x="9" y="3"/>
                      <a:pt x="7" y="4"/>
                      <a:pt x="6" y="6"/>
                    </a:cubicBezTo>
                    <a:cubicBezTo>
                      <a:pt x="4" y="8"/>
                      <a:pt x="2" y="10"/>
                      <a:pt x="1" y="12"/>
                    </a:cubicBezTo>
                    <a:cubicBezTo>
                      <a:pt x="0" y="14"/>
                      <a:pt x="0" y="17"/>
                      <a:pt x="0" y="19"/>
                    </a:cubicBezTo>
                    <a:lnTo>
                      <a:pt x="0" y="51"/>
                    </a:lnTo>
                    <a:cubicBezTo>
                      <a:pt x="16" y="49"/>
                      <a:pt x="32" y="49"/>
                      <a:pt x="48" y="49"/>
                    </a:cubicBezTo>
                    <a:cubicBezTo>
                      <a:pt x="63" y="49"/>
                      <a:pt x="78" y="49"/>
                      <a:pt x="93" y="51"/>
                    </a:cubicBez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66" name="Freeform 12">
                <a:extLst>
                  <a:ext uri="{FF2B5EF4-FFF2-40B4-BE49-F238E27FC236}">
                    <a16:creationId xmlns:a16="http://schemas.microsoft.com/office/drawing/2014/main" id="{C5F21F62-ADE1-4FC4-B36E-2F1AF54B2B26}"/>
                  </a:ext>
                </a:extLst>
              </p:cNvPr>
              <p:cNvSpPr>
                <a:spLocks/>
              </p:cNvSpPr>
              <p:nvPr/>
            </p:nvSpPr>
            <p:spPr bwMode="auto">
              <a:xfrm>
                <a:off x="5219" y="528"/>
                <a:ext cx="34" cy="32"/>
              </a:xfrm>
              <a:custGeom>
                <a:avLst/>
                <a:gdLst>
                  <a:gd name="T0" fmla="*/ 27 w 54"/>
                  <a:gd name="T1" fmla="*/ 53 h 53"/>
                  <a:gd name="T2" fmla="*/ 27 w 54"/>
                  <a:gd name="T3" fmla="*/ 53 h 53"/>
                  <a:gd name="T4" fmla="*/ 54 w 54"/>
                  <a:gd name="T5" fmla="*/ 26 h 53"/>
                  <a:gd name="T6" fmla="*/ 27 w 54"/>
                  <a:gd name="T7" fmla="*/ 0 h 53"/>
                  <a:gd name="T8" fmla="*/ 0 w 54"/>
                  <a:gd name="T9" fmla="*/ 26 h 53"/>
                  <a:gd name="T10" fmla="*/ 27 w 54"/>
                  <a:gd name="T11" fmla="*/ 53 h 53"/>
                </a:gdLst>
                <a:ahLst/>
                <a:cxnLst>
                  <a:cxn ang="0">
                    <a:pos x="T0" y="T1"/>
                  </a:cxn>
                  <a:cxn ang="0">
                    <a:pos x="T2" y="T3"/>
                  </a:cxn>
                  <a:cxn ang="0">
                    <a:pos x="T4" y="T5"/>
                  </a:cxn>
                  <a:cxn ang="0">
                    <a:pos x="T6" y="T7"/>
                  </a:cxn>
                  <a:cxn ang="0">
                    <a:pos x="T8" y="T9"/>
                  </a:cxn>
                  <a:cxn ang="0">
                    <a:pos x="T10" y="T11"/>
                  </a:cxn>
                </a:cxnLst>
                <a:rect l="0" t="0" r="r" b="b"/>
                <a:pathLst>
                  <a:path w="54" h="53">
                    <a:moveTo>
                      <a:pt x="27" y="53"/>
                    </a:moveTo>
                    <a:lnTo>
                      <a:pt x="27" y="53"/>
                    </a:lnTo>
                    <a:cubicBezTo>
                      <a:pt x="42" y="53"/>
                      <a:pt x="54" y="41"/>
                      <a:pt x="54" y="26"/>
                    </a:cubicBezTo>
                    <a:cubicBezTo>
                      <a:pt x="54" y="11"/>
                      <a:pt x="42" y="0"/>
                      <a:pt x="27" y="0"/>
                    </a:cubicBezTo>
                    <a:cubicBezTo>
                      <a:pt x="12" y="0"/>
                      <a:pt x="0" y="11"/>
                      <a:pt x="0" y="26"/>
                    </a:cubicBezTo>
                    <a:cubicBezTo>
                      <a:pt x="0" y="41"/>
                      <a:pt x="12" y="53"/>
                      <a:pt x="27" y="53"/>
                    </a:cubicBez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67" name="Freeform 13">
                <a:extLst>
                  <a:ext uri="{FF2B5EF4-FFF2-40B4-BE49-F238E27FC236}">
                    <a16:creationId xmlns:a16="http://schemas.microsoft.com/office/drawing/2014/main" id="{7B698BB9-44C7-48A2-B23A-62C88F5C70A4}"/>
                  </a:ext>
                </a:extLst>
              </p:cNvPr>
              <p:cNvSpPr>
                <a:spLocks/>
              </p:cNvSpPr>
              <p:nvPr/>
            </p:nvSpPr>
            <p:spPr bwMode="auto">
              <a:xfrm>
                <a:off x="5133" y="586"/>
                <a:ext cx="58" cy="39"/>
              </a:xfrm>
              <a:custGeom>
                <a:avLst/>
                <a:gdLst>
                  <a:gd name="T0" fmla="*/ 93 w 93"/>
                  <a:gd name="T1" fmla="*/ 18 h 63"/>
                  <a:gd name="T2" fmla="*/ 93 w 93"/>
                  <a:gd name="T3" fmla="*/ 18 h 63"/>
                  <a:gd name="T4" fmla="*/ 91 w 93"/>
                  <a:gd name="T5" fmla="*/ 12 h 63"/>
                  <a:gd name="T6" fmla="*/ 87 w 93"/>
                  <a:gd name="T7" fmla="*/ 6 h 63"/>
                  <a:gd name="T8" fmla="*/ 81 w 93"/>
                  <a:gd name="T9" fmla="*/ 1 h 63"/>
                  <a:gd name="T10" fmla="*/ 74 w 93"/>
                  <a:gd name="T11" fmla="*/ 0 h 63"/>
                  <a:gd name="T12" fmla="*/ 18 w 93"/>
                  <a:gd name="T13" fmla="*/ 0 h 63"/>
                  <a:gd name="T14" fmla="*/ 12 w 93"/>
                  <a:gd name="T15" fmla="*/ 1 h 63"/>
                  <a:gd name="T16" fmla="*/ 6 w 93"/>
                  <a:gd name="T17" fmla="*/ 6 h 63"/>
                  <a:gd name="T18" fmla="*/ 1 w 93"/>
                  <a:gd name="T19" fmla="*/ 12 h 63"/>
                  <a:gd name="T20" fmla="*/ 0 w 93"/>
                  <a:gd name="T21" fmla="*/ 18 h 63"/>
                  <a:gd name="T22" fmla="*/ 0 w 93"/>
                  <a:gd name="T23" fmla="*/ 62 h 63"/>
                  <a:gd name="T24" fmla="*/ 0 w 93"/>
                  <a:gd name="T25" fmla="*/ 63 h 63"/>
                  <a:gd name="T26" fmla="*/ 93 w 93"/>
                  <a:gd name="T27" fmla="*/ 28 h 63"/>
                  <a:gd name="T28" fmla="*/ 93 w 93"/>
                  <a:gd name="T29"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63">
                    <a:moveTo>
                      <a:pt x="93" y="18"/>
                    </a:moveTo>
                    <a:lnTo>
                      <a:pt x="93" y="18"/>
                    </a:lnTo>
                    <a:cubicBezTo>
                      <a:pt x="93" y="16"/>
                      <a:pt x="92" y="14"/>
                      <a:pt x="91" y="12"/>
                    </a:cubicBezTo>
                    <a:cubicBezTo>
                      <a:pt x="90" y="10"/>
                      <a:pt x="89" y="8"/>
                      <a:pt x="87" y="6"/>
                    </a:cubicBezTo>
                    <a:cubicBezTo>
                      <a:pt x="85" y="4"/>
                      <a:pt x="83" y="3"/>
                      <a:pt x="81" y="1"/>
                    </a:cubicBezTo>
                    <a:cubicBezTo>
                      <a:pt x="79" y="0"/>
                      <a:pt x="76" y="0"/>
                      <a:pt x="74" y="0"/>
                    </a:cubicBezTo>
                    <a:lnTo>
                      <a:pt x="18" y="0"/>
                    </a:lnTo>
                    <a:cubicBezTo>
                      <a:pt x="16" y="0"/>
                      <a:pt x="14" y="0"/>
                      <a:pt x="12" y="1"/>
                    </a:cubicBezTo>
                    <a:cubicBezTo>
                      <a:pt x="9" y="3"/>
                      <a:pt x="7" y="4"/>
                      <a:pt x="6" y="6"/>
                    </a:cubicBezTo>
                    <a:cubicBezTo>
                      <a:pt x="4" y="7"/>
                      <a:pt x="2" y="9"/>
                      <a:pt x="1" y="12"/>
                    </a:cubicBezTo>
                    <a:cubicBezTo>
                      <a:pt x="0" y="14"/>
                      <a:pt x="0" y="16"/>
                      <a:pt x="0" y="18"/>
                    </a:cubicBezTo>
                    <a:lnTo>
                      <a:pt x="0" y="62"/>
                    </a:lnTo>
                    <a:cubicBezTo>
                      <a:pt x="0" y="62"/>
                      <a:pt x="0" y="63"/>
                      <a:pt x="0" y="63"/>
                    </a:cubicBezTo>
                    <a:cubicBezTo>
                      <a:pt x="21" y="46"/>
                      <a:pt x="55" y="34"/>
                      <a:pt x="93" y="28"/>
                    </a:cubicBezTo>
                    <a:lnTo>
                      <a:pt x="93" y="18"/>
                    </a:ln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68" name="Freeform 14">
                <a:extLst>
                  <a:ext uri="{FF2B5EF4-FFF2-40B4-BE49-F238E27FC236}">
                    <a16:creationId xmlns:a16="http://schemas.microsoft.com/office/drawing/2014/main" id="{403A3F12-90E4-4E3C-81DE-23F70DA66F9D}"/>
                  </a:ext>
                </a:extLst>
              </p:cNvPr>
              <p:cNvSpPr>
                <a:spLocks/>
              </p:cNvSpPr>
              <p:nvPr/>
            </p:nvSpPr>
            <p:spPr bwMode="auto">
              <a:xfrm>
                <a:off x="5145" y="544"/>
                <a:ext cx="33" cy="33"/>
              </a:xfrm>
              <a:custGeom>
                <a:avLst/>
                <a:gdLst>
                  <a:gd name="T0" fmla="*/ 26 w 53"/>
                  <a:gd name="T1" fmla="*/ 0 h 53"/>
                  <a:gd name="T2" fmla="*/ 26 w 53"/>
                  <a:gd name="T3" fmla="*/ 0 h 53"/>
                  <a:gd name="T4" fmla="*/ 0 w 53"/>
                  <a:gd name="T5" fmla="*/ 27 h 53"/>
                  <a:gd name="T6" fmla="*/ 26 w 53"/>
                  <a:gd name="T7" fmla="*/ 53 h 53"/>
                  <a:gd name="T8" fmla="*/ 53 w 53"/>
                  <a:gd name="T9" fmla="*/ 27 h 53"/>
                  <a:gd name="T10" fmla="*/ 26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6" y="0"/>
                    </a:moveTo>
                    <a:lnTo>
                      <a:pt x="26" y="0"/>
                    </a:lnTo>
                    <a:cubicBezTo>
                      <a:pt x="12" y="0"/>
                      <a:pt x="0" y="12"/>
                      <a:pt x="0" y="27"/>
                    </a:cubicBezTo>
                    <a:cubicBezTo>
                      <a:pt x="0" y="42"/>
                      <a:pt x="12" y="53"/>
                      <a:pt x="26" y="53"/>
                    </a:cubicBezTo>
                    <a:cubicBezTo>
                      <a:pt x="41" y="53"/>
                      <a:pt x="53" y="42"/>
                      <a:pt x="53" y="27"/>
                    </a:cubicBezTo>
                    <a:cubicBezTo>
                      <a:pt x="53" y="12"/>
                      <a:pt x="41" y="0"/>
                      <a:pt x="26" y="0"/>
                    </a:cubicBez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69" name="Freeform 15">
                <a:extLst>
                  <a:ext uri="{FF2B5EF4-FFF2-40B4-BE49-F238E27FC236}">
                    <a16:creationId xmlns:a16="http://schemas.microsoft.com/office/drawing/2014/main" id="{30B31831-CA21-4D1D-9513-2E4E9D3F0735}"/>
                  </a:ext>
                </a:extLst>
              </p:cNvPr>
              <p:cNvSpPr>
                <a:spLocks/>
              </p:cNvSpPr>
              <p:nvPr/>
            </p:nvSpPr>
            <p:spPr bwMode="auto">
              <a:xfrm>
                <a:off x="5281" y="586"/>
                <a:ext cx="59" cy="37"/>
              </a:xfrm>
              <a:custGeom>
                <a:avLst/>
                <a:gdLst>
                  <a:gd name="T0" fmla="*/ 94 w 94"/>
                  <a:gd name="T1" fmla="*/ 18 h 59"/>
                  <a:gd name="T2" fmla="*/ 94 w 94"/>
                  <a:gd name="T3" fmla="*/ 18 h 59"/>
                  <a:gd name="T4" fmla="*/ 92 w 94"/>
                  <a:gd name="T5" fmla="*/ 12 h 59"/>
                  <a:gd name="T6" fmla="*/ 88 w 94"/>
                  <a:gd name="T7" fmla="*/ 6 h 59"/>
                  <a:gd name="T8" fmla="*/ 82 w 94"/>
                  <a:gd name="T9" fmla="*/ 1 h 59"/>
                  <a:gd name="T10" fmla="*/ 75 w 94"/>
                  <a:gd name="T11" fmla="*/ 0 h 59"/>
                  <a:gd name="T12" fmla="*/ 19 w 94"/>
                  <a:gd name="T13" fmla="*/ 0 h 59"/>
                  <a:gd name="T14" fmla="*/ 12 w 94"/>
                  <a:gd name="T15" fmla="*/ 1 h 59"/>
                  <a:gd name="T16" fmla="*/ 6 w 94"/>
                  <a:gd name="T17" fmla="*/ 6 h 59"/>
                  <a:gd name="T18" fmla="*/ 2 w 94"/>
                  <a:gd name="T19" fmla="*/ 12 h 59"/>
                  <a:gd name="T20" fmla="*/ 0 w 94"/>
                  <a:gd name="T21" fmla="*/ 18 h 59"/>
                  <a:gd name="T22" fmla="*/ 0 w 94"/>
                  <a:gd name="T23" fmla="*/ 27 h 59"/>
                  <a:gd name="T24" fmla="*/ 94 w 94"/>
                  <a:gd name="T25" fmla="*/ 59 h 59"/>
                  <a:gd name="T26" fmla="*/ 94 w 94"/>
                  <a:gd name="T27"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59">
                    <a:moveTo>
                      <a:pt x="94" y="18"/>
                    </a:moveTo>
                    <a:lnTo>
                      <a:pt x="94" y="18"/>
                    </a:lnTo>
                    <a:cubicBezTo>
                      <a:pt x="94" y="16"/>
                      <a:pt x="93" y="14"/>
                      <a:pt x="92" y="12"/>
                    </a:cubicBezTo>
                    <a:cubicBezTo>
                      <a:pt x="91" y="10"/>
                      <a:pt x="89" y="8"/>
                      <a:pt x="88" y="6"/>
                    </a:cubicBezTo>
                    <a:cubicBezTo>
                      <a:pt x="86" y="4"/>
                      <a:pt x="84" y="3"/>
                      <a:pt x="82" y="1"/>
                    </a:cubicBezTo>
                    <a:cubicBezTo>
                      <a:pt x="79" y="0"/>
                      <a:pt x="77" y="0"/>
                      <a:pt x="75" y="0"/>
                    </a:cubicBezTo>
                    <a:lnTo>
                      <a:pt x="19" y="0"/>
                    </a:lnTo>
                    <a:cubicBezTo>
                      <a:pt x="17" y="0"/>
                      <a:pt x="15" y="0"/>
                      <a:pt x="12" y="1"/>
                    </a:cubicBezTo>
                    <a:cubicBezTo>
                      <a:pt x="10" y="3"/>
                      <a:pt x="8" y="4"/>
                      <a:pt x="6" y="6"/>
                    </a:cubicBezTo>
                    <a:cubicBezTo>
                      <a:pt x="5" y="7"/>
                      <a:pt x="3" y="9"/>
                      <a:pt x="2" y="12"/>
                    </a:cubicBezTo>
                    <a:cubicBezTo>
                      <a:pt x="1" y="14"/>
                      <a:pt x="0" y="16"/>
                      <a:pt x="0" y="18"/>
                    </a:cubicBezTo>
                    <a:lnTo>
                      <a:pt x="0" y="27"/>
                    </a:lnTo>
                    <a:cubicBezTo>
                      <a:pt x="38" y="33"/>
                      <a:pt x="71" y="44"/>
                      <a:pt x="94" y="59"/>
                    </a:cubicBezTo>
                    <a:lnTo>
                      <a:pt x="94" y="18"/>
                    </a:ln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70" name="Freeform 16">
                <a:extLst>
                  <a:ext uri="{FF2B5EF4-FFF2-40B4-BE49-F238E27FC236}">
                    <a16:creationId xmlns:a16="http://schemas.microsoft.com/office/drawing/2014/main" id="{65FCBA69-0080-4C42-8252-D0460D166E8F}"/>
                  </a:ext>
                </a:extLst>
              </p:cNvPr>
              <p:cNvSpPr>
                <a:spLocks/>
              </p:cNvSpPr>
              <p:nvPr/>
            </p:nvSpPr>
            <p:spPr bwMode="auto">
              <a:xfrm>
                <a:off x="5294" y="544"/>
                <a:ext cx="33" cy="33"/>
              </a:xfrm>
              <a:custGeom>
                <a:avLst/>
                <a:gdLst>
                  <a:gd name="T0" fmla="*/ 0 w 54"/>
                  <a:gd name="T1" fmla="*/ 27 h 53"/>
                  <a:gd name="T2" fmla="*/ 0 w 54"/>
                  <a:gd name="T3" fmla="*/ 27 h 53"/>
                  <a:gd name="T4" fmla="*/ 27 w 54"/>
                  <a:gd name="T5" fmla="*/ 53 h 53"/>
                  <a:gd name="T6" fmla="*/ 54 w 54"/>
                  <a:gd name="T7" fmla="*/ 27 h 53"/>
                  <a:gd name="T8" fmla="*/ 27 w 54"/>
                  <a:gd name="T9" fmla="*/ 0 h 53"/>
                  <a:gd name="T10" fmla="*/ 0 w 54"/>
                  <a:gd name="T11" fmla="*/ 27 h 53"/>
                </a:gdLst>
                <a:ahLst/>
                <a:cxnLst>
                  <a:cxn ang="0">
                    <a:pos x="T0" y="T1"/>
                  </a:cxn>
                  <a:cxn ang="0">
                    <a:pos x="T2" y="T3"/>
                  </a:cxn>
                  <a:cxn ang="0">
                    <a:pos x="T4" y="T5"/>
                  </a:cxn>
                  <a:cxn ang="0">
                    <a:pos x="T6" y="T7"/>
                  </a:cxn>
                  <a:cxn ang="0">
                    <a:pos x="T8" y="T9"/>
                  </a:cxn>
                  <a:cxn ang="0">
                    <a:pos x="T10" y="T11"/>
                  </a:cxn>
                </a:cxnLst>
                <a:rect l="0" t="0" r="r" b="b"/>
                <a:pathLst>
                  <a:path w="54" h="53">
                    <a:moveTo>
                      <a:pt x="0" y="27"/>
                    </a:moveTo>
                    <a:lnTo>
                      <a:pt x="0" y="27"/>
                    </a:lnTo>
                    <a:cubicBezTo>
                      <a:pt x="0" y="42"/>
                      <a:pt x="12" y="53"/>
                      <a:pt x="27" y="53"/>
                    </a:cubicBezTo>
                    <a:cubicBezTo>
                      <a:pt x="42" y="53"/>
                      <a:pt x="54" y="42"/>
                      <a:pt x="54" y="27"/>
                    </a:cubicBezTo>
                    <a:cubicBezTo>
                      <a:pt x="54" y="12"/>
                      <a:pt x="42" y="0"/>
                      <a:pt x="27" y="0"/>
                    </a:cubicBezTo>
                    <a:cubicBezTo>
                      <a:pt x="12" y="0"/>
                      <a:pt x="0" y="12"/>
                      <a:pt x="0" y="27"/>
                    </a:cubicBezTo>
                    <a:close/>
                  </a:path>
                </a:pathLst>
              </a:custGeom>
              <a:solidFill>
                <a:schemeClr val="accent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sp>
            <p:nvSpPr>
              <p:cNvPr id="271" name="Freeform 17">
                <a:extLst>
                  <a:ext uri="{FF2B5EF4-FFF2-40B4-BE49-F238E27FC236}">
                    <a16:creationId xmlns:a16="http://schemas.microsoft.com/office/drawing/2014/main" id="{63119B35-0682-4A16-AEE8-7E5C5E833EEC}"/>
                  </a:ext>
                </a:extLst>
              </p:cNvPr>
              <p:cNvSpPr>
                <a:spLocks/>
              </p:cNvSpPr>
              <p:nvPr/>
            </p:nvSpPr>
            <p:spPr bwMode="auto">
              <a:xfrm>
                <a:off x="5135" y="616"/>
                <a:ext cx="205" cy="72"/>
              </a:xfrm>
              <a:custGeom>
                <a:avLst/>
                <a:gdLst>
                  <a:gd name="T0" fmla="*/ 311 w 331"/>
                  <a:gd name="T1" fmla="*/ 31 h 116"/>
                  <a:gd name="T2" fmla="*/ 311 w 331"/>
                  <a:gd name="T3" fmla="*/ 31 h 116"/>
                  <a:gd name="T4" fmla="*/ 236 w 331"/>
                  <a:gd name="T5" fmla="*/ 6 h 116"/>
                  <a:gd name="T6" fmla="*/ 192 w 331"/>
                  <a:gd name="T7" fmla="*/ 1 h 116"/>
                  <a:gd name="T8" fmla="*/ 165 w 331"/>
                  <a:gd name="T9" fmla="*/ 0 h 116"/>
                  <a:gd name="T10" fmla="*/ 135 w 331"/>
                  <a:gd name="T11" fmla="*/ 1 h 116"/>
                  <a:gd name="T12" fmla="*/ 90 w 331"/>
                  <a:gd name="T13" fmla="*/ 7 h 116"/>
                  <a:gd name="T14" fmla="*/ 15 w 331"/>
                  <a:gd name="T15" fmla="*/ 34 h 116"/>
                  <a:gd name="T16" fmla="*/ 0 w 331"/>
                  <a:gd name="T17" fmla="*/ 58 h 116"/>
                  <a:gd name="T18" fmla="*/ 165 w 331"/>
                  <a:gd name="T19" fmla="*/ 116 h 116"/>
                  <a:gd name="T20" fmla="*/ 331 w 331"/>
                  <a:gd name="T21" fmla="*/ 58 h 116"/>
                  <a:gd name="T22" fmla="*/ 311 w 331"/>
                  <a:gd name="T23" fmla="*/ 3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1" h="116">
                    <a:moveTo>
                      <a:pt x="311" y="31"/>
                    </a:moveTo>
                    <a:lnTo>
                      <a:pt x="311" y="31"/>
                    </a:lnTo>
                    <a:cubicBezTo>
                      <a:pt x="295" y="20"/>
                      <a:pt x="268" y="11"/>
                      <a:pt x="236" y="6"/>
                    </a:cubicBezTo>
                    <a:cubicBezTo>
                      <a:pt x="223" y="4"/>
                      <a:pt x="208" y="2"/>
                      <a:pt x="192" y="1"/>
                    </a:cubicBezTo>
                    <a:cubicBezTo>
                      <a:pt x="183" y="1"/>
                      <a:pt x="174" y="0"/>
                      <a:pt x="165" y="0"/>
                    </a:cubicBezTo>
                    <a:cubicBezTo>
                      <a:pt x="155" y="0"/>
                      <a:pt x="145" y="1"/>
                      <a:pt x="135" y="1"/>
                    </a:cubicBezTo>
                    <a:cubicBezTo>
                      <a:pt x="119" y="2"/>
                      <a:pt x="104" y="4"/>
                      <a:pt x="90" y="7"/>
                    </a:cubicBezTo>
                    <a:cubicBezTo>
                      <a:pt x="57" y="13"/>
                      <a:pt x="31" y="22"/>
                      <a:pt x="15" y="34"/>
                    </a:cubicBezTo>
                    <a:cubicBezTo>
                      <a:pt x="5" y="41"/>
                      <a:pt x="0" y="50"/>
                      <a:pt x="0" y="58"/>
                    </a:cubicBezTo>
                    <a:cubicBezTo>
                      <a:pt x="0" y="90"/>
                      <a:pt x="74" y="116"/>
                      <a:pt x="165" y="116"/>
                    </a:cubicBezTo>
                    <a:cubicBezTo>
                      <a:pt x="257" y="116"/>
                      <a:pt x="331" y="90"/>
                      <a:pt x="331" y="58"/>
                    </a:cubicBezTo>
                    <a:cubicBezTo>
                      <a:pt x="331" y="48"/>
                      <a:pt x="324" y="39"/>
                      <a:pt x="311" y="31"/>
                    </a:cubicBezTo>
                    <a:close/>
                  </a:path>
                </a:pathLst>
              </a:custGeom>
              <a:solidFill>
                <a:srgbClr val="C1C1C1"/>
              </a:solidFill>
              <a:ln w="0">
                <a:noFill/>
                <a:prstDash val="solid"/>
                <a:round/>
                <a:headEnd/>
                <a:tailEnd/>
              </a:ln>
            </p:spPr>
            <p:txBody>
              <a:bodyPr vert="horz" wrap="square" lIns="89630" tIns="44814" rIns="89630" bIns="44814" numCol="1" anchor="t" anchorCtr="0" compatLnSpc="1">
                <a:prstTxWarp prst="textNoShape">
                  <a:avLst/>
                </a:prstTxWarp>
              </a:bodyPr>
              <a:lstStyle/>
              <a:p>
                <a:pPr defTabSz="914192">
                  <a:defRPr/>
                </a:pPr>
                <a:endParaRPr lang="en-US" sz="1765">
                  <a:solidFill>
                    <a:srgbClr val="282828"/>
                  </a:solidFill>
                  <a:latin typeface="Segoe UI"/>
                </a:endParaRPr>
              </a:p>
            </p:txBody>
          </p:sp>
        </p:grpSp>
      </p:grpSp>
      <p:pic>
        <p:nvPicPr>
          <p:cNvPr id="125" name="Picture 124">
            <a:extLst>
              <a:ext uri="{FF2B5EF4-FFF2-40B4-BE49-F238E27FC236}">
                <a16:creationId xmlns:a16="http://schemas.microsoft.com/office/drawing/2014/main" id="{719EB026-B53A-411A-BCE3-60883C3FF62B}"/>
              </a:ext>
              <a:ext uri="{C183D7F6-B498-43B3-948B-1728B52AA6E4}">
                <adec:decorative xmlns:adec="http://schemas.microsoft.com/office/drawing/2017/decorative" val="1"/>
              </a:ext>
            </a:extLst>
          </p:cNvPr>
          <p:cNvPicPr>
            <a:picLocks noChangeAspect="1"/>
          </p:cNvPicPr>
          <p:nvPr/>
        </p:nvPicPr>
        <p:blipFill>
          <a:blip/>
          <a:stretch>
            <a:fillRect/>
          </a:stretch>
        </p:blipFill>
        <p:spPr>
          <a:xfrm>
            <a:off x="8264730" y="2738224"/>
            <a:ext cx="367618" cy="357476"/>
          </a:xfrm>
          <a:prstGeom prst="rect">
            <a:avLst/>
          </a:prstGeom>
        </p:spPr>
      </p:pic>
    </p:spTree>
    <p:extLst>
      <p:ext uri="{BB962C8B-B14F-4D97-AF65-F5344CB8AC3E}">
        <p14:creationId xmlns:p14="http://schemas.microsoft.com/office/powerpoint/2010/main" val="13180098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B818021-4D3E-8846-B17E-4AF10C8C3567}"/>
              </a:ext>
              <a:ext uri="{C183D7F6-B498-43B3-948B-1728B52AA6E4}">
                <adec:decorative xmlns:adec="http://schemas.microsoft.com/office/drawing/2017/decorative" val="1"/>
              </a:ext>
            </a:extLst>
          </p:cNvPr>
          <p:cNvSpPr/>
          <p:nvPr/>
        </p:nvSpPr>
        <p:spPr bwMode="auto">
          <a:xfrm>
            <a:off x="2833491" y="4889705"/>
            <a:ext cx="6512190" cy="2399783"/>
          </a:xfrm>
          <a:custGeom>
            <a:avLst/>
            <a:gdLst>
              <a:gd name="connsiteX0" fmla="*/ 2860733 w 5705907"/>
              <a:gd name="connsiteY0" fmla="*/ 9 h 1920884"/>
              <a:gd name="connsiteX1" fmla="*/ 4784524 w 5705907"/>
              <a:gd name="connsiteY1" fmla="*/ 702077 h 1920884"/>
              <a:gd name="connsiteX2" fmla="*/ 5617225 w 5705907"/>
              <a:gd name="connsiteY2" fmla="*/ 1733500 h 1920884"/>
              <a:gd name="connsiteX3" fmla="*/ 5705907 w 5705907"/>
              <a:gd name="connsiteY3" fmla="*/ 1920884 h 1920884"/>
              <a:gd name="connsiteX4" fmla="*/ 0 w 5705907"/>
              <a:gd name="connsiteY4" fmla="*/ 1920884 h 1920884"/>
              <a:gd name="connsiteX5" fmla="*/ 96491 w 5705907"/>
              <a:gd name="connsiteY5" fmla="*/ 1719402 h 1920884"/>
              <a:gd name="connsiteX6" fmla="*/ 933812 w 5705907"/>
              <a:gd name="connsiteY6" fmla="*/ 692244 h 1920884"/>
              <a:gd name="connsiteX7" fmla="*/ 2860733 w 5705907"/>
              <a:gd name="connsiteY7" fmla="*/ 9 h 192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5907" h="1920884">
                <a:moveTo>
                  <a:pt x="2860733" y="9"/>
                </a:moveTo>
                <a:cubicBezTo>
                  <a:pt x="3539495" y="1741"/>
                  <a:pt x="4217735" y="235860"/>
                  <a:pt x="4784524" y="702077"/>
                </a:cubicBezTo>
                <a:cubicBezTo>
                  <a:pt x="5133232" y="988910"/>
                  <a:pt x="5413008" y="1341595"/>
                  <a:pt x="5617225" y="1733500"/>
                </a:cubicBezTo>
                <a:lnTo>
                  <a:pt x="5705907" y="1920884"/>
                </a:lnTo>
                <a:lnTo>
                  <a:pt x="0" y="1920884"/>
                </a:lnTo>
                <a:lnTo>
                  <a:pt x="96491" y="1719402"/>
                </a:lnTo>
                <a:cubicBezTo>
                  <a:pt x="302464" y="1328545"/>
                  <a:pt x="583820" y="977293"/>
                  <a:pt x="933812" y="692244"/>
                </a:cubicBezTo>
                <a:cubicBezTo>
                  <a:pt x="1502689" y="228925"/>
                  <a:pt x="2181972" y="-1726"/>
                  <a:pt x="2860733" y="9"/>
                </a:cubicBezTo>
                <a:close/>
              </a:path>
            </a:pathLst>
          </a:custGeom>
          <a:noFill/>
          <a:ln w="317500">
            <a:solidFill>
              <a:srgbClr val="E6E6E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grpSp>
        <p:nvGrpSpPr>
          <p:cNvPr id="34" name="Group 33">
            <a:extLst>
              <a:ext uri="{FF2B5EF4-FFF2-40B4-BE49-F238E27FC236}">
                <a16:creationId xmlns:a16="http://schemas.microsoft.com/office/drawing/2014/main" id="{B8CCCA5A-8238-1441-B1EE-542704262C40}"/>
              </a:ext>
              <a:ext uri="{C183D7F6-B498-43B3-948B-1728B52AA6E4}">
                <adec:decorative xmlns:adec="http://schemas.microsoft.com/office/drawing/2017/decorative" val="1"/>
              </a:ext>
            </a:extLst>
          </p:cNvPr>
          <p:cNvGrpSpPr/>
          <p:nvPr/>
        </p:nvGrpSpPr>
        <p:grpSpPr>
          <a:xfrm rot="21015366">
            <a:off x="3267022" y="4957073"/>
            <a:ext cx="682271" cy="682269"/>
            <a:chOff x="3075401" y="4376131"/>
            <a:chExt cx="881271" cy="881271"/>
          </a:xfrm>
        </p:grpSpPr>
        <p:sp>
          <p:nvSpPr>
            <p:cNvPr id="43" name="Oval 42">
              <a:extLst>
                <a:ext uri="{FF2B5EF4-FFF2-40B4-BE49-F238E27FC236}">
                  <a16:creationId xmlns:a16="http://schemas.microsoft.com/office/drawing/2014/main" id="{1ADBB37E-2681-694E-8B47-A14435ABABAC}"/>
                </a:ext>
              </a:extLst>
            </p:cNvPr>
            <p:cNvSpPr/>
            <p:nvPr/>
          </p:nvSpPr>
          <p:spPr bwMode="auto">
            <a:xfrm rot="5400000">
              <a:off x="3075401" y="4376131"/>
              <a:ext cx="881271" cy="881271"/>
            </a:xfrm>
            <a:prstGeom prst="ellipse">
              <a:avLst/>
            </a:prstGeom>
            <a:solidFill>
              <a:schemeClr val="accent1"/>
            </a:solidFill>
            <a:ln w="63500" cap="flat" cmpd="sng" algn="ctr">
              <a:solidFill>
                <a:srgbClr val="FFFFFF"/>
              </a:solid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8" name="Graphic 4">
              <a:extLst>
                <a:ext uri="{FF2B5EF4-FFF2-40B4-BE49-F238E27FC236}">
                  <a16:creationId xmlns:a16="http://schemas.microsoft.com/office/drawing/2014/main" id="{7579F49E-340E-8741-BCCE-C8DECB5D7E5D}"/>
                </a:ext>
              </a:extLst>
            </p:cNvPr>
            <p:cNvSpPr/>
            <p:nvPr/>
          </p:nvSpPr>
          <p:spPr>
            <a:xfrm rot="13577745">
              <a:off x="3367140" y="4564220"/>
              <a:ext cx="257733" cy="420080"/>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pPr defTabSz="914225">
                <a:defRPr/>
              </a:pPr>
              <a:endParaRPr lang="en-US" kern="0">
                <a:solidFill>
                  <a:srgbClr val="000000"/>
                </a:solidFill>
                <a:latin typeface="Segoe UI"/>
              </a:endParaRPr>
            </a:p>
          </p:txBody>
        </p:sp>
      </p:grpSp>
      <p:grpSp>
        <p:nvGrpSpPr>
          <p:cNvPr id="49" name="Group 48">
            <a:extLst>
              <a:ext uri="{FF2B5EF4-FFF2-40B4-BE49-F238E27FC236}">
                <a16:creationId xmlns:a16="http://schemas.microsoft.com/office/drawing/2014/main" id="{6E4621D5-1503-5043-AB3B-EB86E45078B3}"/>
              </a:ext>
              <a:ext uri="{C183D7F6-B498-43B3-948B-1728B52AA6E4}">
                <adec:decorative xmlns:adec="http://schemas.microsoft.com/office/drawing/2017/decorative" val="1"/>
              </a:ext>
            </a:extLst>
          </p:cNvPr>
          <p:cNvGrpSpPr/>
          <p:nvPr/>
        </p:nvGrpSpPr>
        <p:grpSpPr>
          <a:xfrm rot="580346">
            <a:off x="8313173" y="4990203"/>
            <a:ext cx="682271" cy="682269"/>
            <a:chOff x="8063807" y="4343961"/>
            <a:chExt cx="881271" cy="881271"/>
          </a:xfrm>
        </p:grpSpPr>
        <p:sp>
          <p:nvSpPr>
            <p:cNvPr id="51" name="Oval 50">
              <a:extLst>
                <a:ext uri="{FF2B5EF4-FFF2-40B4-BE49-F238E27FC236}">
                  <a16:creationId xmlns:a16="http://schemas.microsoft.com/office/drawing/2014/main" id="{4CEEB199-3104-B349-AEFA-EADF5242E50E}"/>
                </a:ext>
              </a:extLst>
            </p:cNvPr>
            <p:cNvSpPr/>
            <p:nvPr/>
          </p:nvSpPr>
          <p:spPr bwMode="auto">
            <a:xfrm rot="16200000" flipV="1">
              <a:off x="8063807" y="4343961"/>
              <a:ext cx="881271" cy="881271"/>
            </a:xfrm>
            <a:prstGeom prst="ellipse">
              <a:avLst/>
            </a:prstGeom>
            <a:solidFill>
              <a:schemeClr val="accent2"/>
            </a:solidFill>
            <a:ln w="63500" cap="flat" cmpd="sng" algn="ctr">
              <a:solidFill>
                <a:srgbClr val="FFFFFF"/>
              </a:solid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5" name="Graphic 4">
              <a:extLst>
                <a:ext uri="{FF2B5EF4-FFF2-40B4-BE49-F238E27FC236}">
                  <a16:creationId xmlns:a16="http://schemas.microsoft.com/office/drawing/2014/main" id="{E9695C00-040F-AF44-A24C-A5F47BC3C09A}"/>
                </a:ext>
              </a:extLst>
            </p:cNvPr>
            <p:cNvSpPr/>
            <p:nvPr/>
          </p:nvSpPr>
          <p:spPr>
            <a:xfrm rot="18835280" flipV="1">
              <a:off x="8396829" y="4547299"/>
              <a:ext cx="257733" cy="420080"/>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chemeClr val="tx1"/>
            </a:solidFill>
            <a:ln w="9525" cap="flat">
              <a:noFill/>
              <a:prstDash val="solid"/>
              <a:miter/>
            </a:ln>
          </p:spPr>
          <p:txBody>
            <a:bodyPr rtlCol="0" anchor="ctr"/>
            <a:lstStyle/>
            <a:p>
              <a:pPr defTabSz="914225">
                <a:defRPr/>
              </a:pPr>
              <a:endParaRPr lang="en-US" kern="0">
                <a:solidFill>
                  <a:srgbClr val="000000"/>
                </a:solidFill>
                <a:latin typeface="Segoe UI"/>
              </a:endParaRPr>
            </a:p>
          </p:txBody>
        </p:sp>
      </p:grpSp>
      <p:grpSp>
        <p:nvGrpSpPr>
          <p:cNvPr id="59" name="Group 58">
            <a:extLst>
              <a:ext uri="{FF2B5EF4-FFF2-40B4-BE49-F238E27FC236}">
                <a16:creationId xmlns:a16="http://schemas.microsoft.com/office/drawing/2014/main" id="{08D2F811-28BD-244A-8B83-C83EC54AF2C9}"/>
              </a:ext>
              <a:ext uri="{C183D7F6-B498-43B3-948B-1728B52AA6E4}">
                <adec:decorative xmlns:adec="http://schemas.microsoft.com/office/drawing/2017/decorative" val="1"/>
              </a:ext>
            </a:extLst>
          </p:cNvPr>
          <p:cNvGrpSpPr/>
          <p:nvPr/>
        </p:nvGrpSpPr>
        <p:grpSpPr>
          <a:xfrm>
            <a:off x="5817636" y="3934180"/>
            <a:ext cx="682271" cy="682269"/>
            <a:chOff x="5577610" y="3211709"/>
            <a:chExt cx="881271" cy="881271"/>
          </a:xfrm>
        </p:grpSpPr>
        <p:sp>
          <p:nvSpPr>
            <p:cNvPr id="60" name="Oval 59">
              <a:extLst>
                <a:ext uri="{FF2B5EF4-FFF2-40B4-BE49-F238E27FC236}">
                  <a16:creationId xmlns:a16="http://schemas.microsoft.com/office/drawing/2014/main" id="{7D2D012C-6C08-1A4A-BBA4-3D6D71786A9B}"/>
                </a:ext>
              </a:extLst>
            </p:cNvPr>
            <p:cNvSpPr/>
            <p:nvPr/>
          </p:nvSpPr>
          <p:spPr bwMode="auto">
            <a:xfrm rot="5400000">
              <a:off x="5577610" y="3211709"/>
              <a:ext cx="881271" cy="881271"/>
            </a:xfrm>
            <a:prstGeom prst="ellipse">
              <a:avLst/>
            </a:prstGeom>
            <a:solidFill>
              <a:schemeClr val="accent3"/>
            </a:solidFill>
            <a:ln w="63500" cap="flat" cmpd="sng" algn="ctr">
              <a:solidFill>
                <a:srgbClr val="FFFFFF"/>
              </a:solid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2" name="Graphic 4">
              <a:extLst>
                <a:ext uri="{FF2B5EF4-FFF2-40B4-BE49-F238E27FC236}">
                  <a16:creationId xmlns:a16="http://schemas.microsoft.com/office/drawing/2014/main" id="{C27D192C-4215-4949-A6D9-D2379BC920C3}"/>
                </a:ext>
              </a:extLst>
            </p:cNvPr>
            <p:cNvSpPr/>
            <p:nvPr/>
          </p:nvSpPr>
          <p:spPr>
            <a:xfrm rot="16200000">
              <a:off x="5889379" y="3405086"/>
              <a:ext cx="257733" cy="420080"/>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pPr defTabSz="914225">
                <a:defRPr/>
              </a:pPr>
              <a:endParaRPr lang="en-US" kern="0">
                <a:solidFill>
                  <a:srgbClr val="000000"/>
                </a:solidFill>
                <a:latin typeface="Segoe UI"/>
              </a:endParaRPr>
            </a:p>
          </p:txBody>
        </p:sp>
      </p:grpSp>
      <p:sp>
        <p:nvSpPr>
          <p:cNvPr id="7" name="Title 6">
            <a:extLst>
              <a:ext uri="{FF2B5EF4-FFF2-40B4-BE49-F238E27FC236}">
                <a16:creationId xmlns:a16="http://schemas.microsoft.com/office/drawing/2014/main" id="{380ED356-9AE0-46E4-B192-520AC3278233}"/>
              </a:ext>
            </a:extLst>
          </p:cNvPr>
          <p:cNvSpPr>
            <a:spLocks noGrp="1"/>
          </p:cNvSpPr>
          <p:nvPr>
            <p:ph type="title"/>
          </p:nvPr>
        </p:nvSpPr>
        <p:spPr>
          <a:xfrm>
            <a:off x="738361" y="18145"/>
            <a:ext cx="10515600" cy="1055282"/>
          </a:xfrm>
        </p:spPr>
        <p:txBody>
          <a:bodyPr>
            <a:normAutofit/>
          </a:bodyPr>
          <a:lstStyle/>
          <a:p>
            <a:pPr algn="ctr"/>
            <a:r>
              <a:rPr lang="en-US" b="1" dirty="0">
                <a:effectLst>
                  <a:outerShdw blurRad="190500" dist="50800" dir="5400000" algn="ctr" rotWithShape="0">
                    <a:srgbClr val="000000">
                      <a:alpha val="50000"/>
                    </a:srgbClr>
                  </a:outerShdw>
                </a:effectLst>
                <a:latin typeface="Segoe UI Semibold" panose="020B0702040204020203" pitchFamily="34" charset="0"/>
                <a:cs typeface="Segoe UI Semibold" panose="020B0702040204020203" pitchFamily="34" charset="0"/>
              </a:rPr>
              <a:t>Navigating a shifting world</a:t>
            </a:r>
          </a:p>
        </p:txBody>
      </p:sp>
      <p:sp>
        <p:nvSpPr>
          <p:cNvPr id="22" name="Rectangle 21">
            <a:extLst>
              <a:ext uri="{FF2B5EF4-FFF2-40B4-BE49-F238E27FC236}">
                <a16:creationId xmlns:a16="http://schemas.microsoft.com/office/drawing/2014/main" id="{D66A84F2-3132-43CE-B2DB-5354010D45A8}"/>
              </a:ext>
            </a:extLst>
          </p:cNvPr>
          <p:cNvSpPr/>
          <p:nvPr/>
        </p:nvSpPr>
        <p:spPr>
          <a:xfrm>
            <a:off x="1050338" y="2343224"/>
            <a:ext cx="3217122" cy="693970"/>
          </a:xfrm>
          <a:prstGeom prst="rect">
            <a:avLst/>
          </a:prstGeom>
        </p:spPr>
        <p:txBody>
          <a:bodyPr wrap="square">
            <a:spAutoFit/>
          </a:bodyPr>
          <a:lstStyle/>
          <a:p>
            <a:pPr algn="ctr" defTabSz="914049">
              <a:defRPr/>
            </a:pPr>
            <a:r>
              <a:rPr lang="en-US" sz="1961" dirty="0">
                <a:ln w="3175">
                  <a:noFill/>
                </a:ln>
                <a:solidFill>
                  <a:srgbClr val="000000"/>
                </a:solidFill>
                <a:cs typeface="Segoe UI Semilight" panose="020B0402040204020203" pitchFamily="34" charset="0"/>
              </a:rPr>
              <a:t>Attacks growing </a:t>
            </a:r>
            <a:br>
              <a:rPr lang="en-US" sz="1961" dirty="0">
                <a:ln w="3175">
                  <a:noFill/>
                </a:ln>
                <a:solidFill>
                  <a:srgbClr val="000000"/>
                </a:solidFill>
                <a:cs typeface="Segoe UI Semilight" panose="020B0402040204020203" pitchFamily="34" charset="0"/>
              </a:rPr>
            </a:br>
            <a:r>
              <a:rPr lang="en-US" sz="1961" b="1" dirty="0">
                <a:ln w="3175">
                  <a:noFill/>
                </a:ln>
                <a:solidFill>
                  <a:srgbClr val="000000"/>
                </a:solidFill>
                <a:cs typeface="Segoe UI Semilight" panose="020B0402040204020203" pitchFamily="34" charset="0"/>
              </a:rPr>
              <a:t>more sophisticated</a:t>
            </a:r>
          </a:p>
        </p:txBody>
      </p:sp>
      <p:pic>
        <p:nvPicPr>
          <p:cNvPr id="37" name="Picture 36">
            <a:extLst>
              <a:ext uri="{FF2B5EF4-FFF2-40B4-BE49-F238E27FC236}">
                <a16:creationId xmlns:a16="http://schemas.microsoft.com/office/drawing/2014/main" id="{65B70500-BE74-4B16-A20D-79459F6F6D34}"/>
              </a:ext>
              <a:ext uri="{C183D7F6-B498-43B3-948B-1728B52AA6E4}">
                <adec:decorative xmlns:adec="http://schemas.microsoft.com/office/drawing/2017/decorative" val="1"/>
              </a:ext>
            </a:extLst>
          </p:cNvPr>
          <p:cNvPicPr>
            <a:picLocks noChangeAspect="1"/>
          </p:cNvPicPr>
          <p:nvPr/>
        </p:nvPicPr>
        <p:blipFill>
          <a:blip cstate="screen">
            <a:extLst>
              <a:ext uri="{28A0092B-C50C-407E-A947-70E740481C1C}">
                <a14:useLocalDpi xmlns:a14="http://schemas.microsoft.com/office/drawing/2010/main"/>
              </a:ext>
            </a:extLst>
          </a:blip>
          <a:srcRect/>
          <a:stretch/>
        </p:blipFill>
        <p:spPr>
          <a:xfrm>
            <a:off x="1708576" y="3098057"/>
            <a:ext cx="1900649" cy="1918129"/>
          </a:xfrm>
          <a:custGeom>
            <a:avLst/>
            <a:gdLst>
              <a:gd name="connsiteX0" fmla="*/ 969518 w 1939036"/>
              <a:gd name="connsiteY0" fmla="*/ 0 h 1956869"/>
              <a:gd name="connsiteX1" fmla="*/ 1939036 w 1939036"/>
              <a:gd name="connsiteY1" fmla="*/ 978435 h 1956869"/>
              <a:gd name="connsiteX2" fmla="*/ 969518 w 1939036"/>
              <a:gd name="connsiteY2" fmla="*/ 1956869 h 1956869"/>
              <a:gd name="connsiteX3" fmla="*/ 0 w 1939036"/>
              <a:gd name="connsiteY3" fmla="*/ 978435 h 1956869"/>
              <a:gd name="connsiteX4" fmla="*/ 969518 w 1939036"/>
              <a:gd name="connsiteY4" fmla="*/ 0 h 195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036" h="1956869">
                <a:moveTo>
                  <a:pt x="969518" y="0"/>
                </a:moveTo>
                <a:cubicBezTo>
                  <a:pt x="1504968" y="0"/>
                  <a:pt x="1939036" y="438060"/>
                  <a:pt x="1939036" y="978435"/>
                </a:cubicBezTo>
                <a:cubicBezTo>
                  <a:pt x="1939036" y="1518809"/>
                  <a:pt x="1504968" y="1956869"/>
                  <a:pt x="969518" y="1956869"/>
                </a:cubicBezTo>
                <a:cubicBezTo>
                  <a:pt x="434068" y="1956869"/>
                  <a:pt x="0" y="1518809"/>
                  <a:pt x="0" y="978435"/>
                </a:cubicBezTo>
                <a:cubicBezTo>
                  <a:pt x="0" y="438060"/>
                  <a:pt x="434068" y="0"/>
                  <a:pt x="969518" y="0"/>
                </a:cubicBezTo>
                <a:close/>
              </a:path>
            </a:pathLst>
          </a:custGeom>
        </p:spPr>
      </p:pic>
      <p:sp>
        <p:nvSpPr>
          <p:cNvPr id="23" name="Rectangle 22">
            <a:extLst>
              <a:ext uri="{FF2B5EF4-FFF2-40B4-BE49-F238E27FC236}">
                <a16:creationId xmlns:a16="http://schemas.microsoft.com/office/drawing/2014/main" id="{50C5786F-2170-4107-A3A8-C65442DA8BD1}"/>
              </a:ext>
            </a:extLst>
          </p:cNvPr>
          <p:cNvSpPr/>
          <p:nvPr/>
        </p:nvSpPr>
        <p:spPr>
          <a:xfrm>
            <a:off x="4344421" y="996516"/>
            <a:ext cx="3503158" cy="693970"/>
          </a:xfrm>
          <a:prstGeom prst="rect">
            <a:avLst/>
          </a:prstGeom>
        </p:spPr>
        <p:txBody>
          <a:bodyPr wrap="square">
            <a:spAutoFit/>
          </a:bodyPr>
          <a:lstStyle/>
          <a:p>
            <a:pPr algn="ctr" defTabSz="914049">
              <a:defRPr/>
            </a:pPr>
            <a:r>
              <a:rPr lang="en-US" sz="1961" dirty="0">
                <a:ln w="3175">
                  <a:noFill/>
                </a:ln>
                <a:solidFill>
                  <a:srgbClr val="000000"/>
                </a:solidFill>
                <a:cs typeface="Segoe UI Semilight" panose="020B0402040204020203" pitchFamily="34" charset="0"/>
              </a:rPr>
              <a:t>Conventional security tools </a:t>
            </a:r>
            <a:r>
              <a:rPr lang="en-US" sz="1961" b="1" dirty="0">
                <a:ln w="3175">
                  <a:noFill/>
                </a:ln>
                <a:solidFill>
                  <a:srgbClr val="000000"/>
                </a:solidFill>
                <a:cs typeface="Segoe UI Semilight" panose="020B0402040204020203" pitchFamily="34" charset="0"/>
              </a:rPr>
              <a:t>have not kept pace</a:t>
            </a:r>
          </a:p>
        </p:txBody>
      </p:sp>
      <p:pic>
        <p:nvPicPr>
          <p:cNvPr id="54" name="Picture 53">
            <a:extLst>
              <a:ext uri="{FF2B5EF4-FFF2-40B4-BE49-F238E27FC236}">
                <a16:creationId xmlns:a16="http://schemas.microsoft.com/office/drawing/2014/main" id="{ADA75CAF-4C1E-47A5-BCC2-29B713854559}"/>
              </a:ext>
              <a:ext uri="{C183D7F6-B498-43B3-948B-1728B52AA6E4}">
                <adec:decorative xmlns:adec="http://schemas.microsoft.com/office/drawing/2017/decorative" val="1"/>
              </a:ext>
            </a:extLst>
          </p:cNvPr>
          <p:cNvPicPr>
            <a:picLocks noChangeAspect="1"/>
          </p:cNvPicPr>
          <p:nvPr/>
        </p:nvPicPr>
        <p:blipFill>
          <a:blip cstate="screen">
            <a:extLst>
              <a:ext uri="{28A0092B-C50C-407E-A947-70E740481C1C}">
                <a14:useLocalDpi xmlns:a14="http://schemas.microsoft.com/office/drawing/2010/main"/>
              </a:ext>
            </a:extLst>
          </a:blip>
          <a:srcRect/>
          <a:stretch>
            <a:fillRect/>
          </a:stretch>
        </p:blipFill>
        <p:spPr>
          <a:xfrm>
            <a:off x="5132149" y="1753769"/>
            <a:ext cx="1927703" cy="1927703"/>
          </a:xfrm>
          <a:custGeom>
            <a:avLst/>
            <a:gdLst>
              <a:gd name="connsiteX0" fmla="*/ 750317 w 1500634"/>
              <a:gd name="connsiteY0" fmla="*/ 0 h 1500634"/>
              <a:gd name="connsiteX1" fmla="*/ 1500634 w 1500634"/>
              <a:gd name="connsiteY1" fmla="*/ 750317 h 1500634"/>
              <a:gd name="connsiteX2" fmla="*/ 750317 w 1500634"/>
              <a:gd name="connsiteY2" fmla="*/ 1500634 h 1500634"/>
              <a:gd name="connsiteX3" fmla="*/ 0 w 1500634"/>
              <a:gd name="connsiteY3" fmla="*/ 750317 h 1500634"/>
              <a:gd name="connsiteX4" fmla="*/ 750317 w 1500634"/>
              <a:gd name="connsiteY4" fmla="*/ 0 h 1500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634" h="1500634">
                <a:moveTo>
                  <a:pt x="750317" y="0"/>
                </a:moveTo>
                <a:cubicBezTo>
                  <a:pt x="1164706" y="0"/>
                  <a:pt x="1500634" y="335928"/>
                  <a:pt x="1500634" y="750317"/>
                </a:cubicBezTo>
                <a:cubicBezTo>
                  <a:pt x="1500634" y="1164706"/>
                  <a:pt x="1164706" y="1500634"/>
                  <a:pt x="750317" y="1500634"/>
                </a:cubicBezTo>
                <a:cubicBezTo>
                  <a:pt x="335928" y="1500634"/>
                  <a:pt x="0" y="1164706"/>
                  <a:pt x="0" y="750317"/>
                </a:cubicBezTo>
                <a:cubicBezTo>
                  <a:pt x="0" y="335928"/>
                  <a:pt x="335928" y="0"/>
                  <a:pt x="750317" y="0"/>
                </a:cubicBezTo>
                <a:close/>
              </a:path>
            </a:pathLst>
          </a:custGeom>
        </p:spPr>
      </p:pic>
      <p:sp>
        <p:nvSpPr>
          <p:cNvPr id="24" name="Rectangle 23">
            <a:extLst>
              <a:ext uri="{FF2B5EF4-FFF2-40B4-BE49-F238E27FC236}">
                <a16:creationId xmlns:a16="http://schemas.microsoft.com/office/drawing/2014/main" id="{4DE04386-2B17-41BD-8C61-73D154739FB9}"/>
              </a:ext>
            </a:extLst>
          </p:cNvPr>
          <p:cNvSpPr/>
          <p:nvPr/>
        </p:nvSpPr>
        <p:spPr>
          <a:xfrm>
            <a:off x="7648274" y="2356467"/>
            <a:ext cx="3743994" cy="693970"/>
          </a:xfrm>
          <a:prstGeom prst="rect">
            <a:avLst/>
          </a:prstGeom>
        </p:spPr>
        <p:txBody>
          <a:bodyPr wrap="square">
            <a:spAutoFit/>
          </a:bodyPr>
          <a:lstStyle/>
          <a:p>
            <a:pPr algn="ctr" defTabSz="914049">
              <a:defRPr/>
            </a:pPr>
            <a:r>
              <a:rPr lang="en-US" sz="1961" dirty="0">
                <a:ln w="3175">
                  <a:noFill/>
                </a:ln>
                <a:solidFill>
                  <a:srgbClr val="000000"/>
                </a:solidFill>
                <a:cs typeface="Segoe UI Semilight" panose="020B0402040204020203" pitchFamily="34" charset="0"/>
              </a:rPr>
              <a:t>Regulatory landscape </a:t>
            </a:r>
            <a:br>
              <a:rPr lang="en-US" sz="1961" dirty="0">
                <a:ln w="3175">
                  <a:noFill/>
                </a:ln>
                <a:solidFill>
                  <a:srgbClr val="000000"/>
                </a:solidFill>
                <a:cs typeface="Segoe UI Semilight" panose="020B0402040204020203" pitchFamily="34" charset="0"/>
              </a:rPr>
            </a:br>
            <a:r>
              <a:rPr lang="en-US" sz="1961" dirty="0">
                <a:ln w="3175">
                  <a:noFill/>
                </a:ln>
                <a:solidFill>
                  <a:srgbClr val="000000"/>
                </a:solidFill>
                <a:cs typeface="Segoe UI Semilight" panose="020B0402040204020203" pitchFamily="34" charset="0"/>
              </a:rPr>
              <a:t>becoming </a:t>
            </a:r>
            <a:r>
              <a:rPr lang="en-US" sz="1961" b="1" dirty="0">
                <a:ln w="3175">
                  <a:noFill/>
                </a:ln>
                <a:solidFill>
                  <a:srgbClr val="000000"/>
                </a:solidFill>
                <a:cs typeface="Segoe UI Semilight" panose="020B0402040204020203" pitchFamily="34" charset="0"/>
              </a:rPr>
              <a:t>more complex</a:t>
            </a:r>
          </a:p>
        </p:txBody>
      </p:sp>
      <p:pic>
        <p:nvPicPr>
          <p:cNvPr id="35" name="Picture 34">
            <a:extLst>
              <a:ext uri="{FF2B5EF4-FFF2-40B4-BE49-F238E27FC236}">
                <a16:creationId xmlns:a16="http://schemas.microsoft.com/office/drawing/2014/main" id="{DF4EB045-D320-433D-BE16-C591CD1DF72F}"/>
              </a:ext>
              <a:ext uri="{C183D7F6-B498-43B3-948B-1728B52AA6E4}">
                <adec:decorative xmlns:adec="http://schemas.microsoft.com/office/drawing/2017/decorative" val="1"/>
              </a:ext>
            </a:extLst>
          </p:cNvPr>
          <p:cNvPicPr>
            <a:picLocks noChangeAspect="1"/>
          </p:cNvPicPr>
          <p:nvPr/>
        </p:nvPicPr>
        <p:blipFill rotWithShape="1">
          <a:blip cstate="screen">
            <a:extLst>
              <a:ext uri="{28A0092B-C50C-407E-A947-70E740481C1C}">
                <a14:useLocalDpi xmlns:a14="http://schemas.microsoft.com/office/drawing/2010/main"/>
              </a:ext>
            </a:extLst>
          </a:blip>
          <a:srcRect/>
          <a:stretch/>
        </p:blipFill>
        <p:spPr>
          <a:xfrm>
            <a:off x="8569946" y="3115534"/>
            <a:ext cx="1900650" cy="1900650"/>
          </a:xfrm>
          <a:custGeom>
            <a:avLst/>
            <a:gdLst>
              <a:gd name="connsiteX0" fmla="*/ 3422375 w 6844750"/>
              <a:gd name="connsiteY0" fmla="*/ 0 h 6844750"/>
              <a:gd name="connsiteX1" fmla="*/ 6844750 w 6844750"/>
              <a:gd name="connsiteY1" fmla="*/ 3422375 h 6844750"/>
              <a:gd name="connsiteX2" fmla="*/ 3422375 w 6844750"/>
              <a:gd name="connsiteY2" fmla="*/ 6844750 h 6844750"/>
              <a:gd name="connsiteX3" fmla="*/ 0 w 6844750"/>
              <a:gd name="connsiteY3" fmla="*/ 3422375 h 6844750"/>
              <a:gd name="connsiteX4" fmla="*/ 3422375 w 6844750"/>
              <a:gd name="connsiteY4" fmla="*/ 0 h 68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4750" h="6844750">
                <a:moveTo>
                  <a:pt x="3422375" y="0"/>
                </a:moveTo>
                <a:cubicBezTo>
                  <a:pt x="5312501" y="0"/>
                  <a:pt x="6844750" y="1532249"/>
                  <a:pt x="6844750" y="3422375"/>
                </a:cubicBezTo>
                <a:cubicBezTo>
                  <a:pt x="6844750" y="5312501"/>
                  <a:pt x="5312501" y="6844750"/>
                  <a:pt x="3422375" y="6844750"/>
                </a:cubicBezTo>
                <a:cubicBezTo>
                  <a:pt x="1532249" y="6844750"/>
                  <a:pt x="0" y="5312501"/>
                  <a:pt x="0" y="3422375"/>
                </a:cubicBezTo>
                <a:cubicBezTo>
                  <a:pt x="0" y="1532249"/>
                  <a:pt x="1532249" y="0"/>
                  <a:pt x="3422375" y="0"/>
                </a:cubicBezTo>
                <a:close/>
              </a:path>
            </a:pathLst>
          </a:custGeom>
        </p:spPr>
      </p:pic>
    </p:spTree>
    <p:extLst>
      <p:ext uri="{BB962C8B-B14F-4D97-AF65-F5344CB8AC3E}">
        <p14:creationId xmlns:p14="http://schemas.microsoft.com/office/powerpoint/2010/main" val="145975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64" presetClass="path" presetSubtype="0" decel="100000" fill="hold" grpId="1" nodeType="withEffect">
                                  <p:stCondLst>
                                    <p:cond delay="250"/>
                                  </p:stCondLst>
                                  <p:childTnLst>
                                    <p:animMotion origin="layout" path="M 1.04167E-6 3.7037E-7 L 1.04167E-6 -0.04074 " pathEditMode="relative" rAng="0" ptsTypes="AA">
                                      <p:cBhvr>
                                        <p:cTn id="15" dur="500" spd="-100000" fill="hold"/>
                                        <p:tgtEl>
                                          <p:spTgt spid="22"/>
                                        </p:tgtEl>
                                        <p:attrNameLst>
                                          <p:attrName>ppt_x</p:attrName>
                                          <p:attrName>ppt_y</p:attrName>
                                        </p:attrNameLst>
                                      </p:cBhvr>
                                      <p:rCtr x="0" y="-2037"/>
                                    </p:animMotion>
                                  </p:childTnLst>
                                </p:cTn>
                              </p:par>
                              <p:par>
                                <p:cTn id="16" presetID="10" presetClass="entr" presetSubtype="0" fill="hold" nodeType="withEffect">
                                  <p:stCondLst>
                                    <p:cond delay="25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64" presetClass="path" presetSubtype="0" decel="100000" fill="hold" nodeType="withEffect">
                                  <p:stCondLst>
                                    <p:cond delay="250"/>
                                  </p:stCondLst>
                                  <p:childTnLst>
                                    <p:animMotion origin="layout" path="M 1.04167E-6 3.33333E-6 L 1.04167E-6 -0.04074 " pathEditMode="relative" rAng="0" ptsTypes="AA">
                                      <p:cBhvr>
                                        <p:cTn id="20" dur="500" spd="-100000" fill="hold"/>
                                        <p:tgtEl>
                                          <p:spTgt spid="37"/>
                                        </p:tgtEl>
                                        <p:attrNameLst>
                                          <p:attrName>ppt_x</p:attrName>
                                          <p:attrName>ppt_y</p:attrName>
                                        </p:attrNameLst>
                                      </p:cBhvr>
                                      <p:rCtr x="0" y="-2037"/>
                                    </p:animMotion>
                                  </p:childTnLst>
                                </p:cTn>
                              </p:par>
                            </p:childTnLst>
                          </p:cTn>
                        </p:par>
                        <p:par>
                          <p:cTn id="21" fill="hold">
                            <p:stCondLst>
                              <p:cond delay="750"/>
                            </p:stCondLst>
                            <p:childTnLst>
                              <p:par>
                                <p:cTn id="22" presetID="10" presetClass="entr" presetSubtype="0"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750"/>
                                        <p:tgtEl>
                                          <p:spTgt spid="59"/>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64" presetClass="path" presetSubtype="0" decel="100000" fill="hold" grpId="1" nodeType="withEffect">
                                  <p:stCondLst>
                                    <p:cond delay="250"/>
                                  </p:stCondLst>
                                  <p:childTnLst>
                                    <p:animMotion origin="layout" path="M 0 -3.33333E-6 L 0 -0.04051 " pathEditMode="relative" rAng="0" ptsTypes="AA">
                                      <p:cBhvr>
                                        <p:cTn id="29" dur="500" spd="-100000" fill="hold"/>
                                        <p:tgtEl>
                                          <p:spTgt spid="23"/>
                                        </p:tgtEl>
                                        <p:attrNameLst>
                                          <p:attrName>ppt_x</p:attrName>
                                          <p:attrName>ppt_y</p:attrName>
                                        </p:attrNameLst>
                                      </p:cBhvr>
                                      <p:rCtr x="0" y="-2037"/>
                                    </p:animMotion>
                                  </p:childTnLst>
                                </p:cTn>
                              </p:par>
                              <p:par>
                                <p:cTn id="30" presetID="10" presetClass="entr" presetSubtype="0" fill="hold" nodeType="withEffect">
                                  <p:stCondLst>
                                    <p:cond delay="25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par>
                                <p:cTn id="33" presetID="64" presetClass="path" presetSubtype="0" decel="100000" fill="hold" nodeType="withEffect">
                                  <p:stCondLst>
                                    <p:cond delay="250"/>
                                  </p:stCondLst>
                                  <p:childTnLst>
                                    <p:animMotion origin="layout" path="M 0 3.7037E-6 L 0 -0.04074 " pathEditMode="relative" rAng="0" ptsTypes="AA">
                                      <p:cBhvr>
                                        <p:cTn id="34" dur="500" spd="-100000" fill="hold"/>
                                        <p:tgtEl>
                                          <p:spTgt spid="54"/>
                                        </p:tgtEl>
                                        <p:attrNameLst>
                                          <p:attrName>ppt_x</p:attrName>
                                          <p:attrName>ppt_y</p:attrName>
                                        </p:attrNameLst>
                                      </p:cBhvr>
                                      <p:rCtr x="0" y="-2037"/>
                                    </p:animMotion>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750"/>
                                        <p:tgtEl>
                                          <p:spTgt spid="49"/>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64" presetClass="path" presetSubtype="0" decel="100000" fill="hold" grpId="1" nodeType="withEffect">
                                  <p:stCondLst>
                                    <p:cond delay="250"/>
                                  </p:stCondLst>
                                  <p:childTnLst>
                                    <p:animMotion origin="layout" path="M 6.25E-7 -2.96296E-6 L 6.25E-7 -0.04074 " pathEditMode="relative" rAng="0" ptsTypes="AA">
                                      <p:cBhvr>
                                        <p:cTn id="43" dur="500" spd="-100000" fill="hold"/>
                                        <p:tgtEl>
                                          <p:spTgt spid="24"/>
                                        </p:tgtEl>
                                        <p:attrNameLst>
                                          <p:attrName>ppt_x</p:attrName>
                                          <p:attrName>ppt_y</p:attrName>
                                        </p:attrNameLst>
                                      </p:cBhvr>
                                      <p:rCtr x="0" y="-2037"/>
                                    </p:animMotion>
                                  </p:childTnLst>
                                </p:cTn>
                              </p:par>
                              <p:par>
                                <p:cTn id="44" presetID="10" presetClass="entr" presetSubtype="0" fill="hold" nodeType="withEffect">
                                  <p:stCondLst>
                                    <p:cond delay="25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64" presetClass="path" presetSubtype="0" decel="100000" fill="hold" nodeType="withEffect">
                                  <p:stCondLst>
                                    <p:cond delay="250"/>
                                  </p:stCondLst>
                                  <p:childTnLst>
                                    <p:animMotion origin="layout" path="M 6.25E-7 -4.07407E-6 L 6.25E-7 -0.04074 " pathEditMode="relative" rAng="0" ptsTypes="AA">
                                      <p:cBhvr>
                                        <p:cTn id="48" dur="500" spd="-100000" fill="hold"/>
                                        <p:tgtEl>
                                          <p:spTgt spid="35"/>
                                        </p:tgtEl>
                                        <p:attrNameLst>
                                          <p:attrName>ppt_x</p:attrName>
                                          <p:attrName>ppt_y</p:attrName>
                                        </p:attrNameLst>
                                      </p:cBhvr>
                                      <p:rCtr x="0"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p:bldP spid="22" grpId="1"/>
      <p:bldP spid="23" grpId="0"/>
      <p:bldP spid="23" grpId="1"/>
      <p:bldP spid="24" grpId="0"/>
      <p:bldP spid="2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0/07/Bamburgh_2006_closeup.jpg"/>
          <p:cNvPicPr>
            <a:picLocks noChangeAspect="1" noChangeArrowheads="1"/>
          </p:cNvPicPr>
          <p:nvPr/>
        </p:nvPicPr>
        <p:blipFill rotWithShape="1">
          <a:blip cstate="screen">
            <a:extLst>
              <a:ext uri="{28A0092B-C50C-407E-A947-70E740481C1C}">
                <a14:useLocalDpi xmlns:a14="http://schemas.microsoft.com/office/drawing/2010/main"/>
              </a:ext>
            </a:extLst>
          </a:blip>
          <a:srcRect/>
          <a:stretch/>
        </p:blipFill>
        <p:spPr bwMode="auto">
          <a:xfrm>
            <a:off x="1" y="487"/>
            <a:ext cx="12221569" cy="685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4050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65F8AC-9715-754F-A212-AFA36EB0DE53}"/>
              </a:ext>
              <a:ext uri="{C183D7F6-B498-43B3-948B-1728B52AA6E4}">
                <adec:decorative xmlns:adec="http://schemas.microsoft.com/office/drawing/2017/decorative" val="1"/>
              </a:ext>
            </a:extLst>
          </p:cNvPr>
          <p:cNvSpPr/>
          <p:nvPr/>
        </p:nvSpPr>
        <p:spPr bwMode="auto">
          <a:xfrm>
            <a:off x="865" y="1168005"/>
            <a:ext cx="12190271" cy="28556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4" name="Title 3">
            <a:extLst>
              <a:ext uri="{FF2B5EF4-FFF2-40B4-BE49-F238E27FC236}">
                <a16:creationId xmlns:a16="http://schemas.microsoft.com/office/drawing/2014/main" id="{63E65BDE-1E86-43C4-8DA7-735A76964C4B}"/>
              </a:ext>
            </a:extLst>
          </p:cNvPr>
          <p:cNvSpPr>
            <a:spLocks noGrp="1"/>
          </p:cNvSpPr>
          <p:nvPr>
            <p:ph type="title"/>
          </p:nvPr>
        </p:nvSpPr>
        <p:spPr>
          <a:xfrm>
            <a:off x="825296" y="208814"/>
            <a:ext cx="10515600" cy="751332"/>
          </a:xfrm>
        </p:spPr>
        <p:txBody>
          <a:bodyPr>
            <a:normAutofit/>
          </a:bodyPr>
          <a:lstStyle/>
          <a:p>
            <a:pPr lvl="0" algn="ctr"/>
            <a:r>
              <a:rPr lang="en-US" b="1" dirty="0">
                <a:effectLst>
                  <a:outerShdw blurRad="190500" dist="50800" dir="5400000" algn="ctr" rotWithShape="0">
                    <a:srgbClr val="000000">
                      <a:alpha val="50000"/>
                    </a:srgbClr>
                  </a:outerShdw>
                </a:effectLst>
                <a:latin typeface="Segoe UI Semibold" panose="020B0702040204020203" pitchFamily="34" charset="0"/>
                <a:cs typeface="Segoe UI Semibold" panose="020B0702040204020203" pitchFamily="34" charset="0"/>
              </a:rPr>
              <a:t>Microsoft Security</a:t>
            </a:r>
          </a:p>
        </p:txBody>
      </p:sp>
      <p:sp>
        <p:nvSpPr>
          <p:cNvPr id="30" name="Rectangle 29">
            <a:extLst>
              <a:ext uri="{FF2B5EF4-FFF2-40B4-BE49-F238E27FC236}">
                <a16:creationId xmlns:a16="http://schemas.microsoft.com/office/drawing/2014/main" id="{83190ADE-165A-4DFE-8F95-113C7C764BB4}"/>
              </a:ext>
            </a:extLst>
          </p:cNvPr>
          <p:cNvSpPr/>
          <p:nvPr/>
        </p:nvSpPr>
        <p:spPr>
          <a:xfrm>
            <a:off x="814565" y="4437284"/>
            <a:ext cx="2126871" cy="707886"/>
          </a:xfrm>
          <a:prstGeom prst="rect">
            <a:avLst/>
          </a:prstGeom>
        </p:spPr>
        <p:txBody>
          <a:bodyPr wrap="square" anchor="ctr">
            <a:spAutoFit/>
          </a:bodyPr>
          <a:lstStyle/>
          <a:p>
            <a:pPr algn="ctr" defTabSz="878133">
              <a:defRPr/>
            </a:pPr>
            <a:r>
              <a:rPr lang="en-US" sz="4000" b="1" dirty="0">
                <a:solidFill>
                  <a:srgbClr val="0078D4"/>
                </a:solidFill>
                <a:latin typeface="Segoe UI Semibold"/>
                <a:cs typeface="Segoe UI Semibold" panose="020B0702040204020203" pitchFamily="34" charset="0"/>
              </a:rPr>
              <a:t>Protect</a:t>
            </a:r>
            <a:endParaRPr lang="en-US" sz="4000" dirty="0">
              <a:solidFill>
                <a:srgbClr val="000000"/>
              </a:solidFill>
              <a:latin typeface="Segoe UI"/>
              <a:cs typeface="Segoe UI Semibold" panose="020B0702040204020203" pitchFamily="34" charset="0"/>
            </a:endParaRPr>
          </a:p>
        </p:txBody>
      </p:sp>
      <p:sp>
        <p:nvSpPr>
          <p:cNvPr id="29" name="Rectangle 28">
            <a:extLst>
              <a:ext uri="{FF2B5EF4-FFF2-40B4-BE49-F238E27FC236}">
                <a16:creationId xmlns:a16="http://schemas.microsoft.com/office/drawing/2014/main" id="{42B6F09F-EF23-4D33-AB69-9865DD37E8E5}"/>
              </a:ext>
            </a:extLst>
          </p:cNvPr>
          <p:cNvSpPr/>
          <p:nvPr/>
        </p:nvSpPr>
        <p:spPr>
          <a:xfrm>
            <a:off x="5062472" y="4437284"/>
            <a:ext cx="2126873" cy="707886"/>
          </a:xfrm>
          <a:prstGeom prst="rect">
            <a:avLst/>
          </a:prstGeom>
        </p:spPr>
        <p:txBody>
          <a:bodyPr wrap="square" anchor="ctr">
            <a:spAutoFit/>
          </a:bodyPr>
          <a:lstStyle/>
          <a:p>
            <a:pPr algn="ctr" defTabSz="878133">
              <a:defRPr/>
            </a:pPr>
            <a:r>
              <a:rPr lang="en-US" sz="4000" b="1" dirty="0">
                <a:solidFill>
                  <a:srgbClr val="0078D4"/>
                </a:solidFill>
                <a:latin typeface="Segoe UI Semibold"/>
                <a:cs typeface="Segoe UI Semibold" panose="020B0702040204020203" pitchFamily="34" charset="0"/>
              </a:rPr>
              <a:t>Detect</a:t>
            </a:r>
            <a:endParaRPr lang="en-US" sz="2000" dirty="0">
              <a:solidFill>
                <a:srgbClr val="000000"/>
              </a:solidFill>
              <a:latin typeface="Segoe UI"/>
              <a:cs typeface="Segoe UI Semibold" panose="020B0702040204020203" pitchFamily="34" charset="0"/>
            </a:endParaRPr>
          </a:p>
        </p:txBody>
      </p:sp>
      <p:sp>
        <p:nvSpPr>
          <p:cNvPr id="55" name="Rectangle 54">
            <a:extLst>
              <a:ext uri="{FF2B5EF4-FFF2-40B4-BE49-F238E27FC236}">
                <a16:creationId xmlns:a16="http://schemas.microsoft.com/office/drawing/2014/main" id="{DCBBA4C8-5641-49D1-B36E-E1DA14283E19}"/>
              </a:ext>
            </a:extLst>
          </p:cNvPr>
          <p:cNvSpPr/>
          <p:nvPr/>
        </p:nvSpPr>
        <p:spPr>
          <a:xfrm>
            <a:off x="9152530" y="4437284"/>
            <a:ext cx="2224905" cy="707886"/>
          </a:xfrm>
          <a:prstGeom prst="rect">
            <a:avLst/>
          </a:prstGeom>
        </p:spPr>
        <p:txBody>
          <a:bodyPr wrap="square" anchor="ctr">
            <a:spAutoFit/>
          </a:bodyPr>
          <a:lstStyle/>
          <a:p>
            <a:pPr algn="ctr" defTabSz="878133">
              <a:defRPr/>
            </a:pPr>
            <a:r>
              <a:rPr lang="en-US" sz="4000" b="1" dirty="0">
                <a:solidFill>
                  <a:srgbClr val="0078D4"/>
                </a:solidFill>
                <a:latin typeface="Segoe UI Semibold"/>
                <a:cs typeface="Segoe UI Semibold" panose="020B0702040204020203" pitchFamily="34" charset="0"/>
              </a:rPr>
              <a:t>Respond</a:t>
            </a:r>
            <a:endParaRPr lang="en-US" sz="2000" dirty="0">
              <a:solidFill>
                <a:srgbClr val="000000"/>
              </a:solidFill>
              <a:latin typeface="Segoe UI"/>
              <a:cs typeface="Segoe UI Semibold" panose="020B0702040204020203" pitchFamily="34" charset="0"/>
            </a:endParaRPr>
          </a:p>
        </p:txBody>
      </p:sp>
      <p:grpSp>
        <p:nvGrpSpPr>
          <p:cNvPr id="2" name="Group 1">
            <a:extLst>
              <a:ext uri="{FF2B5EF4-FFF2-40B4-BE49-F238E27FC236}">
                <a16:creationId xmlns:a16="http://schemas.microsoft.com/office/drawing/2014/main" id="{C7BD2421-DAA7-014A-BB3E-2F31AB63C816}"/>
              </a:ext>
              <a:ext uri="{C183D7F6-B498-43B3-948B-1728B52AA6E4}">
                <adec:decorative xmlns:adec="http://schemas.microsoft.com/office/drawing/2017/decorative" val="1"/>
              </a:ext>
            </a:extLst>
          </p:cNvPr>
          <p:cNvGrpSpPr/>
          <p:nvPr/>
        </p:nvGrpSpPr>
        <p:grpSpPr>
          <a:xfrm>
            <a:off x="1095392" y="2177720"/>
            <a:ext cx="1471515" cy="1367631"/>
            <a:chOff x="615411" y="2499380"/>
            <a:chExt cx="1959523" cy="1821187"/>
          </a:xfrm>
        </p:grpSpPr>
        <p:sp>
          <p:nvSpPr>
            <p:cNvPr id="12" name="Arc 11">
              <a:extLst>
                <a:ext uri="{FF2B5EF4-FFF2-40B4-BE49-F238E27FC236}">
                  <a16:creationId xmlns:a16="http://schemas.microsoft.com/office/drawing/2014/main" id="{DF2F5779-EFFC-6444-A631-A3F38C9656FF}"/>
                </a:ext>
              </a:extLst>
            </p:cNvPr>
            <p:cNvSpPr/>
            <p:nvPr/>
          </p:nvSpPr>
          <p:spPr>
            <a:xfrm>
              <a:off x="753747" y="2499380"/>
              <a:ext cx="1821187" cy="1821187"/>
            </a:xfrm>
            <a:prstGeom prst="arc">
              <a:avLst>
                <a:gd name="adj1" fmla="val 10872766"/>
                <a:gd name="adj2" fmla="val 7941528"/>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192"/>
              <a:endParaRPr lang="en-US" sz="1765">
                <a:solidFill>
                  <a:srgbClr val="000000"/>
                </a:solidFill>
                <a:latin typeface="Segoe UI"/>
              </a:endParaRPr>
            </a:p>
          </p:txBody>
        </p:sp>
        <p:sp>
          <p:nvSpPr>
            <p:cNvPr id="61" name="Oval 60">
              <a:extLst>
                <a:ext uri="{FF2B5EF4-FFF2-40B4-BE49-F238E27FC236}">
                  <a16:creationId xmlns:a16="http://schemas.microsoft.com/office/drawing/2014/main" id="{715ACC4C-9A20-7941-911E-F9CAC3627E6D}"/>
                </a:ext>
              </a:extLst>
            </p:cNvPr>
            <p:cNvSpPr/>
            <p:nvPr/>
          </p:nvSpPr>
          <p:spPr bwMode="auto">
            <a:xfrm>
              <a:off x="1519007" y="3270350"/>
              <a:ext cx="290666" cy="290665"/>
            </a:xfrm>
            <a:prstGeom prst="ellipse">
              <a:avLst/>
            </a:prstGeom>
            <a:solidFill>
              <a:schemeClr val="accent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62" name="Oval 61">
              <a:extLst>
                <a:ext uri="{FF2B5EF4-FFF2-40B4-BE49-F238E27FC236}">
                  <a16:creationId xmlns:a16="http://schemas.microsoft.com/office/drawing/2014/main" id="{8AF26FD3-0046-644A-BC20-95F32052C37F}"/>
                </a:ext>
              </a:extLst>
            </p:cNvPr>
            <p:cNvSpPr/>
            <p:nvPr/>
          </p:nvSpPr>
          <p:spPr bwMode="auto">
            <a:xfrm>
              <a:off x="1938183" y="3270350"/>
              <a:ext cx="290666" cy="290665"/>
            </a:xfrm>
            <a:prstGeom prst="ellipse">
              <a:avLst/>
            </a:prstGeom>
            <a:solidFill>
              <a:schemeClr val="accent3"/>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cs typeface="Segoe UI" pitchFamily="34" charset="0"/>
              </a:endParaRPr>
            </a:p>
          </p:txBody>
        </p:sp>
        <p:sp>
          <p:nvSpPr>
            <p:cNvPr id="70" name="Oval 69">
              <a:extLst>
                <a:ext uri="{FF2B5EF4-FFF2-40B4-BE49-F238E27FC236}">
                  <a16:creationId xmlns:a16="http://schemas.microsoft.com/office/drawing/2014/main" id="{64D2E7EC-EE7B-C043-A638-2FC6146F7A55}"/>
                </a:ext>
              </a:extLst>
            </p:cNvPr>
            <p:cNvSpPr/>
            <p:nvPr/>
          </p:nvSpPr>
          <p:spPr bwMode="auto">
            <a:xfrm>
              <a:off x="1103684" y="3270350"/>
              <a:ext cx="290666" cy="290665"/>
            </a:xfrm>
            <a:prstGeom prst="ellipse">
              <a:avLst/>
            </a:prstGeom>
            <a:solidFill>
              <a:schemeClr val="accent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cs typeface="Segoe UI" pitchFamily="34" charset="0"/>
              </a:endParaRPr>
            </a:p>
          </p:txBody>
        </p:sp>
        <p:sp>
          <p:nvSpPr>
            <p:cNvPr id="71" name="Oval 70">
              <a:extLst>
                <a:ext uri="{FF2B5EF4-FFF2-40B4-BE49-F238E27FC236}">
                  <a16:creationId xmlns:a16="http://schemas.microsoft.com/office/drawing/2014/main" id="{5CFAFC2A-DA7C-9F42-9556-294F7E5E49CB}"/>
                </a:ext>
              </a:extLst>
            </p:cNvPr>
            <p:cNvSpPr/>
            <p:nvPr/>
          </p:nvSpPr>
          <p:spPr bwMode="auto">
            <a:xfrm>
              <a:off x="615411" y="3270350"/>
              <a:ext cx="290666" cy="290665"/>
            </a:xfrm>
            <a:prstGeom prst="ellipse">
              <a:avLst/>
            </a:prstGeom>
            <a:solidFill>
              <a:schemeClr val="accent3"/>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a:solidFill>
                  <a:srgbClr val="FFFFFF"/>
                </a:solidFill>
                <a:latin typeface="Segoe UI"/>
                <a:ea typeface="Segoe UI" pitchFamily="34" charset="0"/>
                <a:cs typeface="Segoe UI" pitchFamily="34" charset="0"/>
              </a:endParaRPr>
            </a:p>
          </p:txBody>
        </p:sp>
        <p:grpSp>
          <p:nvGrpSpPr>
            <p:cNvPr id="72" name="Group 71">
              <a:extLst>
                <a:ext uri="{FF2B5EF4-FFF2-40B4-BE49-F238E27FC236}">
                  <a16:creationId xmlns:a16="http://schemas.microsoft.com/office/drawing/2014/main" id="{91FD30A9-BFD7-A64E-9752-73358FA9FF1E}"/>
                </a:ext>
              </a:extLst>
            </p:cNvPr>
            <p:cNvGrpSpPr/>
            <p:nvPr/>
          </p:nvGrpSpPr>
          <p:grpSpPr>
            <a:xfrm rot="4049148">
              <a:off x="736711" y="3620191"/>
              <a:ext cx="206443" cy="115703"/>
              <a:chOff x="1868589" y="4574406"/>
              <a:chExt cx="2941313" cy="1648493"/>
            </a:xfrm>
            <a:solidFill>
              <a:schemeClr val="bg1"/>
            </a:solidFill>
          </p:grpSpPr>
          <p:sp>
            <p:nvSpPr>
              <p:cNvPr id="73" name="Freeform 72">
                <a:extLst>
                  <a:ext uri="{FF2B5EF4-FFF2-40B4-BE49-F238E27FC236}">
                    <a16:creationId xmlns:a16="http://schemas.microsoft.com/office/drawing/2014/main" id="{2D6FD7DA-ACA6-DF48-9B10-D92EDE65921A}"/>
                  </a:ext>
                </a:extLst>
              </p:cNvPr>
              <p:cNvSpPr/>
              <p:nvPr/>
            </p:nvSpPr>
            <p:spPr bwMode="auto">
              <a:xfrm rot="18900000">
                <a:off x="3161414" y="4574406"/>
                <a:ext cx="1648488" cy="1648493"/>
              </a:xfrm>
              <a:custGeom>
                <a:avLst/>
                <a:gdLst>
                  <a:gd name="connsiteX0" fmla="*/ 1592338 w 1648494"/>
                  <a:gd name="connsiteY0" fmla="*/ 56156 h 1648493"/>
                  <a:gd name="connsiteX1" fmla="*/ 1648494 w 1648494"/>
                  <a:gd name="connsiteY1" fmla="*/ 191729 h 1648493"/>
                  <a:gd name="connsiteX2" fmla="*/ 1648494 w 1648494"/>
                  <a:gd name="connsiteY2" fmla="*/ 1452716 h 1648493"/>
                  <a:gd name="connsiteX3" fmla="*/ 1592338 w 1648494"/>
                  <a:gd name="connsiteY3" fmla="*/ 1588289 h 1648493"/>
                  <a:gd name="connsiteX4" fmla="*/ 1589920 w 1648494"/>
                  <a:gd name="connsiteY4" fmla="*/ 1589919 h 1648493"/>
                  <a:gd name="connsiteX5" fmla="*/ 1588289 w 1648494"/>
                  <a:gd name="connsiteY5" fmla="*/ 1592338 h 1648493"/>
                  <a:gd name="connsiteX6" fmla="*/ 1452717 w 1648494"/>
                  <a:gd name="connsiteY6" fmla="*/ 1648493 h 1648493"/>
                  <a:gd name="connsiteX7" fmla="*/ 191729 w 1648494"/>
                  <a:gd name="connsiteY7" fmla="*/ 1648493 h 1648493"/>
                  <a:gd name="connsiteX8" fmla="*/ 0 w 1648494"/>
                  <a:gd name="connsiteY8" fmla="*/ 1456764 h 1648493"/>
                  <a:gd name="connsiteX9" fmla="*/ 191729 w 1648494"/>
                  <a:gd name="connsiteY9" fmla="*/ 1265036 h 1648493"/>
                  <a:gd name="connsiteX10" fmla="*/ 1265036 w 1648494"/>
                  <a:gd name="connsiteY10" fmla="*/ 1265036 h 1648493"/>
                  <a:gd name="connsiteX11" fmla="*/ 1265036 w 1648494"/>
                  <a:gd name="connsiteY11" fmla="*/ 191729 h 1648493"/>
                  <a:gd name="connsiteX12" fmla="*/ 1456765 w 1648494"/>
                  <a:gd name="connsiteY12" fmla="*/ 0 h 1648493"/>
                  <a:gd name="connsiteX13" fmla="*/ 1592338 w 1648494"/>
                  <a:gd name="connsiteY13" fmla="*/ 56156 h 16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494" h="1648493">
                    <a:moveTo>
                      <a:pt x="1592338" y="56156"/>
                    </a:moveTo>
                    <a:cubicBezTo>
                      <a:pt x="1627034" y="90852"/>
                      <a:pt x="1648494" y="138785"/>
                      <a:pt x="1648494" y="191729"/>
                    </a:cubicBezTo>
                    <a:lnTo>
                      <a:pt x="1648494" y="1452716"/>
                    </a:lnTo>
                    <a:cubicBezTo>
                      <a:pt x="1648494" y="1505661"/>
                      <a:pt x="1627034" y="1553593"/>
                      <a:pt x="1592338" y="1588289"/>
                    </a:cubicBezTo>
                    <a:lnTo>
                      <a:pt x="1589920" y="1589919"/>
                    </a:lnTo>
                    <a:lnTo>
                      <a:pt x="1588289" y="1592338"/>
                    </a:lnTo>
                    <a:cubicBezTo>
                      <a:pt x="1553593" y="1627034"/>
                      <a:pt x="1505661" y="1648493"/>
                      <a:pt x="1452717" y="1648493"/>
                    </a:cubicBezTo>
                    <a:lnTo>
                      <a:pt x="191729" y="1648493"/>
                    </a:lnTo>
                    <a:cubicBezTo>
                      <a:pt x="85840" y="1648494"/>
                      <a:pt x="0" y="1562654"/>
                      <a:pt x="0" y="1456764"/>
                    </a:cubicBezTo>
                    <a:cubicBezTo>
                      <a:pt x="0" y="1350876"/>
                      <a:pt x="85841" y="1265035"/>
                      <a:pt x="191729" y="1265036"/>
                    </a:cubicBezTo>
                    <a:lnTo>
                      <a:pt x="1265036" y="1265036"/>
                    </a:lnTo>
                    <a:lnTo>
                      <a:pt x="1265036" y="191729"/>
                    </a:lnTo>
                    <a:cubicBezTo>
                      <a:pt x="1265036" y="85840"/>
                      <a:pt x="1350876" y="0"/>
                      <a:pt x="1456765" y="0"/>
                    </a:cubicBezTo>
                    <a:cubicBezTo>
                      <a:pt x="1509710" y="0"/>
                      <a:pt x="1557642" y="21460"/>
                      <a:pt x="1592338" y="56156"/>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74" name="Freeform 73">
                <a:extLst>
                  <a:ext uri="{FF2B5EF4-FFF2-40B4-BE49-F238E27FC236}">
                    <a16:creationId xmlns:a16="http://schemas.microsoft.com/office/drawing/2014/main" id="{37DAA6A5-B55C-D244-A20B-C51689614518}"/>
                  </a:ext>
                </a:extLst>
              </p:cNvPr>
              <p:cNvSpPr/>
              <p:nvPr/>
            </p:nvSpPr>
            <p:spPr bwMode="auto">
              <a:xfrm rot="18900000">
                <a:off x="1868589" y="4574406"/>
                <a:ext cx="1648494" cy="1648493"/>
              </a:xfrm>
              <a:custGeom>
                <a:avLst/>
                <a:gdLst>
                  <a:gd name="connsiteX0" fmla="*/ 1592338 w 1648494"/>
                  <a:gd name="connsiteY0" fmla="*/ 56156 h 1648493"/>
                  <a:gd name="connsiteX1" fmla="*/ 1648494 w 1648494"/>
                  <a:gd name="connsiteY1" fmla="*/ 191729 h 1648493"/>
                  <a:gd name="connsiteX2" fmla="*/ 1648494 w 1648494"/>
                  <a:gd name="connsiteY2" fmla="*/ 1452716 h 1648493"/>
                  <a:gd name="connsiteX3" fmla="*/ 1592338 w 1648494"/>
                  <a:gd name="connsiteY3" fmla="*/ 1588289 h 1648493"/>
                  <a:gd name="connsiteX4" fmla="*/ 1589920 w 1648494"/>
                  <a:gd name="connsiteY4" fmla="*/ 1589919 h 1648493"/>
                  <a:gd name="connsiteX5" fmla="*/ 1588289 w 1648494"/>
                  <a:gd name="connsiteY5" fmla="*/ 1592338 h 1648493"/>
                  <a:gd name="connsiteX6" fmla="*/ 1452717 w 1648494"/>
                  <a:gd name="connsiteY6" fmla="*/ 1648493 h 1648493"/>
                  <a:gd name="connsiteX7" fmla="*/ 191729 w 1648494"/>
                  <a:gd name="connsiteY7" fmla="*/ 1648493 h 1648493"/>
                  <a:gd name="connsiteX8" fmla="*/ 0 w 1648494"/>
                  <a:gd name="connsiteY8" fmla="*/ 1456764 h 1648493"/>
                  <a:gd name="connsiteX9" fmla="*/ 191729 w 1648494"/>
                  <a:gd name="connsiteY9" fmla="*/ 1265036 h 1648493"/>
                  <a:gd name="connsiteX10" fmla="*/ 1265036 w 1648494"/>
                  <a:gd name="connsiteY10" fmla="*/ 1265036 h 1648493"/>
                  <a:gd name="connsiteX11" fmla="*/ 1265036 w 1648494"/>
                  <a:gd name="connsiteY11" fmla="*/ 191729 h 1648493"/>
                  <a:gd name="connsiteX12" fmla="*/ 1456765 w 1648494"/>
                  <a:gd name="connsiteY12" fmla="*/ 0 h 1648493"/>
                  <a:gd name="connsiteX13" fmla="*/ 1592338 w 1648494"/>
                  <a:gd name="connsiteY13" fmla="*/ 56156 h 16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494" h="1648493">
                    <a:moveTo>
                      <a:pt x="1592338" y="56156"/>
                    </a:moveTo>
                    <a:cubicBezTo>
                      <a:pt x="1627034" y="90852"/>
                      <a:pt x="1648494" y="138785"/>
                      <a:pt x="1648494" y="191729"/>
                    </a:cubicBezTo>
                    <a:lnTo>
                      <a:pt x="1648494" y="1452716"/>
                    </a:lnTo>
                    <a:cubicBezTo>
                      <a:pt x="1648494" y="1505661"/>
                      <a:pt x="1627034" y="1553593"/>
                      <a:pt x="1592338" y="1588289"/>
                    </a:cubicBezTo>
                    <a:lnTo>
                      <a:pt x="1589920" y="1589919"/>
                    </a:lnTo>
                    <a:lnTo>
                      <a:pt x="1588289" y="1592338"/>
                    </a:lnTo>
                    <a:cubicBezTo>
                      <a:pt x="1553593" y="1627034"/>
                      <a:pt x="1505661" y="1648493"/>
                      <a:pt x="1452717" y="1648493"/>
                    </a:cubicBezTo>
                    <a:lnTo>
                      <a:pt x="191729" y="1648493"/>
                    </a:lnTo>
                    <a:cubicBezTo>
                      <a:pt x="85840" y="1648494"/>
                      <a:pt x="0" y="1562654"/>
                      <a:pt x="0" y="1456764"/>
                    </a:cubicBezTo>
                    <a:cubicBezTo>
                      <a:pt x="0" y="1350876"/>
                      <a:pt x="85841" y="1265035"/>
                      <a:pt x="191729" y="1265036"/>
                    </a:cubicBezTo>
                    <a:lnTo>
                      <a:pt x="1265036" y="1265036"/>
                    </a:lnTo>
                    <a:lnTo>
                      <a:pt x="1265036" y="191729"/>
                    </a:lnTo>
                    <a:cubicBezTo>
                      <a:pt x="1265036" y="85840"/>
                      <a:pt x="1350876" y="0"/>
                      <a:pt x="1456765" y="0"/>
                    </a:cubicBezTo>
                    <a:cubicBezTo>
                      <a:pt x="1509710" y="0"/>
                      <a:pt x="1557642" y="21460"/>
                      <a:pt x="1592338" y="56156"/>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grpSp>
      </p:grpSp>
      <p:grpSp>
        <p:nvGrpSpPr>
          <p:cNvPr id="5" name="Group 4">
            <a:extLst>
              <a:ext uri="{FF2B5EF4-FFF2-40B4-BE49-F238E27FC236}">
                <a16:creationId xmlns:a16="http://schemas.microsoft.com/office/drawing/2014/main" id="{A8CA3F7D-06F8-3E42-B6CB-71F159EB8451}"/>
              </a:ext>
              <a:ext uri="{C183D7F6-B498-43B3-948B-1728B52AA6E4}">
                <adec:decorative xmlns:adec="http://schemas.microsoft.com/office/drawing/2017/decorative" val="1"/>
              </a:ext>
            </a:extLst>
          </p:cNvPr>
          <p:cNvGrpSpPr/>
          <p:nvPr/>
        </p:nvGrpSpPr>
        <p:grpSpPr>
          <a:xfrm>
            <a:off x="5382405" y="1960285"/>
            <a:ext cx="1271623" cy="1440487"/>
            <a:chOff x="3429631" y="2397667"/>
            <a:chExt cx="1693340" cy="1918205"/>
          </a:xfrm>
        </p:grpSpPr>
        <p:sp>
          <p:nvSpPr>
            <p:cNvPr id="76" name="Arc 75">
              <a:extLst>
                <a:ext uri="{FF2B5EF4-FFF2-40B4-BE49-F238E27FC236}">
                  <a16:creationId xmlns:a16="http://schemas.microsoft.com/office/drawing/2014/main" id="{978EFF2E-3F67-964C-AA3A-C7B8B1CB16C2}"/>
                </a:ext>
              </a:extLst>
            </p:cNvPr>
            <p:cNvSpPr/>
            <p:nvPr/>
          </p:nvSpPr>
          <p:spPr>
            <a:xfrm rot="5400000">
              <a:off x="4295218" y="3627326"/>
              <a:ext cx="671497" cy="705596"/>
            </a:xfrm>
            <a:prstGeom prst="arc">
              <a:avLst>
                <a:gd name="adj1" fmla="val 16278236"/>
                <a:gd name="adj2" fmla="val 5364082"/>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192"/>
              <a:endParaRPr lang="en-US" sz="1765">
                <a:solidFill>
                  <a:srgbClr val="000000"/>
                </a:solidFill>
                <a:latin typeface="Segoe UI"/>
              </a:endParaRPr>
            </a:p>
          </p:txBody>
        </p:sp>
        <p:cxnSp>
          <p:nvCxnSpPr>
            <p:cNvPr id="15" name="Straight Connector 14">
              <a:extLst>
                <a:ext uri="{FF2B5EF4-FFF2-40B4-BE49-F238E27FC236}">
                  <a16:creationId xmlns:a16="http://schemas.microsoft.com/office/drawing/2014/main" id="{BE49D4AF-2287-F244-8930-6A4CE43D23FA}"/>
                </a:ext>
              </a:extLst>
            </p:cNvPr>
            <p:cNvCxnSpPr>
              <a:cxnSpLocks/>
              <a:stCxn id="76" idx="0"/>
            </p:cNvCxnSpPr>
            <p:nvPr/>
          </p:nvCxnSpPr>
          <p:spPr>
            <a:xfrm flipV="1">
              <a:off x="4983664" y="3424790"/>
              <a:ext cx="104" cy="563362"/>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85FD03-6CFE-EA41-84F0-C9E5F3D05876}"/>
                </a:ext>
              </a:extLst>
            </p:cNvPr>
            <p:cNvCxnSpPr>
              <a:cxnSpLocks/>
            </p:cNvCxnSpPr>
            <p:nvPr/>
          </p:nvCxnSpPr>
          <p:spPr>
            <a:xfrm rot="5400000" flipH="1">
              <a:off x="4004972" y="3665513"/>
              <a:ext cx="539033" cy="0"/>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Arc 77">
              <a:extLst>
                <a:ext uri="{FF2B5EF4-FFF2-40B4-BE49-F238E27FC236}">
                  <a16:creationId xmlns:a16="http://schemas.microsoft.com/office/drawing/2014/main" id="{BFAB6405-DB4E-A949-8BA7-95E54B7F3117}"/>
                </a:ext>
              </a:extLst>
            </p:cNvPr>
            <p:cNvSpPr/>
            <p:nvPr/>
          </p:nvSpPr>
          <p:spPr>
            <a:xfrm rot="16200000">
              <a:off x="3583282" y="3019099"/>
              <a:ext cx="671498" cy="705598"/>
            </a:xfrm>
            <a:prstGeom prst="arc">
              <a:avLst>
                <a:gd name="adj1" fmla="val 16278236"/>
                <a:gd name="adj2" fmla="val 5364082"/>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192"/>
              <a:endParaRPr lang="en-US" sz="1765">
                <a:solidFill>
                  <a:srgbClr val="000000"/>
                </a:solidFill>
                <a:latin typeface="Segoe UI"/>
              </a:endParaRPr>
            </a:p>
          </p:txBody>
        </p:sp>
        <p:cxnSp>
          <p:nvCxnSpPr>
            <p:cNvPr id="79" name="Straight Connector 78">
              <a:extLst>
                <a:ext uri="{FF2B5EF4-FFF2-40B4-BE49-F238E27FC236}">
                  <a16:creationId xmlns:a16="http://schemas.microsoft.com/office/drawing/2014/main" id="{B2D004D0-87E5-5D46-BFBC-13B5011A3124}"/>
                </a:ext>
              </a:extLst>
            </p:cNvPr>
            <p:cNvCxnSpPr>
              <a:cxnSpLocks/>
            </p:cNvCxnSpPr>
            <p:nvPr/>
          </p:nvCxnSpPr>
          <p:spPr>
            <a:xfrm rot="5400000" flipH="1">
              <a:off x="3365584" y="3596176"/>
              <a:ext cx="400360" cy="0"/>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7068AA3E-A406-214F-92DD-CA9DA147DDED}"/>
                </a:ext>
              </a:extLst>
            </p:cNvPr>
            <p:cNvSpPr/>
            <p:nvPr/>
          </p:nvSpPr>
          <p:spPr bwMode="auto">
            <a:xfrm>
              <a:off x="3429631" y="3644375"/>
              <a:ext cx="290666" cy="290665"/>
            </a:xfrm>
            <a:prstGeom prst="ellipse">
              <a:avLst/>
            </a:prstGeom>
            <a:solidFill>
              <a:schemeClr val="accent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81" name="Oval 80">
              <a:extLst>
                <a:ext uri="{FF2B5EF4-FFF2-40B4-BE49-F238E27FC236}">
                  <a16:creationId xmlns:a16="http://schemas.microsoft.com/office/drawing/2014/main" id="{57578CD8-DE01-2143-B601-D95FAE445F0F}"/>
                </a:ext>
              </a:extLst>
            </p:cNvPr>
            <p:cNvSpPr/>
            <p:nvPr/>
          </p:nvSpPr>
          <p:spPr bwMode="auto">
            <a:xfrm>
              <a:off x="4129042" y="3644375"/>
              <a:ext cx="290666" cy="290665"/>
            </a:xfrm>
            <a:prstGeom prst="ellipse">
              <a:avLst/>
            </a:prstGeom>
            <a:solidFill>
              <a:schemeClr val="accent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82" name="Oval 81">
              <a:extLst>
                <a:ext uri="{FF2B5EF4-FFF2-40B4-BE49-F238E27FC236}">
                  <a16:creationId xmlns:a16="http://schemas.microsoft.com/office/drawing/2014/main" id="{86B3CC97-9D49-2B4C-9F08-C55D21FB3F27}"/>
                </a:ext>
              </a:extLst>
            </p:cNvPr>
            <p:cNvSpPr/>
            <p:nvPr/>
          </p:nvSpPr>
          <p:spPr bwMode="auto">
            <a:xfrm>
              <a:off x="4832305" y="3644375"/>
              <a:ext cx="290666" cy="290665"/>
            </a:xfrm>
            <a:prstGeom prst="ellipse">
              <a:avLst/>
            </a:prstGeom>
            <a:solidFill>
              <a:schemeClr val="accent3"/>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grpSp>
          <p:nvGrpSpPr>
            <p:cNvPr id="120" name="Group 119">
              <a:extLst>
                <a:ext uri="{FF2B5EF4-FFF2-40B4-BE49-F238E27FC236}">
                  <a16:creationId xmlns:a16="http://schemas.microsoft.com/office/drawing/2014/main" id="{2A2AF4CC-86AE-384E-A1CB-24EFCD902208}"/>
                </a:ext>
              </a:extLst>
            </p:cNvPr>
            <p:cNvGrpSpPr/>
            <p:nvPr/>
          </p:nvGrpSpPr>
          <p:grpSpPr>
            <a:xfrm rot="16200000">
              <a:off x="4865538" y="3036307"/>
              <a:ext cx="206443" cy="115703"/>
              <a:chOff x="1868589" y="4574406"/>
              <a:chExt cx="2941313" cy="1648493"/>
            </a:xfrm>
            <a:solidFill>
              <a:schemeClr val="bg1"/>
            </a:solidFill>
          </p:grpSpPr>
          <p:sp>
            <p:nvSpPr>
              <p:cNvPr id="121" name="Freeform 120">
                <a:extLst>
                  <a:ext uri="{FF2B5EF4-FFF2-40B4-BE49-F238E27FC236}">
                    <a16:creationId xmlns:a16="http://schemas.microsoft.com/office/drawing/2014/main" id="{E2FE4EA0-546A-1B4B-82E2-27097B6D4573}"/>
                  </a:ext>
                </a:extLst>
              </p:cNvPr>
              <p:cNvSpPr/>
              <p:nvPr/>
            </p:nvSpPr>
            <p:spPr bwMode="auto">
              <a:xfrm rot="18900000">
                <a:off x="3161414" y="4574406"/>
                <a:ext cx="1648488" cy="1648493"/>
              </a:xfrm>
              <a:custGeom>
                <a:avLst/>
                <a:gdLst>
                  <a:gd name="connsiteX0" fmla="*/ 1592338 w 1648494"/>
                  <a:gd name="connsiteY0" fmla="*/ 56156 h 1648493"/>
                  <a:gd name="connsiteX1" fmla="*/ 1648494 w 1648494"/>
                  <a:gd name="connsiteY1" fmla="*/ 191729 h 1648493"/>
                  <a:gd name="connsiteX2" fmla="*/ 1648494 w 1648494"/>
                  <a:gd name="connsiteY2" fmla="*/ 1452716 h 1648493"/>
                  <a:gd name="connsiteX3" fmla="*/ 1592338 w 1648494"/>
                  <a:gd name="connsiteY3" fmla="*/ 1588289 h 1648493"/>
                  <a:gd name="connsiteX4" fmla="*/ 1589920 w 1648494"/>
                  <a:gd name="connsiteY4" fmla="*/ 1589919 h 1648493"/>
                  <a:gd name="connsiteX5" fmla="*/ 1588289 w 1648494"/>
                  <a:gd name="connsiteY5" fmla="*/ 1592338 h 1648493"/>
                  <a:gd name="connsiteX6" fmla="*/ 1452717 w 1648494"/>
                  <a:gd name="connsiteY6" fmla="*/ 1648493 h 1648493"/>
                  <a:gd name="connsiteX7" fmla="*/ 191729 w 1648494"/>
                  <a:gd name="connsiteY7" fmla="*/ 1648493 h 1648493"/>
                  <a:gd name="connsiteX8" fmla="*/ 0 w 1648494"/>
                  <a:gd name="connsiteY8" fmla="*/ 1456764 h 1648493"/>
                  <a:gd name="connsiteX9" fmla="*/ 191729 w 1648494"/>
                  <a:gd name="connsiteY9" fmla="*/ 1265036 h 1648493"/>
                  <a:gd name="connsiteX10" fmla="*/ 1265036 w 1648494"/>
                  <a:gd name="connsiteY10" fmla="*/ 1265036 h 1648493"/>
                  <a:gd name="connsiteX11" fmla="*/ 1265036 w 1648494"/>
                  <a:gd name="connsiteY11" fmla="*/ 191729 h 1648493"/>
                  <a:gd name="connsiteX12" fmla="*/ 1456765 w 1648494"/>
                  <a:gd name="connsiteY12" fmla="*/ 0 h 1648493"/>
                  <a:gd name="connsiteX13" fmla="*/ 1592338 w 1648494"/>
                  <a:gd name="connsiteY13" fmla="*/ 56156 h 16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494" h="1648493">
                    <a:moveTo>
                      <a:pt x="1592338" y="56156"/>
                    </a:moveTo>
                    <a:cubicBezTo>
                      <a:pt x="1627034" y="90852"/>
                      <a:pt x="1648494" y="138785"/>
                      <a:pt x="1648494" y="191729"/>
                    </a:cubicBezTo>
                    <a:lnTo>
                      <a:pt x="1648494" y="1452716"/>
                    </a:lnTo>
                    <a:cubicBezTo>
                      <a:pt x="1648494" y="1505661"/>
                      <a:pt x="1627034" y="1553593"/>
                      <a:pt x="1592338" y="1588289"/>
                    </a:cubicBezTo>
                    <a:lnTo>
                      <a:pt x="1589920" y="1589919"/>
                    </a:lnTo>
                    <a:lnTo>
                      <a:pt x="1588289" y="1592338"/>
                    </a:lnTo>
                    <a:cubicBezTo>
                      <a:pt x="1553593" y="1627034"/>
                      <a:pt x="1505661" y="1648493"/>
                      <a:pt x="1452717" y="1648493"/>
                    </a:cubicBezTo>
                    <a:lnTo>
                      <a:pt x="191729" y="1648493"/>
                    </a:lnTo>
                    <a:cubicBezTo>
                      <a:pt x="85840" y="1648494"/>
                      <a:pt x="0" y="1562654"/>
                      <a:pt x="0" y="1456764"/>
                    </a:cubicBezTo>
                    <a:cubicBezTo>
                      <a:pt x="0" y="1350876"/>
                      <a:pt x="85841" y="1265035"/>
                      <a:pt x="191729" y="1265036"/>
                    </a:cubicBezTo>
                    <a:lnTo>
                      <a:pt x="1265036" y="1265036"/>
                    </a:lnTo>
                    <a:lnTo>
                      <a:pt x="1265036" y="191729"/>
                    </a:lnTo>
                    <a:cubicBezTo>
                      <a:pt x="1265036" y="85840"/>
                      <a:pt x="1350876" y="0"/>
                      <a:pt x="1456765" y="0"/>
                    </a:cubicBezTo>
                    <a:cubicBezTo>
                      <a:pt x="1509710" y="0"/>
                      <a:pt x="1557642" y="21460"/>
                      <a:pt x="1592338" y="56156"/>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122" name="Freeform 121">
                <a:extLst>
                  <a:ext uri="{FF2B5EF4-FFF2-40B4-BE49-F238E27FC236}">
                    <a16:creationId xmlns:a16="http://schemas.microsoft.com/office/drawing/2014/main" id="{49DDFDF1-54CD-414C-85C6-A6D5FF880E4D}"/>
                  </a:ext>
                </a:extLst>
              </p:cNvPr>
              <p:cNvSpPr/>
              <p:nvPr/>
            </p:nvSpPr>
            <p:spPr bwMode="auto">
              <a:xfrm rot="18900000">
                <a:off x="1868589" y="4574406"/>
                <a:ext cx="1648494" cy="1648493"/>
              </a:xfrm>
              <a:custGeom>
                <a:avLst/>
                <a:gdLst>
                  <a:gd name="connsiteX0" fmla="*/ 1592338 w 1648494"/>
                  <a:gd name="connsiteY0" fmla="*/ 56156 h 1648493"/>
                  <a:gd name="connsiteX1" fmla="*/ 1648494 w 1648494"/>
                  <a:gd name="connsiteY1" fmla="*/ 191729 h 1648493"/>
                  <a:gd name="connsiteX2" fmla="*/ 1648494 w 1648494"/>
                  <a:gd name="connsiteY2" fmla="*/ 1452716 h 1648493"/>
                  <a:gd name="connsiteX3" fmla="*/ 1592338 w 1648494"/>
                  <a:gd name="connsiteY3" fmla="*/ 1588289 h 1648493"/>
                  <a:gd name="connsiteX4" fmla="*/ 1589920 w 1648494"/>
                  <a:gd name="connsiteY4" fmla="*/ 1589919 h 1648493"/>
                  <a:gd name="connsiteX5" fmla="*/ 1588289 w 1648494"/>
                  <a:gd name="connsiteY5" fmla="*/ 1592338 h 1648493"/>
                  <a:gd name="connsiteX6" fmla="*/ 1452717 w 1648494"/>
                  <a:gd name="connsiteY6" fmla="*/ 1648493 h 1648493"/>
                  <a:gd name="connsiteX7" fmla="*/ 191729 w 1648494"/>
                  <a:gd name="connsiteY7" fmla="*/ 1648493 h 1648493"/>
                  <a:gd name="connsiteX8" fmla="*/ 0 w 1648494"/>
                  <a:gd name="connsiteY8" fmla="*/ 1456764 h 1648493"/>
                  <a:gd name="connsiteX9" fmla="*/ 191729 w 1648494"/>
                  <a:gd name="connsiteY9" fmla="*/ 1265036 h 1648493"/>
                  <a:gd name="connsiteX10" fmla="*/ 1265036 w 1648494"/>
                  <a:gd name="connsiteY10" fmla="*/ 1265036 h 1648493"/>
                  <a:gd name="connsiteX11" fmla="*/ 1265036 w 1648494"/>
                  <a:gd name="connsiteY11" fmla="*/ 191729 h 1648493"/>
                  <a:gd name="connsiteX12" fmla="*/ 1456765 w 1648494"/>
                  <a:gd name="connsiteY12" fmla="*/ 0 h 1648493"/>
                  <a:gd name="connsiteX13" fmla="*/ 1592338 w 1648494"/>
                  <a:gd name="connsiteY13" fmla="*/ 56156 h 16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494" h="1648493">
                    <a:moveTo>
                      <a:pt x="1592338" y="56156"/>
                    </a:moveTo>
                    <a:cubicBezTo>
                      <a:pt x="1627034" y="90852"/>
                      <a:pt x="1648494" y="138785"/>
                      <a:pt x="1648494" y="191729"/>
                    </a:cubicBezTo>
                    <a:lnTo>
                      <a:pt x="1648494" y="1452716"/>
                    </a:lnTo>
                    <a:cubicBezTo>
                      <a:pt x="1648494" y="1505661"/>
                      <a:pt x="1627034" y="1553593"/>
                      <a:pt x="1592338" y="1588289"/>
                    </a:cubicBezTo>
                    <a:lnTo>
                      <a:pt x="1589920" y="1589919"/>
                    </a:lnTo>
                    <a:lnTo>
                      <a:pt x="1588289" y="1592338"/>
                    </a:lnTo>
                    <a:cubicBezTo>
                      <a:pt x="1553593" y="1627034"/>
                      <a:pt x="1505661" y="1648493"/>
                      <a:pt x="1452717" y="1648493"/>
                    </a:cubicBezTo>
                    <a:lnTo>
                      <a:pt x="191729" y="1648493"/>
                    </a:lnTo>
                    <a:cubicBezTo>
                      <a:pt x="85840" y="1648494"/>
                      <a:pt x="0" y="1562654"/>
                      <a:pt x="0" y="1456764"/>
                    </a:cubicBezTo>
                    <a:cubicBezTo>
                      <a:pt x="0" y="1350876"/>
                      <a:pt x="85841" y="1265035"/>
                      <a:pt x="191729" y="1265036"/>
                    </a:cubicBezTo>
                    <a:lnTo>
                      <a:pt x="1265036" y="1265036"/>
                    </a:lnTo>
                    <a:lnTo>
                      <a:pt x="1265036" y="191729"/>
                    </a:lnTo>
                    <a:cubicBezTo>
                      <a:pt x="1265036" y="85840"/>
                      <a:pt x="1350876" y="0"/>
                      <a:pt x="1456765" y="0"/>
                    </a:cubicBezTo>
                    <a:cubicBezTo>
                      <a:pt x="1509710" y="0"/>
                      <a:pt x="1557642" y="21460"/>
                      <a:pt x="1592338" y="56156"/>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grpSp>
        <p:cxnSp>
          <p:nvCxnSpPr>
            <p:cNvPr id="123" name="Straight Connector 122">
              <a:extLst>
                <a:ext uri="{FF2B5EF4-FFF2-40B4-BE49-F238E27FC236}">
                  <a16:creationId xmlns:a16="http://schemas.microsoft.com/office/drawing/2014/main" id="{FD67834C-85CB-3D4D-9552-E12F8E3E649C}"/>
                </a:ext>
              </a:extLst>
            </p:cNvPr>
            <p:cNvCxnSpPr>
              <a:cxnSpLocks/>
            </p:cNvCxnSpPr>
            <p:nvPr/>
          </p:nvCxnSpPr>
          <p:spPr>
            <a:xfrm>
              <a:off x="4981033" y="2397667"/>
              <a:ext cx="0" cy="286056"/>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1B14C5DD-15F6-6D47-802D-99E537A32BB0}"/>
                </a:ext>
              </a:extLst>
            </p:cNvPr>
            <p:cNvSpPr/>
            <p:nvPr/>
          </p:nvSpPr>
          <p:spPr bwMode="auto">
            <a:xfrm rot="10800000">
              <a:off x="4832305" y="2570195"/>
              <a:ext cx="290666" cy="290665"/>
            </a:xfrm>
            <a:prstGeom prst="ellipse">
              <a:avLst/>
            </a:prstGeom>
            <a:solidFill>
              <a:schemeClr val="accent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grpSp>
      <p:grpSp>
        <p:nvGrpSpPr>
          <p:cNvPr id="16" name="Group 15">
            <a:extLst>
              <a:ext uri="{FF2B5EF4-FFF2-40B4-BE49-F238E27FC236}">
                <a16:creationId xmlns:a16="http://schemas.microsoft.com/office/drawing/2014/main" id="{EA46C778-2562-EC48-B569-505D41CA4E53}"/>
              </a:ext>
              <a:ext uri="{C183D7F6-B498-43B3-948B-1728B52AA6E4}">
                <adec:decorative xmlns:adec="http://schemas.microsoft.com/office/drawing/2017/decorative" val="1"/>
              </a:ext>
            </a:extLst>
          </p:cNvPr>
          <p:cNvGrpSpPr/>
          <p:nvPr/>
        </p:nvGrpSpPr>
        <p:grpSpPr>
          <a:xfrm>
            <a:off x="9469527" y="1617261"/>
            <a:ext cx="1177502" cy="1820863"/>
            <a:chOff x="8990735" y="2208715"/>
            <a:chExt cx="1177669" cy="1821121"/>
          </a:xfrm>
        </p:grpSpPr>
        <p:cxnSp>
          <p:nvCxnSpPr>
            <p:cNvPr id="102" name="Straight Connector 101">
              <a:extLst>
                <a:ext uri="{FF2B5EF4-FFF2-40B4-BE49-F238E27FC236}">
                  <a16:creationId xmlns:a16="http://schemas.microsoft.com/office/drawing/2014/main" id="{E6CBE4D1-97C0-3C46-9669-3C62F3232660}"/>
                </a:ext>
              </a:extLst>
            </p:cNvPr>
            <p:cNvCxnSpPr>
              <a:cxnSpLocks/>
            </p:cNvCxnSpPr>
            <p:nvPr/>
          </p:nvCxnSpPr>
          <p:spPr>
            <a:xfrm flipV="1">
              <a:off x="9099889" y="3827412"/>
              <a:ext cx="0" cy="202424"/>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2408147-8F7A-2A4C-9948-051B6F6649FD}"/>
                </a:ext>
              </a:extLst>
            </p:cNvPr>
            <p:cNvCxnSpPr>
              <a:cxnSpLocks/>
            </p:cNvCxnSpPr>
            <p:nvPr/>
          </p:nvCxnSpPr>
          <p:spPr>
            <a:xfrm flipV="1">
              <a:off x="9579570" y="3425662"/>
              <a:ext cx="0" cy="604174"/>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3B74FA4-7A64-694A-9BDC-8C86777B8C15}"/>
                </a:ext>
              </a:extLst>
            </p:cNvPr>
            <p:cNvCxnSpPr>
              <a:cxnSpLocks/>
            </p:cNvCxnSpPr>
            <p:nvPr/>
          </p:nvCxnSpPr>
          <p:spPr>
            <a:xfrm flipV="1">
              <a:off x="10059250" y="3020635"/>
              <a:ext cx="0" cy="1009201"/>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18" name="Freeform 117">
              <a:extLst>
                <a:ext uri="{FF2B5EF4-FFF2-40B4-BE49-F238E27FC236}">
                  <a16:creationId xmlns:a16="http://schemas.microsoft.com/office/drawing/2014/main" id="{B08D9ADD-9DED-E94B-A3A9-ABE94B259EA5}"/>
                </a:ext>
              </a:extLst>
            </p:cNvPr>
            <p:cNvSpPr/>
            <p:nvPr/>
          </p:nvSpPr>
          <p:spPr bwMode="auto">
            <a:xfrm rot="13500000">
              <a:off x="10015800" y="2654298"/>
              <a:ext cx="86900" cy="86900"/>
            </a:xfrm>
            <a:custGeom>
              <a:avLst/>
              <a:gdLst>
                <a:gd name="connsiteX0" fmla="*/ 1592338 w 1648494"/>
                <a:gd name="connsiteY0" fmla="*/ 56156 h 1648493"/>
                <a:gd name="connsiteX1" fmla="*/ 1648494 w 1648494"/>
                <a:gd name="connsiteY1" fmla="*/ 191729 h 1648493"/>
                <a:gd name="connsiteX2" fmla="*/ 1648494 w 1648494"/>
                <a:gd name="connsiteY2" fmla="*/ 1452716 h 1648493"/>
                <a:gd name="connsiteX3" fmla="*/ 1592338 w 1648494"/>
                <a:gd name="connsiteY3" fmla="*/ 1588289 h 1648493"/>
                <a:gd name="connsiteX4" fmla="*/ 1589920 w 1648494"/>
                <a:gd name="connsiteY4" fmla="*/ 1589919 h 1648493"/>
                <a:gd name="connsiteX5" fmla="*/ 1588289 w 1648494"/>
                <a:gd name="connsiteY5" fmla="*/ 1592338 h 1648493"/>
                <a:gd name="connsiteX6" fmla="*/ 1452717 w 1648494"/>
                <a:gd name="connsiteY6" fmla="*/ 1648493 h 1648493"/>
                <a:gd name="connsiteX7" fmla="*/ 191729 w 1648494"/>
                <a:gd name="connsiteY7" fmla="*/ 1648493 h 1648493"/>
                <a:gd name="connsiteX8" fmla="*/ 0 w 1648494"/>
                <a:gd name="connsiteY8" fmla="*/ 1456764 h 1648493"/>
                <a:gd name="connsiteX9" fmla="*/ 191729 w 1648494"/>
                <a:gd name="connsiteY9" fmla="*/ 1265036 h 1648493"/>
                <a:gd name="connsiteX10" fmla="*/ 1265036 w 1648494"/>
                <a:gd name="connsiteY10" fmla="*/ 1265036 h 1648493"/>
                <a:gd name="connsiteX11" fmla="*/ 1265036 w 1648494"/>
                <a:gd name="connsiteY11" fmla="*/ 191729 h 1648493"/>
                <a:gd name="connsiteX12" fmla="*/ 1456765 w 1648494"/>
                <a:gd name="connsiteY12" fmla="*/ 0 h 1648493"/>
                <a:gd name="connsiteX13" fmla="*/ 1592338 w 1648494"/>
                <a:gd name="connsiteY13" fmla="*/ 56156 h 16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494" h="1648493">
                  <a:moveTo>
                    <a:pt x="1592338" y="56156"/>
                  </a:moveTo>
                  <a:cubicBezTo>
                    <a:pt x="1627034" y="90852"/>
                    <a:pt x="1648494" y="138785"/>
                    <a:pt x="1648494" y="191729"/>
                  </a:cubicBezTo>
                  <a:lnTo>
                    <a:pt x="1648494" y="1452716"/>
                  </a:lnTo>
                  <a:cubicBezTo>
                    <a:pt x="1648494" y="1505661"/>
                    <a:pt x="1627034" y="1553593"/>
                    <a:pt x="1592338" y="1588289"/>
                  </a:cubicBezTo>
                  <a:lnTo>
                    <a:pt x="1589920" y="1589919"/>
                  </a:lnTo>
                  <a:lnTo>
                    <a:pt x="1588289" y="1592338"/>
                  </a:lnTo>
                  <a:cubicBezTo>
                    <a:pt x="1553593" y="1627034"/>
                    <a:pt x="1505661" y="1648493"/>
                    <a:pt x="1452717" y="1648493"/>
                  </a:cubicBezTo>
                  <a:lnTo>
                    <a:pt x="191729" y="1648493"/>
                  </a:lnTo>
                  <a:cubicBezTo>
                    <a:pt x="85840" y="1648494"/>
                    <a:pt x="0" y="1562654"/>
                    <a:pt x="0" y="1456764"/>
                  </a:cubicBezTo>
                  <a:cubicBezTo>
                    <a:pt x="0" y="1350876"/>
                    <a:pt x="85841" y="1265035"/>
                    <a:pt x="191729" y="1265036"/>
                  </a:cubicBezTo>
                  <a:lnTo>
                    <a:pt x="1265036" y="1265036"/>
                  </a:lnTo>
                  <a:lnTo>
                    <a:pt x="1265036" y="191729"/>
                  </a:lnTo>
                  <a:cubicBezTo>
                    <a:pt x="1265036" y="85840"/>
                    <a:pt x="1350876" y="0"/>
                    <a:pt x="1456765" y="0"/>
                  </a:cubicBezTo>
                  <a:cubicBezTo>
                    <a:pt x="1509710" y="0"/>
                    <a:pt x="1557642" y="21460"/>
                    <a:pt x="1592338" y="56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119" name="Freeform 118">
              <a:extLst>
                <a:ext uri="{FF2B5EF4-FFF2-40B4-BE49-F238E27FC236}">
                  <a16:creationId xmlns:a16="http://schemas.microsoft.com/office/drawing/2014/main" id="{CE7B637A-788B-9247-80E2-AA4382A72789}"/>
                </a:ext>
              </a:extLst>
            </p:cNvPr>
            <p:cNvSpPr/>
            <p:nvPr/>
          </p:nvSpPr>
          <p:spPr bwMode="auto">
            <a:xfrm rot="13500000">
              <a:off x="10015800" y="2722450"/>
              <a:ext cx="86901" cy="86900"/>
            </a:xfrm>
            <a:custGeom>
              <a:avLst/>
              <a:gdLst>
                <a:gd name="connsiteX0" fmla="*/ 1592338 w 1648494"/>
                <a:gd name="connsiteY0" fmla="*/ 56156 h 1648493"/>
                <a:gd name="connsiteX1" fmla="*/ 1648494 w 1648494"/>
                <a:gd name="connsiteY1" fmla="*/ 191729 h 1648493"/>
                <a:gd name="connsiteX2" fmla="*/ 1648494 w 1648494"/>
                <a:gd name="connsiteY2" fmla="*/ 1452716 h 1648493"/>
                <a:gd name="connsiteX3" fmla="*/ 1592338 w 1648494"/>
                <a:gd name="connsiteY3" fmla="*/ 1588289 h 1648493"/>
                <a:gd name="connsiteX4" fmla="*/ 1589920 w 1648494"/>
                <a:gd name="connsiteY4" fmla="*/ 1589919 h 1648493"/>
                <a:gd name="connsiteX5" fmla="*/ 1588289 w 1648494"/>
                <a:gd name="connsiteY5" fmla="*/ 1592338 h 1648493"/>
                <a:gd name="connsiteX6" fmla="*/ 1452717 w 1648494"/>
                <a:gd name="connsiteY6" fmla="*/ 1648493 h 1648493"/>
                <a:gd name="connsiteX7" fmla="*/ 191729 w 1648494"/>
                <a:gd name="connsiteY7" fmla="*/ 1648493 h 1648493"/>
                <a:gd name="connsiteX8" fmla="*/ 0 w 1648494"/>
                <a:gd name="connsiteY8" fmla="*/ 1456764 h 1648493"/>
                <a:gd name="connsiteX9" fmla="*/ 191729 w 1648494"/>
                <a:gd name="connsiteY9" fmla="*/ 1265036 h 1648493"/>
                <a:gd name="connsiteX10" fmla="*/ 1265036 w 1648494"/>
                <a:gd name="connsiteY10" fmla="*/ 1265036 h 1648493"/>
                <a:gd name="connsiteX11" fmla="*/ 1265036 w 1648494"/>
                <a:gd name="connsiteY11" fmla="*/ 191729 h 1648493"/>
                <a:gd name="connsiteX12" fmla="*/ 1456765 w 1648494"/>
                <a:gd name="connsiteY12" fmla="*/ 0 h 1648493"/>
                <a:gd name="connsiteX13" fmla="*/ 1592338 w 1648494"/>
                <a:gd name="connsiteY13" fmla="*/ 56156 h 164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8494" h="1648493">
                  <a:moveTo>
                    <a:pt x="1592338" y="56156"/>
                  </a:moveTo>
                  <a:cubicBezTo>
                    <a:pt x="1627034" y="90852"/>
                    <a:pt x="1648494" y="138785"/>
                    <a:pt x="1648494" y="191729"/>
                  </a:cubicBezTo>
                  <a:lnTo>
                    <a:pt x="1648494" y="1452716"/>
                  </a:lnTo>
                  <a:cubicBezTo>
                    <a:pt x="1648494" y="1505661"/>
                    <a:pt x="1627034" y="1553593"/>
                    <a:pt x="1592338" y="1588289"/>
                  </a:cubicBezTo>
                  <a:lnTo>
                    <a:pt x="1589920" y="1589919"/>
                  </a:lnTo>
                  <a:lnTo>
                    <a:pt x="1588289" y="1592338"/>
                  </a:lnTo>
                  <a:cubicBezTo>
                    <a:pt x="1553593" y="1627034"/>
                    <a:pt x="1505661" y="1648493"/>
                    <a:pt x="1452717" y="1648493"/>
                  </a:cubicBezTo>
                  <a:lnTo>
                    <a:pt x="191729" y="1648493"/>
                  </a:lnTo>
                  <a:cubicBezTo>
                    <a:pt x="85840" y="1648494"/>
                    <a:pt x="0" y="1562654"/>
                    <a:pt x="0" y="1456764"/>
                  </a:cubicBezTo>
                  <a:cubicBezTo>
                    <a:pt x="0" y="1350876"/>
                    <a:pt x="85841" y="1265035"/>
                    <a:pt x="191729" y="1265036"/>
                  </a:cubicBezTo>
                  <a:lnTo>
                    <a:pt x="1265036" y="1265036"/>
                  </a:lnTo>
                  <a:lnTo>
                    <a:pt x="1265036" y="191729"/>
                  </a:lnTo>
                  <a:cubicBezTo>
                    <a:pt x="1265036" y="85840"/>
                    <a:pt x="1350876" y="0"/>
                    <a:pt x="1456765" y="0"/>
                  </a:cubicBezTo>
                  <a:cubicBezTo>
                    <a:pt x="1509710" y="0"/>
                    <a:pt x="1557642" y="21460"/>
                    <a:pt x="1592338" y="56156"/>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cxnSp>
          <p:nvCxnSpPr>
            <p:cNvPr id="125" name="Straight Connector 124">
              <a:extLst>
                <a:ext uri="{FF2B5EF4-FFF2-40B4-BE49-F238E27FC236}">
                  <a16:creationId xmlns:a16="http://schemas.microsoft.com/office/drawing/2014/main" id="{615B25AC-1DF4-724F-A591-CCCCC350EB1A}"/>
                </a:ext>
              </a:extLst>
            </p:cNvPr>
            <p:cNvCxnSpPr>
              <a:cxnSpLocks/>
            </p:cNvCxnSpPr>
            <p:nvPr/>
          </p:nvCxnSpPr>
          <p:spPr>
            <a:xfrm>
              <a:off x="10059250" y="2208715"/>
              <a:ext cx="0" cy="214846"/>
            </a:xfrm>
            <a:prstGeom prst="line">
              <a:avLst/>
            </a:prstGeom>
            <a:ln w="25400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9D6135F1-CDDC-1F48-AC94-208F792E9524}"/>
                </a:ext>
              </a:extLst>
            </p:cNvPr>
            <p:cNvSpPr/>
            <p:nvPr/>
          </p:nvSpPr>
          <p:spPr bwMode="auto">
            <a:xfrm rot="10800000">
              <a:off x="9950096" y="2338294"/>
              <a:ext cx="218308" cy="218308"/>
            </a:xfrm>
            <a:prstGeom prst="ellipse">
              <a:avLst/>
            </a:prstGeom>
            <a:solidFill>
              <a:schemeClr val="accent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127" name="Oval 126">
              <a:extLst>
                <a:ext uri="{FF2B5EF4-FFF2-40B4-BE49-F238E27FC236}">
                  <a16:creationId xmlns:a16="http://schemas.microsoft.com/office/drawing/2014/main" id="{258F0C0E-E3CB-2846-98D8-2A7089108818}"/>
                </a:ext>
              </a:extLst>
            </p:cNvPr>
            <p:cNvSpPr/>
            <p:nvPr/>
          </p:nvSpPr>
          <p:spPr bwMode="auto">
            <a:xfrm>
              <a:off x="8990735" y="3718258"/>
              <a:ext cx="218308" cy="218308"/>
            </a:xfrm>
            <a:prstGeom prst="ellipse">
              <a:avLst/>
            </a:prstGeom>
            <a:solidFill>
              <a:schemeClr val="accent1"/>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128" name="Oval 127">
              <a:extLst>
                <a:ext uri="{FF2B5EF4-FFF2-40B4-BE49-F238E27FC236}">
                  <a16:creationId xmlns:a16="http://schemas.microsoft.com/office/drawing/2014/main" id="{18FF3266-1A45-7244-8B88-6B87EB7D74AF}"/>
                </a:ext>
              </a:extLst>
            </p:cNvPr>
            <p:cNvSpPr/>
            <p:nvPr/>
          </p:nvSpPr>
          <p:spPr bwMode="auto">
            <a:xfrm>
              <a:off x="9470416" y="3323211"/>
              <a:ext cx="218308" cy="218308"/>
            </a:xfrm>
            <a:prstGeom prst="ellipse">
              <a:avLst/>
            </a:prstGeom>
            <a:solidFill>
              <a:schemeClr val="accent2"/>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129" name="Oval 128">
              <a:extLst>
                <a:ext uri="{FF2B5EF4-FFF2-40B4-BE49-F238E27FC236}">
                  <a16:creationId xmlns:a16="http://schemas.microsoft.com/office/drawing/2014/main" id="{34B86DE1-379C-4C4A-96DD-5596FDA0B473}"/>
                </a:ext>
              </a:extLst>
            </p:cNvPr>
            <p:cNvSpPr/>
            <p:nvPr/>
          </p:nvSpPr>
          <p:spPr bwMode="auto">
            <a:xfrm>
              <a:off x="9950096" y="2901852"/>
              <a:ext cx="218308" cy="218308"/>
            </a:xfrm>
            <a:prstGeom prst="ellipse">
              <a:avLst/>
            </a:prstGeom>
            <a:solidFill>
              <a:schemeClr val="accent3"/>
            </a:solidFill>
            <a:ln w="254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grpSp>
    </p:spTree>
    <p:extLst>
      <p:ext uri="{BB962C8B-B14F-4D97-AF65-F5344CB8AC3E}">
        <p14:creationId xmlns:p14="http://schemas.microsoft.com/office/powerpoint/2010/main" val="2818397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path" presetSubtype="0" decel="100000" fill="hold" grpId="1" nodeType="withEffect">
                                  <p:stCondLst>
                                    <p:cond delay="250"/>
                                  </p:stCondLst>
                                  <p:childTnLst>
                                    <p:animMotion origin="layout" path="M 3.54167E-6 -1.11111E-6 L 3.54167E-6 0.15093 " pathEditMode="relative" rAng="0" ptsTypes="AA">
                                      <p:cBhvr>
                                        <p:cTn id="9" dur="750" spd="-100000" fill="hold"/>
                                        <p:tgtEl>
                                          <p:spTgt spid="30"/>
                                        </p:tgtEl>
                                        <p:attrNameLst>
                                          <p:attrName>ppt_x</p:attrName>
                                          <p:attrName>ppt_y</p:attrName>
                                        </p:attrNameLst>
                                      </p:cBhvr>
                                      <p:rCtr x="0" y="7546"/>
                                    </p:animMotion>
                                  </p:childTnLst>
                                </p:cTn>
                              </p:par>
                              <p:par>
                                <p:cTn id="10" presetID="10" presetClass="entr" presetSubtype="0"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nodeType="withEffect">
                                  <p:stCondLst>
                                    <p:cond delay="250"/>
                                  </p:stCondLst>
                                  <p:childTnLst>
                                    <p:animMotion origin="layout" path="M -2.08333E-7 3.7037E-7 L -2.08333E-7 -0.15023 " pathEditMode="relative" rAng="0" ptsTypes="AA">
                                      <p:cBhvr>
                                        <p:cTn id="14" dur="750" spd="-100000" fill="hold"/>
                                        <p:tgtEl>
                                          <p:spTgt spid="2"/>
                                        </p:tgtEl>
                                        <p:attrNameLst>
                                          <p:attrName>ppt_x</p:attrName>
                                          <p:attrName>ppt_y</p:attrName>
                                        </p:attrNameLst>
                                      </p:cBhvr>
                                      <p:rCtr x="0" y="-7523"/>
                                    </p:animMotion>
                                  </p:childTnLst>
                                </p:cTn>
                              </p:par>
                              <p:par>
                                <p:cTn id="15" presetID="10"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42" presetClass="path" presetSubtype="0" decel="100000" fill="hold" grpId="1" nodeType="withEffect">
                                  <p:stCondLst>
                                    <p:cond delay="500"/>
                                  </p:stCondLst>
                                  <p:childTnLst>
                                    <p:animMotion origin="layout" path="M -3.95833E-6 -1.11111E-6 L -3.95833E-6 0.15093 " pathEditMode="relative" rAng="0" ptsTypes="AA">
                                      <p:cBhvr>
                                        <p:cTn id="19" dur="750" spd="-100000" fill="hold"/>
                                        <p:tgtEl>
                                          <p:spTgt spid="29"/>
                                        </p:tgtEl>
                                        <p:attrNameLst>
                                          <p:attrName>ppt_x</p:attrName>
                                          <p:attrName>ppt_y</p:attrName>
                                        </p:attrNameLst>
                                      </p:cBhvr>
                                      <p:rCtr x="0" y="7546"/>
                                    </p:animMotion>
                                  </p:childTnLst>
                                </p:cTn>
                              </p:par>
                              <p:par>
                                <p:cTn id="20" presetID="10" presetClass="entr" presetSubtype="0"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42" presetClass="path" presetSubtype="0" decel="100000" fill="hold" nodeType="withEffect">
                                  <p:stCondLst>
                                    <p:cond delay="500"/>
                                  </p:stCondLst>
                                  <p:childTnLst>
                                    <p:animMotion origin="layout" path="M 2.08333E-7 -7.40741E-7 L 2.08333E-7 -0.15023 " pathEditMode="relative" rAng="0" ptsTypes="AA">
                                      <p:cBhvr>
                                        <p:cTn id="24" dur="750" spd="-100000" fill="hold"/>
                                        <p:tgtEl>
                                          <p:spTgt spid="5"/>
                                        </p:tgtEl>
                                        <p:attrNameLst>
                                          <p:attrName>ppt_x</p:attrName>
                                          <p:attrName>ppt_y</p:attrName>
                                        </p:attrNameLst>
                                      </p:cBhvr>
                                      <p:rCtr x="0" y="-7523"/>
                                    </p:animMotion>
                                  </p:childTnLst>
                                </p:cTn>
                              </p:par>
                              <p:par>
                                <p:cTn id="25" presetID="10" presetClass="entr" presetSubtype="0" fill="hold" grpId="0" nodeType="withEffect">
                                  <p:stCondLst>
                                    <p:cond delay="10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42" presetClass="path" presetSubtype="0" decel="100000" fill="hold" grpId="1" nodeType="withEffect">
                                  <p:stCondLst>
                                    <p:cond delay="1000"/>
                                  </p:stCondLst>
                                  <p:childTnLst>
                                    <p:animMotion origin="layout" path="M 2.91667E-6 -1.11111E-6 L 2.91667E-6 0.15093 " pathEditMode="relative" rAng="0" ptsTypes="AA">
                                      <p:cBhvr>
                                        <p:cTn id="29" dur="750" spd="-100000" fill="hold"/>
                                        <p:tgtEl>
                                          <p:spTgt spid="55"/>
                                        </p:tgtEl>
                                        <p:attrNameLst>
                                          <p:attrName>ppt_x</p:attrName>
                                          <p:attrName>ppt_y</p:attrName>
                                        </p:attrNameLst>
                                      </p:cBhvr>
                                      <p:rCtr x="0" y="7546"/>
                                    </p:animMotion>
                                  </p:childTnLst>
                                </p:cTn>
                              </p:par>
                              <p:par>
                                <p:cTn id="30" presetID="10" presetClass="entr" presetSubtype="0" fill="hold" nodeType="withEffect">
                                  <p:stCondLst>
                                    <p:cond delay="10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42" presetClass="path" presetSubtype="0" decel="100000" fill="hold" nodeType="withEffect">
                                  <p:stCondLst>
                                    <p:cond delay="1000"/>
                                  </p:stCondLst>
                                  <p:childTnLst>
                                    <p:animMotion origin="layout" path="M 1.11022E-16 1.48148E-6 L 1.11022E-16 -0.15023 " pathEditMode="relative" rAng="0" ptsTypes="AA">
                                      <p:cBhvr>
                                        <p:cTn id="34" dur="750" spd="-100000" fill="hold"/>
                                        <p:tgtEl>
                                          <p:spTgt spid="16"/>
                                        </p:tgtEl>
                                        <p:attrNameLst>
                                          <p:attrName>ppt_x</p:attrName>
                                          <p:attrName>ppt_y</p:attrName>
                                        </p:attrNameLst>
                                      </p:cBhvr>
                                      <p:rCtr x="0"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29" grpId="0"/>
      <p:bldP spid="29" grpId="1"/>
      <p:bldP spid="55" grpId="0"/>
      <p:bldP spid="5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a:extLst>
              <a:ext uri="{FF2B5EF4-FFF2-40B4-BE49-F238E27FC236}">
                <a16:creationId xmlns:a16="http://schemas.microsoft.com/office/drawing/2014/main" id="{AEB3364E-079C-4587-8BBD-68AE8921C2ED}"/>
              </a:ext>
            </a:extLst>
          </p:cNvPr>
          <p:cNvSpPr>
            <a:spLocks noGrp="1"/>
          </p:cNvSpPr>
          <p:nvPr>
            <p:ph type="title"/>
          </p:nvPr>
        </p:nvSpPr>
        <p:spPr>
          <a:xfrm>
            <a:off x="838200" y="245532"/>
            <a:ext cx="10515600" cy="661951"/>
          </a:xfrm>
        </p:spPr>
        <p:txBody>
          <a:bodyPr>
            <a:normAutofit/>
          </a:bodyPr>
          <a:lstStyle/>
          <a:p>
            <a:pPr algn="ctr"/>
            <a:r>
              <a:rPr lang="en-US" b="1" dirty="0">
                <a:effectLst>
                  <a:outerShdw blurRad="190500" dist="50800" dir="5400000" algn="ctr" rotWithShape="0">
                    <a:srgbClr val="000000">
                      <a:alpha val="50000"/>
                    </a:srgbClr>
                  </a:outerShdw>
                </a:effectLst>
                <a:latin typeface="Segoe UI Semibold" panose="020B0702040204020203" pitchFamily="34" charset="0"/>
                <a:cs typeface="Segoe UI Semibold" panose="020B0702040204020203" pitchFamily="34" charset="0"/>
              </a:rPr>
              <a:t>Secure your organization with Zero Trust</a:t>
            </a:r>
          </a:p>
        </p:txBody>
      </p:sp>
      <p:sp>
        <p:nvSpPr>
          <p:cNvPr id="67" name="TextBox 66">
            <a:extLst>
              <a:ext uri="{FF2B5EF4-FFF2-40B4-BE49-F238E27FC236}">
                <a16:creationId xmlns:a16="http://schemas.microsoft.com/office/drawing/2014/main" id="{ADCF28C8-06A1-4209-8E32-8E1AA5BB82E4}"/>
              </a:ext>
            </a:extLst>
          </p:cNvPr>
          <p:cNvSpPr txBox="1"/>
          <p:nvPr/>
        </p:nvSpPr>
        <p:spPr>
          <a:xfrm>
            <a:off x="2347206" y="1190118"/>
            <a:ext cx="7497591" cy="392245"/>
          </a:xfrm>
          <a:prstGeom prst="rect">
            <a:avLst/>
          </a:prstGeom>
          <a:noFill/>
        </p:spPr>
        <p:txBody>
          <a:bodyPr wrap="square">
            <a:spAutoFit/>
          </a:bodyPr>
          <a:lstStyle/>
          <a:p>
            <a:pPr algn="ctr" defTabSz="913665">
              <a:defRPr/>
            </a:pPr>
            <a:r>
              <a:rPr lang="en-US" sz="1961" dirty="0">
                <a:gradFill>
                  <a:gsLst>
                    <a:gs pos="83000">
                      <a:schemeClr val="accent1"/>
                    </a:gs>
                    <a:gs pos="100000">
                      <a:schemeClr val="accent1"/>
                    </a:gs>
                  </a:gsLst>
                  <a:lin ang="5400000" scaled="1"/>
                </a:gradFill>
                <a:cs typeface="Segoe UI" pitchFamily="34" charset="0"/>
              </a:rPr>
              <a:t>Verify</a:t>
            </a:r>
            <a:r>
              <a:rPr lang="en-US" sz="1961" b="1" dirty="0">
                <a:gradFill>
                  <a:gsLst>
                    <a:gs pos="83000">
                      <a:schemeClr val="accent1"/>
                    </a:gs>
                    <a:gs pos="100000">
                      <a:schemeClr val="accent1"/>
                    </a:gs>
                  </a:gsLst>
                  <a:lin ang="5400000" scaled="1"/>
                </a:gradFill>
                <a:cs typeface="Segoe UI" pitchFamily="34" charset="0"/>
              </a:rPr>
              <a:t> explicitly  </a:t>
            </a:r>
            <a:r>
              <a:rPr lang="en-US" sz="1961" dirty="0">
                <a:gradFill>
                  <a:gsLst>
                    <a:gs pos="83000">
                      <a:schemeClr val="accent1"/>
                    </a:gs>
                    <a:gs pos="100000">
                      <a:schemeClr val="accent1"/>
                    </a:gs>
                  </a:gsLst>
                  <a:lin ang="5400000" scaled="1"/>
                </a:gradFill>
                <a:cs typeface="Segoe UI" pitchFamily="34" charset="0"/>
              </a:rPr>
              <a:t>|  Use </a:t>
            </a:r>
            <a:r>
              <a:rPr lang="en-US" sz="1961" b="1" dirty="0">
                <a:gradFill>
                  <a:gsLst>
                    <a:gs pos="83000">
                      <a:schemeClr val="accent1"/>
                    </a:gs>
                    <a:gs pos="100000">
                      <a:schemeClr val="accent1"/>
                    </a:gs>
                  </a:gsLst>
                  <a:lin ang="5400000" scaled="1"/>
                </a:gradFill>
                <a:cs typeface="Segoe UI" pitchFamily="34" charset="0"/>
              </a:rPr>
              <a:t>least-privileged access  </a:t>
            </a:r>
            <a:r>
              <a:rPr lang="en-US" sz="1961" dirty="0">
                <a:gradFill>
                  <a:gsLst>
                    <a:gs pos="83000">
                      <a:schemeClr val="accent1"/>
                    </a:gs>
                    <a:gs pos="100000">
                      <a:schemeClr val="accent1"/>
                    </a:gs>
                  </a:gsLst>
                  <a:lin ang="5400000" scaled="1"/>
                </a:gradFill>
                <a:cs typeface="Segoe UI" pitchFamily="34" charset="0"/>
              </a:rPr>
              <a:t>| </a:t>
            </a:r>
            <a:r>
              <a:rPr lang="en-US" sz="1961" b="1" dirty="0">
                <a:gradFill>
                  <a:gsLst>
                    <a:gs pos="83000">
                      <a:schemeClr val="accent1"/>
                    </a:gs>
                    <a:gs pos="100000">
                      <a:schemeClr val="accent1"/>
                    </a:gs>
                  </a:gsLst>
                  <a:lin ang="5400000" scaled="1"/>
                </a:gradFill>
                <a:cs typeface="Segoe UI" pitchFamily="34" charset="0"/>
              </a:rPr>
              <a:t> </a:t>
            </a:r>
            <a:r>
              <a:rPr lang="en-US" sz="1961" dirty="0">
                <a:gradFill>
                  <a:gsLst>
                    <a:gs pos="83000">
                      <a:schemeClr val="accent1"/>
                    </a:gs>
                    <a:gs pos="100000">
                      <a:schemeClr val="accent1"/>
                    </a:gs>
                  </a:gsLst>
                  <a:lin ang="5400000" scaled="1"/>
                </a:gradFill>
                <a:cs typeface="Segoe UI" pitchFamily="34" charset="0"/>
              </a:rPr>
              <a:t>Assume</a:t>
            </a:r>
            <a:r>
              <a:rPr lang="en-US" sz="1961" b="1" dirty="0">
                <a:gradFill>
                  <a:gsLst>
                    <a:gs pos="83000">
                      <a:schemeClr val="accent1"/>
                    </a:gs>
                    <a:gs pos="100000">
                      <a:schemeClr val="accent1"/>
                    </a:gs>
                  </a:gsLst>
                  <a:lin ang="5400000" scaled="1"/>
                </a:gradFill>
                <a:cs typeface="Segoe UI" pitchFamily="34" charset="0"/>
              </a:rPr>
              <a:t> breach</a:t>
            </a:r>
          </a:p>
        </p:txBody>
      </p:sp>
      <p:sp>
        <p:nvSpPr>
          <p:cNvPr id="2" name="Rounded Rectangle 1">
            <a:extLst>
              <a:ext uri="{FF2B5EF4-FFF2-40B4-BE49-F238E27FC236}">
                <a16:creationId xmlns:a16="http://schemas.microsoft.com/office/drawing/2014/main" id="{7CF54E87-F56D-A041-9DA0-D590EEA90FEA}"/>
              </a:ext>
            </a:extLst>
          </p:cNvPr>
          <p:cNvSpPr/>
          <p:nvPr/>
        </p:nvSpPr>
        <p:spPr bwMode="auto">
          <a:xfrm>
            <a:off x="504313" y="2099235"/>
            <a:ext cx="11183374" cy="2918352"/>
          </a:xfrm>
          <a:prstGeom prst="roundRect">
            <a:avLst>
              <a:gd name="adj" fmla="val 50000"/>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sp>
        <p:nvSpPr>
          <p:cNvPr id="111" name="Oval 110">
            <a:extLst>
              <a:ext uri="{FF2B5EF4-FFF2-40B4-BE49-F238E27FC236}">
                <a16:creationId xmlns:a16="http://schemas.microsoft.com/office/drawing/2014/main" id="{421256F1-FB7A-4BA1-8D59-E88B3A055FC7}"/>
              </a:ext>
            </a:extLst>
          </p:cNvPr>
          <p:cNvSpPr/>
          <p:nvPr/>
        </p:nvSpPr>
        <p:spPr bwMode="auto">
          <a:xfrm>
            <a:off x="4638110" y="2100522"/>
            <a:ext cx="2915781" cy="2915777"/>
          </a:xfrm>
          <a:prstGeom prst="ellipse">
            <a:avLst/>
          </a:prstGeom>
          <a:solidFill>
            <a:schemeClr val="accent1"/>
          </a:solidFill>
          <a:ln w="3810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34425" tIns="134425" rIns="134425" bIns="46603" numCol="1" rtlCol="0" anchor="ctr" anchorCtr="0" compatLnSpc="1">
            <a:prstTxWarp prst="textNoShape">
              <a:avLst/>
            </a:prstTxWarp>
          </a:bodyPr>
          <a:lstStyle/>
          <a:p>
            <a:pPr algn="ctr" defTabSz="914016">
              <a:spcBef>
                <a:spcPct val="0"/>
              </a:spcBef>
              <a:spcAft>
                <a:spcPts val="588"/>
              </a:spcAft>
              <a:defRPr/>
            </a:pPr>
            <a:endParaRPr lang="en-US" sz="1174" err="1">
              <a:ln w="3175">
                <a:noFill/>
              </a:ln>
              <a:gradFill>
                <a:gsLst>
                  <a:gs pos="0">
                    <a:srgbClr val="6C6E6C"/>
                  </a:gs>
                  <a:gs pos="100000">
                    <a:srgbClr val="6C6E6C"/>
                  </a:gs>
                </a:gsLst>
                <a:lin ang="5400000" scaled="0"/>
              </a:gradFill>
              <a:latin typeface="Segoe UI Semibold"/>
              <a:cs typeface="Segoe UI Semilight" panose="020B0402040204020203" pitchFamily="34" charset="0"/>
            </a:endParaRPr>
          </a:p>
        </p:txBody>
      </p:sp>
      <p:sp>
        <p:nvSpPr>
          <p:cNvPr id="120" name="TextBox 119">
            <a:extLst>
              <a:ext uri="{FF2B5EF4-FFF2-40B4-BE49-F238E27FC236}">
                <a16:creationId xmlns:a16="http://schemas.microsoft.com/office/drawing/2014/main" id="{06CDBC97-97BC-4799-914A-89C725C5EF07}"/>
              </a:ext>
            </a:extLst>
          </p:cNvPr>
          <p:cNvSpPr txBox="1"/>
          <p:nvPr/>
        </p:nvSpPr>
        <p:spPr>
          <a:xfrm>
            <a:off x="2230212" y="2855068"/>
            <a:ext cx="1812464" cy="540658"/>
          </a:xfrm>
          <a:prstGeom prst="rect">
            <a:avLst/>
          </a:prstGeom>
          <a:noFill/>
        </p:spPr>
        <p:txBody>
          <a:bodyPr wrap="square" lIns="0" tIns="143366" rIns="179208" bIns="143366" rtlCol="0">
            <a:spAutoFit/>
          </a:bodyPr>
          <a:lstStyle/>
          <a:p>
            <a:pPr defTabSz="913665">
              <a:defRPr/>
            </a:pPr>
            <a:r>
              <a:rPr lang="en-US" sz="1600">
                <a:solidFill>
                  <a:srgbClr val="000000"/>
                </a:solidFill>
                <a:latin typeface="Segoe UI Semibold"/>
                <a:cs typeface="Segoe UI" pitchFamily="34" charset="0"/>
              </a:rPr>
              <a:t>Identities </a:t>
            </a:r>
          </a:p>
        </p:txBody>
      </p:sp>
      <p:sp>
        <p:nvSpPr>
          <p:cNvPr id="121" name="TextBox 120">
            <a:extLst>
              <a:ext uri="{FF2B5EF4-FFF2-40B4-BE49-F238E27FC236}">
                <a16:creationId xmlns:a16="http://schemas.microsoft.com/office/drawing/2014/main" id="{1FFFFB7E-D4FD-401D-A0DC-BA563DCB8F66}"/>
              </a:ext>
            </a:extLst>
          </p:cNvPr>
          <p:cNvSpPr txBox="1"/>
          <p:nvPr/>
        </p:nvSpPr>
        <p:spPr>
          <a:xfrm>
            <a:off x="2230212" y="3682600"/>
            <a:ext cx="1812464" cy="540658"/>
          </a:xfrm>
          <a:prstGeom prst="rect">
            <a:avLst/>
          </a:prstGeom>
          <a:noFill/>
        </p:spPr>
        <p:txBody>
          <a:bodyPr wrap="square" lIns="0" tIns="143366" rIns="179208" bIns="143366" rtlCol="0">
            <a:spAutoFit/>
          </a:bodyPr>
          <a:lstStyle/>
          <a:p>
            <a:pPr defTabSz="913665">
              <a:defRPr/>
            </a:pPr>
            <a:r>
              <a:rPr lang="en-US" sz="1600">
                <a:solidFill>
                  <a:srgbClr val="000000"/>
                </a:solidFill>
                <a:latin typeface="Segoe UI Semibold"/>
                <a:cs typeface="Segoe UI" pitchFamily="34" charset="0"/>
              </a:rPr>
              <a:t>Devices</a:t>
            </a:r>
          </a:p>
        </p:txBody>
      </p:sp>
      <p:sp>
        <p:nvSpPr>
          <p:cNvPr id="112" name="Rectangle 111">
            <a:extLst>
              <a:ext uri="{FF2B5EF4-FFF2-40B4-BE49-F238E27FC236}">
                <a16:creationId xmlns:a16="http://schemas.microsoft.com/office/drawing/2014/main" id="{D6CA36F1-582B-460A-B28B-1CBF9729C3D9}"/>
              </a:ext>
            </a:extLst>
          </p:cNvPr>
          <p:cNvSpPr/>
          <p:nvPr/>
        </p:nvSpPr>
        <p:spPr>
          <a:xfrm>
            <a:off x="4622161" y="3757737"/>
            <a:ext cx="2947680" cy="646240"/>
          </a:xfrm>
          <a:prstGeom prst="rect">
            <a:avLst/>
          </a:prstGeom>
        </p:spPr>
        <p:txBody>
          <a:bodyPr wrap="square" anchor="ctr">
            <a:spAutoFit/>
          </a:bodyPr>
          <a:lstStyle/>
          <a:p>
            <a:pPr algn="ctr" defTabSz="913665">
              <a:defRPr/>
            </a:pPr>
            <a:r>
              <a:rPr lang="en-US" sz="1765">
                <a:solidFill>
                  <a:srgbClr val="FFFFFF"/>
                </a:solidFill>
                <a:latin typeface="Segoe UI Semibold"/>
                <a:cs typeface="Segoe UI" pitchFamily="34" charset="0"/>
              </a:rPr>
              <a:t>Security policy enforcement</a:t>
            </a:r>
            <a:endParaRPr lang="en-US" sz="1600">
              <a:solidFill>
                <a:srgbClr val="FFFFFF"/>
              </a:solidFill>
              <a:latin typeface="Segoe UI Semibold"/>
            </a:endParaRPr>
          </a:p>
        </p:txBody>
      </p:sp>
      <p:sp>
        <p:nvSpPr>
          <p:cNvPr id="153" name="Rectangle 152">
            <a:extLst>
              <a:ext uri="{FF2B5EF4-FFF2-40B4-BE49-F238E27FC236}">
                <a16:creationId xmlns:a16="http://schemas.microsoft.com/office/drawing/2014/main" id="{FBBF22E0-E828-4C88-877A-F5858091F997}"/>
              </a:ext>
            </a:extLst>
          </p:cNvPr>
          <p:cNvSpPr/>
          <p:nvPr/>
        </p:nvSpPr>
        <p:spPr>
          <a:xfrm>
            <a:off x="9648978" y="2479807"/>
            <a:ext cx="636532" cy="535720"/>
          </a:xfrm>
          <a:prstGeom prst="rect">
            <a:avLst/>
          </a:prstGeom>
          <a:noFill/>
        </p:spPr>
        <p:txBody>
          <a:bodyPr wrap="square" lIns="0" tIns="143366" rIns="179208" bIns="143366" rtlCol="0" anchor="ctr">
            <a:spAutoFit/>
          </a:bodyPr>
          <a:lstStyle/>
          <a:p>
            <a:pPr defTabSz="913665"/>
            <a:r>
              <a:rPr lang="en-US" sz="1600">
                <a:solidFill>
                  <a:srgbClr val="000000"/>
                </a:solidFill>
                <a:latin typeface="Segoe UI Semibold"/>
                <a:cs typeface="Segoe UI" pitchFamily="34" charset="0"/>
              </a:rPr>
              <a:t>Data</a:t>
            </a:r>
          </a:p>
        </p:txBody>
      </p:sp>
      <p:sp>
        <p:nvSpPr>
          <p:cNvPr id="154" name="Rectangle 153">
            <a:extLst>
              <a:ext uri="{FF2B5EF4-FFF2-40B4-BE49-F238E27FC236}">
                <a16:creationId xmlns:a16="http://schemas.microsoft.com/office/drawing/2014/main" id="{ED81E949-098B-4E2D-983C-A5D7D77CD831}"/>
              </a:ext>
            </a:extLst>
          </p:cNvPr>
          <p:cNvSpPr/>
          <p:nvPr/>
        </p:nvSpPr>
        <p:spPr>
          <a:xfrm>
            <a:off x="9648979" y="3011991"/>
            <a:ext cx="671788" cy="535720"/>
          </a:xfrm>
          <a:prstGeom prst="rect">
            <a:avLst/>
          </a:prstGeom>
          <a:noFill/>
        </p:spPr>
        <p:txBody>
          <a:bodyPr wrap="square" lIns="0" tIns="143366" rIns="179208" bIns="143366" rtlCol="0" anchor="ctr">
            <a:spAutoFit/>
          </a:bodyPr>
          <a:lstStyle/>
          <a:p>
            <a:pPr defTabSz="913665"/>
            <a:r>
              <a:rPr lang="en-US" sz="1600">
                <a:solidFill>
                  <a:srgbClr val="000000"/>
                </a:solidFill>
                <a:latin typeface="Segoe UI Semibold"/>
                <a:cs typeface="Segoe UI" pitchFamily="34" charset="0"/>
              </a:rPr>
              <a:t>Apps</a:t>
            </a:r>
          </a:p>
        </p:txBody>
      </p:sp>
      <p:sp>
        <p:nvSpPr>
          <p:cNvPr id="155" name="Rectangle 154">
            <a:extLst>
              <a:ext uri="{FF2B5EF4-FFF2-40B4-BE49-F238E27FC236}">
                <a16:creationId xmlns:a16="http://schemas.microsoft.com/office/drawing/2014/main" id="{749126C7-02A2-4B56-87C3-DD349C468152}"/>
              </a:ext>
            </a:extLst>
          </p:cNvPr>
          <p:cNvSpPr/>
          <p:nvPr/>
        </p:nvSpPr>
        <p:spPr>
          <a:xfrm>
            <a:off x="9648979" y="3542153"/>
            <a:ext cx="1512934" cy="535720"/>
          </a:xfrm>
          <a:prstGeom prst="rect">
            <a:avLst/>
          </a:prstGeom>
          <a:noFill/>
        </p:spPr>
        <p:txBody>
          <a:bodyPr wrap="square" lIns="0" tIns="143366" rIns="179208" bIns="143366" rtlCol="0" anchor="ctr">
            <a:spAutoFit/>
          </a:bodyPr>
          <a:lstStyle/>
          <a:p>
            <a:pPr defTabSz="913665"/>
            <a:r>
              <a:rPr lang="en-US" sz="1600">
                <a:solidFill>
                  <a:srgbClr val="000000"/>
                </a:solidFill>
                <a:latin typeface="Segoe UI Semibold"/>
                <a:cs typeface="Segoe UI" pitchFamily="34" charset="0"/>
              </a:rPr>
              <a:t>Infrastructure</a:t>
            </a:r>
          </a:p>
        </p:txBody>
      </p:sp>
      <p:sp>
        <p:nvSpPr>
          <p:cNvPr id="75" name="Rectangle 74">
            <a:extLst>
              <a:ext uri="{FF2B5EF4-FFF2-40B4-BE49-F238E27FC236}">
                <a16:creationId xmlns:a16="http://schemas.microsoft.com/office/drawing/2014/main" id="{C603524B-0D8B-4BB3-A8D8-10A66B256F66}"/>
              </a:ext>
            </a:extLst>
          </p:cNvPr>
          <p:cNvSpPr/>
          <p:nvPr/>
        </p:nvSpPr>
        <p:spPr>
          <a:xfrm>
            <a:off x="9648980" y="4072317"/>
            <a:ext cx="1076209" cy="535720"/>
          </a:xfrm>
          <a:prstGeom prst="rect">
            <a:avLst/>
          </a:prstGeom>
          <a:noFill/>
        </p:spPr>
        <p:txBody>
          <a:bodyPr wrap="square" lIns="0" tIns="143366" rIns="179208" bIns="143366" rtlCol="0" anchor="ctr">
            <a:spAutoFit/>
          </a:bodyPr>
          <a:lstStyle/>
          <a:p>
            <a:pPr defTabSz="913665"/>
            <a:r>
              <a:rPr lang="en-US" sz="1600">
                <a:solidFill>
                  <a:srgbClr val="000000"/>
                </a:solidFill>
                <a:latin typeface="Segoe UI Semibold"/>
                <a:cs typeface="Segoe UI" pitchFamily="34" charset="0"/>
              </a:rPr>
              <a:t>Network </a:t>
            </a:r>
          </a:p>
        </p:txBody>
      </p:sp>
      <p:sp>
        <p:nvSpPr>
          <p:cNvPr id="81" name="people_12">
            <a:extLst>
              <a:ext uri="{FF2B5EF4-FFF2-40B4-BE49-F238E27FC236}">
                <a16:creationId xmlns:a16="http://schemas.microsoft.com/office/drawing/2014/main" id="{6607A29B-0837-E945-9B33-659649C97E5C}"/>
              </a:ext>
            </a:extLst>
          </p:cNvPr>
          <p:cNvSpPr>
            <a:spLocks noChangeAspect="1" noEditPoints="1"/>
          </p:cNvSpPr>
          <p:nvPr/>
        </p:nvSpPr>
        <p:spPr bwMode="auto">
          <a:xfrm>
            <a:off x="1594319" y="2978506"/>
            <a:ext cx="428643" cy="365708"/>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78D4"/>
              </a:solidFill>
              <a:latin typeface="Segoe UI"/>
            </a:endParaRPr>
          </a:p>
        </p:txBody>
      </p:sp>
      <p:sp>
        <p:nvSpPr>
          <p:cNvPr id="82" name="Devices3_EA6C">
            <a:extLst>
              <a:ext uri="{FF2B5EF4-FFF2-40B4-BE49-F238E27FC236}">
                <a16:creationId xmlns:a16="http://schemas.microsoft.com/office/drawing/2014/main" id="{408E8CFB-FFD0-B843-B40E-E7C3CA2DE512}"/>
              </a:ext>
            </a:extLst>
          </p:cNvPr>
          <p:cNvSpPr>
            <a:spLocks noChangeAspect="1" noEditPoints="1"/>
          </p:cNvSpPr>
          <p:nvPr/>
        </p:nvSpPr>
        <p:spPr bwMode="auto">
          <a:xfrm>
            <a:off x="1586083" y="3802743"/>
            <a:ext cx="411422" cy="285025"/>
          </a:xfrm>
          <a:custGeom>
            <a:avLst/>
            <a:gdLst>
              <a:gd name="T0" fmla="*/ 1320 w 5719"/>
              <a:gd name="T1" fmla="*/ 3962 h 3962"/>
              <a:gd name="T2" fmla="*/ 0 w 5719"/>
              <a:gd name="T3" fmla="*/ 3962 h 3962"/>
              <a:gd name="T4" fmla="*/ 0 w 5719"/>
              <a:gd name="T5" fmla="*/ 1761 h 3962"/>
              <a:gd name="T6" fmla="*/ 1320 w 5719"/>
              <a:gd name="T7" fmla="*/ 1761 h 3962"/>
              <a:gd name="T8" fmla="*/ 1320 w 5719"/>
              <a:gd name="T9" fmla="*/ 3962 h 3962"/>
              <a:gd name="T10" fmla="*/ 1320 w 5719"/>
              <a:gd name="T11" fmla="*/ 3081 h 3962"/>
              <a:gd name="T12" fmla="*/ 5719 w 5719"/>
              <a:gd name="T13" fmla="*/ 3081 h 3962"/>
              <a:gd name="T14" fmla="*/ 5719 w 5719"/>
              <a:gd name="T15" fmla="*/ 0 h 3962"/>
              <a:gd name="T16" fmla="*/ 440 w 5719"/>
              <a:gd name="T17" fmla="*/ 0 h 3962"/>
              <a:gd name="T18" fmla="*/ 440 w 5719"/>
              <a:gd name="T19" fmla="*/ 1761 h 3962"/>
              <a:gd name="T20" fmla="*/ 3080 w 5719"/>
              <a:gd name="T21" fmla="*/ 3962 h 3962"/>
              <a:gd name="T22" fmla="*/ 3080 w 5719"/>
              <a:gd name="T23" fmla="*/ 3081 h 3962"/>
              <a:gd name="T24" fmla="*/ 4180 w 5719"/>
              <a:gd name="T25" fmla="*/ 3962 h 3962"/>
              <a:gd name="T26" fmla="*/ 1980 w 5719"/>
              <a:gd name="T27" fmla="*/ 3962 h 3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19" h="3962">
                <a:moveTo>
                  <a:pt x="1320" y="3962"/>
                </a:moveTo>
                <a:lnTo>
                  <a:pt x="0" y="3962"/>
                </a:lnTo>
                <a:lnTo>
                  <a:pt x="0" y="1761"/>
                </a:lnTo>
                <a:lnTo>
                  <a:pt x="1320" y="1761"/>
                </a:lnTo>
                <a:lnTo>
                  <a:pt x="1320" y="3962"/>
                </a:lnTo>
                <a:moveTo>
                  <a:pt x="1320" y="3081"/>
                </a:moveTo>
                <a:lnTo>
                  <a:pt x="5719" y="3081"/>
                </a:lnTo>
                <a:lnTo>
                  <a:pt x="5719" y="0"/>
                </a:lnTo>
                <a:lnTo>
                  <a:pt x="440" y="0"/>
                </a:lnTo>
                <a:lnTo>
                  <a:pt x="440" y="1761"/>
                </a:lnTo>
                <a:moveTo>
                  <a:pt x="3080" y="3962"/>
                </a:moveTo>
                <a:lnTo>
                  <a:pt x="3080" y="3081"/>
                </a:lnTo>
                <a:moveTo>
                  <a:pt x="4180" y="3962"/>
                </a:moveTo>
                <a:lnTo>
                  <a:pt x="1980" y="3962"/>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900">
              <a:solidFill>
                <a:srgbClr val="0078D4"/>
              </a:solidFill>
              <a:latin typeface="Segoe UI"/>
            </a:endParaRPr>
          </a:p>
        </p:txBody>
      </p:sp>
      <p:sp>
        <p:nvSpPr>
          <p:cNvPr id="83" name="binary">
            <a:extLst>
              <a:ext uri="{FF2B5EF4-FFF2-40B4-BE49-F238E27FC236}">
                <a16:creationId xmlns:a16="http://schemas.microsoft.com/office/drawing/2014/main" id="{99B2841B-0CFA-194C-AB4E-AEEE5E864955}"/>
              </a:ext>
            </a:extLst>
          </p:cNvPr>
          <p:cNvSpPr>
            <a:spLocks noChangeAspect="1" noEditPoints="1"/>
          </p:cNvSpPr>
          <p:nvPr/>
        </p:nvSpPr>
        <p:spPr bwMode="auto">
          <a:xfrm>
            <a:off x="9044901" y="2605344"/>
            <a:ext cx="307888" cy="265860"/>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grpSp>
        <p:nvGrpSpPr>
          <p:cNvPr id="18" name="Group 17">
            <a:extLst>
              <a:ext uri="{FF2B5EF4-FFF2-40B4-BE49-F238E27FC236}">
                <a16:creationId xmlns:a16="http://schemas.microsoft.com/office/drawing/2014/main" id="{1B7CEDFE-8C5E-4F49-A68C-5CDACCB0325A}"/>
              </a:ext>
              <a:ext uri="{C183D7F6-B498-43B3-948B-1728B52AA6E4}">
                <adec:decorative xmlns:adec="http://schemas.microsoft.com/office/drawing/2017/decorative" val="1"/>
              </a:ext>
            </a:extLst>
          </p:cNvPr>
          <p:cNvGrpSpPr/>
          <p:nvPr/>
        </p:nvGrpSpPr>
        <p:grpSpPr>
          <a:xfrm>
            <a:off x="8987462" y="3101961"/>
            <a:ext cx="422768" cy="319111"/>
            <a:chOff x="8901032" y="3516407"/>
            <a:chExt cx="502232" cy="379090"/>
          </a:xfrm>
        </p:grpSpPr>
        <p:grpSp>
          <p:nvGrpSpPr>
            <p:cNvPr id="17" name="Group 16">
              <a:extLst>
                <a:ext uri="{FF2B5EF4-FFF2-40B4-BE49-F238E27FC236}">
                  <a16:creationId xmlns:a16="http://schemas.microsoft.com/office/drawing/2014/main" id="{DDF7857F-B0AF-794C-BB87-7CB15FD197EC}"/>
                </a:ext>
              </a:extLst>
            </p:cNvPr>
            <p:cNvGrpSpPr/>
            <p:nvPr/>
          </p:nvGrpSpPr>
          <p:grpSpPr>
            <a:xfrm>
              <a:off x="8901032" y="3516407"/>
              <a:ext cx="390024" cy="342544"/>
              <a:chOff x="8301499" y="3520720"/>
              <a:chExt cx="390024" cy="342544"/>
            </a:xfrm>
          </p:grpSpPr>
          <p:sp>
            <p:nvSpPr>
              <p:cNvPr id="86" name="Browser" title="Icon of a browser window">
                <a:extLst>
                  <a:ext uri="{FF2B5EF4-FFF2-40B4-BE49-F238E27FC236}">
                    <a16:creationId xmlns:a16="http://schemas.microsoft.com/office/drawing/2014/main" id="{65311124-D9AE-C143-8CA3-BCCD3B40913B}"/>
                  </a:ext>
                </a:extLst>
              </p:cNvPr>
              <p:cNvSpPr>
                <a:spLocks noChangeAspect="1" noEditPoints="1"/>
              </p:cNvSpPr>
              <p:nvPr/>
            </p:nvSpPr>
            <p:spPr bwMode="auto">
              <a:xfrm>
                <a:off x="8301499" y="3520720"/>
                <a:ext cx="313565" cy="250951"/>
              </a:xfrm>
              <a:custGeom>
                <a:avLst/>
                <a:gdLst>
                  <a:gd name="T0" fmla="*/ 3750 w 3750"/>
                  <a:gd name="T1" fmla="*/ 3000 h 3000"/>
                  <a:gd name="T2" fmla="*/ 0 w 3750"/>
                  <a:gd name="T3" fmla="*/ 3000 h 3000"/>
                  <a:gd name="T4" fmla="*/ 0 w 3750"/>
                  <a:gd name="T5" fmla="*/ 0 h 3000"/>
                  <a:gd name="T6" fmla="*/ 3750 w 3750"/>
                  <a:gd name="T7" fmla="*/ 0 h 3000"/>
                  <a:gd name="T8" fmla="*/ 3750 w 3750"/>
                  <a:gd name="T9" fmla="*/ 3000 h 3000"/>
                  <a:gd name="T10" fmla="*/ 0 w 3750"/>
                  <a:gd name="T11" fmla="*/ 750 h 3000"/>
                  <a:gd name="T12" fmla="*/ 3750 w 3750"/>
                  <a:gd name="T13" fmla="*/ 750 h 3000"/>
                  <a:gd name="T14" fmla="*/ 3335 w 3750"/>
                  <a:gd name="T15" fmla="*/ 375 h 3000"/>
                  <a:gd name="T16" fmla="*/ 3375 w 3750"/>
                  <a:gd name="T17" fmla="*/ 415 h 3000"/>
                  <a:gd name="T18" fmla="*/ 3414 w 3750"/>
                  <a:gd name="T19" fmla="*/ 375 h 3000"/>
                  <a:gd name="T20" fmla="*/ 3375 w 3750"/>
                  <a:gd name="T21" fmla="*/ 336 h 3000"/>
                  <a:gd name="T22" fmla="*/ 3335 w 3750"/>
                  <a:gd name="T23" fmla="*/ 375 h 3000"/>
                  <a:gd name="T24" fmla="*/ 2886 w 3750"/>
                  <a:gd name="T25" fmla="*/ 375 h 3000"/>
                  <a:gd name="T26" fmla="*/ 2925 w 3750"/>
                  <a:gd name="T27" fmla="*/ 415 h 3000"/>
                  <a:gd name="T28" fmla="*/ 2965 w 3750"/>
                  <a:gd name="T29" fmla="*/ 375 h 3000"/>
                  <a:gd name="T30" fmla="*/ 2925 w 3750"/>
                  <a:gd name="T31" fmla="*/ 336 h 3000"/>
                  <a:gd name="T32" fmla="*/ 2886 w 3750"/>
                  <a:gd name="T33" fmla="*/ 375 h 3000"/>
                  <a:gd name="T34" fmla="*/ 2437 w 3750"/>
                  <a:gd name="T35" fmla="*/ 375 h 3000"/>
                  <a:gd name="T36" fmla="*/ 2476 w 3750"/>
                  <a:gd name="T37" fmla="*/ 415 h 3000"/>
                  <a:gd name="T38" fmla="*/ 2516 w 3750"/>
                  <a:gd name="T39" fmla="*/ 375 h 3000"/>
                  <a:gd name="T40" fmla="*/ 2476 w 3750"/>
                  <a:gd name="T41" fmla="*/ 336 h 3000"/>
                  <a:gd name="T42" fmla="*/ 2437 w 3750"/>
                  <a:gd name="T43" fmla="*/ 375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0" h="3000">
                    <a:moveTo>
                      <a:pt x="3750" y="3000"/>
                    </a:moveTo>
                    <a:cubicBezTo>
                      <a:pt x="0" y="3000"/>
                      <a:pt x="0" y="3000"/>
                      <a:pt x="0" y="3000"/>
                    </a:cubicBezTo>
                    <a:cubicBezTo>
                      <a:pt x="0" y="0"/>
                      <a:pt x="0" y="0"/>
                      <a:pt x="0" y="0"/>
                    </a:cubicBezTo>
                    <a:cubicBezTo>
                      <a:pt x="3750" y="0"/>
                      <a:pt x="3750" y="0"/>
                      <a:pt x="3750" y="0"/>
                    </a:cubicBezTo>
                    <a:lnTo>
                      <a:pt x="3750" y="3000"/>
                    </a:lnTo>
                    <a:close/>
                    <a:moveTo>
                      <a:pt x="0" y="750"/>
                    </a:moveTo>
                    <a:cubicBezTo>
                      <a:pt x="3750" y="750"/>
                      <a:pt x="3750" y="750"/>
                      <a:pt x="3750" y="750"/>
                    </a:cubicBezTo>
                    <a:moveTo>
                      <a:pt x="3335" y="375"/>
                    </a:moveTo>
                    <a:cubicBezTo>
                      <a:pt x="3335" y="397"/>
                      <a:pt x="3353" y="415"/>
                      <a:pt x="3375" y="415"/>
                    </a:cubicBezTo>
                    <a:cubicBezTo>
                      <a:pt x="3397" y="415"/>
                      <a:pt x="3414" y="397"/>
                      <a:pt x="3414" y="375"/>
                    </a:cubicBezTo>
                    <a:cubicBezTo>
                      <a:pt x="3414" y="353"/>
                      <a:pt x="3397" y="336"/>
                      <a:pt x="3375" y="336"/>
                    </a:cubicBezTo>
                    <a:cubicBezTo>
                      <a:pt x="3353" y="336"/>
                      <a:pt x="3335" y="353"/>
                      <a:pt x="3335" y="375"/>
                    </a:cubicBezTo>
                    <a:close/>
                    <a:moveTo>
                      <a:pt x="2886" y="375"/>
                    </a:moveTo>
                    <a:cubicBezTo>
                      <a:pt x="2886" y="397"/>
                      <a:pt x="2904" y="415"/>
                      <a:pt x="2925" y="415"/>
                    </a:cubicBezTo>
                    <a:cubicBezTo>
                      <a:pt x="2947" y="415"/>
                      <a:pt x="2965" y="397"/>
                      <a:pt x="2965" y="375"/>
                    </a:cubicBezTo>
                    <a:cubicBezTo>
                      <a:pt x="2965" y="353"/>
                      <a:pt x="2947" y="336"/>
                      <a:pt x="2925" y="336"/>
                    </a:cubicBezTo>
                    <a:cubicBezTo>
                      <a:pt x="2904" y="336"/>
                      <a:pt x="2886" y="353"/>
                      <a:pt x="2886" y="375"/>
                    </a:cubicBezTo>
                    <a:close/>
                    <a:moveTo>
                      <a:pt x="2437" y="375"/>
                    </a:moveTo>
                    <a:cubicBezTo>
                      <a:pt x="2437" y="397"/>
                      <a:pt x="2454" y="415"/>
                      <a:pt x="2476" y="415"/>
                    </a:cubicBezTo>
                    <a:cubicBezTo>
                      <a:pt x="2498" y="415"/>
                      <a:pt x="2516" y="397"/>
                      <a:pt x="2516" y="375"/>
                    </a:cubicBezTo>
                    <a:cubicBezTo>
                      <a:pt x="2516" y="353"/>
                      <a:pt x="2498" y="336"/>
                      <a:pt x="2476" y="336"/>
                    </a:cubicBezTo>
                    <a:cubicBezTo>
                      <a:pt x="2454" y="336"/>
                      <a:pt x="2437" y="353"/>
                      <a:pt x="2437" y="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sp>
            <p:nvSpPr>
              <p:cNvPr id="15" name="Rectangle 14">
                <a:extLst>
                  <a:ext uri="{FF2B5EF4-FFF2-40B4-BE49-F238E27FC236}">
                    <a16:creationId xmlns:a16="http://schemas.microsoft.com/office/drawing/2014/main" id="{D5F22C84-9F7C-3045-B053-D3D055040393}"/>
                  </a:ext>
                </a:extLst>
              </p:cNvPr>
              <p:cNvSpPr/>
              <p:nvPr/>
            </p:nvSpPr>
            <p:spPr bwMode="auto">
              <a:xfrm>
                <a:off x="8486767" y="3644542"/>
                <a:ext cx="204756" cy="21872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solidFill>
                    <a:srgbClr val="FFFFFF"/>
                  </a:solidFill>
                  <a:latin typeface="Segoe UI"/>
                  <a:ea typeface="Segoe UI" pitchFamily="34" charset="0"/>
                  <a:cs typeface="Segoe UI" pitchFamily="34" charset="0"/>
                </a:endParaRPr>
              </a:p>
            </p:txBody>
          </p:sp>
        </p:grpSp>
        <p:sp>
          <p:nvSpPr>
            <p:cNvPr id="84" name="Browser" title="Icon of a browser window">
              <a:extLst>
                <a:ext uri="{FF2B5EF4-FFF2-40B4-BE49-F238E27FC236}">
                  <a16:creationId xmlns:a16="http://schemas.microsoft.com/office/drawing/2014/main" id="{2E6A80B0-DEB4-6548-8FA7-522AC956A3D0}"/>
                </a:ext>
              </a:extLst>
            </p:cNvPr>
            <p:cNvSpPr>
              <a:spLocks noChangeAspect="1" noEditPoints="1"/>
            </p:cNvSpPr>
            <p:nvPr/>
          </p:nvSpPr>
          <p:spPr bwMode="auto">
            <a:xfrm>
              <a:off x="9089699" y="3640233"/>
              <a:ext cx="313565" cy="255264"/>
            </a:xfrm>
            <a:custGeom>
              <a:avLst/>
              <a:gdLst>
                <a:gd name="T0" fmla="*/ 3750 w 3750"/>
                <a:gd name="T1" fmla="*/ 3000 h 3000"/>
                <a:gd name="T2" fmla="*/ 0 w 3750"/>
                <a:gd name="T3" fmla="*/ 3000 h 3000"/>
                <a:gd name="T4" fmla="*/ 0 w 3750"/>
                <a:gd name="T5" fmla="*/ 0 h 3000"/>
                <a:gd name="T6" fmla="*/ 3750 w 3750"/>
                <a:gd name="T7" fmla="*/ 0 h 3000"/>
                <a:gd name="T8" fmla="*/ 3750 w 3750"/>
                <a:gd name="T9" fmla="*/ 3000 h 3000"/>
                <a:gd name="T10" fmla="*/ 0 w 3750"/>
                <a:gd name="T11" fmla="*/ 750 h 3000"/>
                <a:gd name="T12" fmla="*/ 3750 w 3750"/>
                <a:gd name="T13" fmla="*/ 750 h 3000"/>
                <a:gd name="T14" fmla="*/ 3335 w 3750"/>
                <a:gd name="T15" fmla="*/ 375 h 3000"/>
                <a:gd name="T16" fmla="*/ 3375 w 3750"/>
                <a:gd name="T17" fmla="*/ 415 h 3000"/>
                <a:gd name="T18" fmla="*/ 3414 w 3750"/>
                <a:gd name="T19" fmla="*/ 375 h 3000"/>
                <a:gd name="T20" fmla="*/ 3375 w 3750"/>
                <a:gd name="T21" fmla="*/ 336 h 3000"/>
                <a:gd name="T22" fmla="*/ 3335 w 3750"/>
                <a:gd name="T23" fmla="*/ 375 h 3000"/>
                <a:gd name="T24" fmla="*/ 2886 w 3750"/>
                <a:gd name="T25" fmla="*/ 375 h 3000"/>
                <a:gd name="T26" fmla="*/ 2925 w 3750"/>
                <a:gd name="T27" fmla="*/ 415 h 3000"/>
                <a:gd name="T28" fmla="*/ 2965 w 3750"/>
                <a:gd name="T29" fmla="*/ 375 h 3000"/>
                <a:gd name="T30" fmla="*/ 2925 w 3750"/>
                <a:gd name="T31" fmla="*/ 336 h 3000"/>
                <a:gd name="T32" fmla="*/ 2886 w 3750"/>
                <a:gd name="T33" fmla="*/ 375 h 3000"/>
                <a:gd name="T34" fmla="*/ 2437 w 3750"/>
                <a:gd name="T35" fmla="*/ 375 h 3000"/>
                <a:gd name="T36" fmla="*/ 2476 w 3750"/>
                <a:gd name="T37" fmla="*/ 415 h 3000"/>
                <a:gd name="T38" fmla="*/ 2516 w 3750"/>
                <a:gd name="T39" fmla="*/ 375 h 3000"/>
                <a:gd name="T40" fmla="*/ 2476 w 3750"/>
                <a:gd name="T41" fmla="*/ 336 h 3000"/>
                <a:gd name="T42" fmla="*/ 2437 w 3750"/>
                <a:gd name="T43" fmla="*/ 375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0" h="3000">
                  <a:moveTo>
                    <a:pt x="3750" y="3000"/>
                  </a:moveTo>
                  <a:cubicBezTo>
                    <a:pt x="0" y="3000"/>
                    <a:pt x="0" y="3000"/>
                    <a:pt x="0" y="3000"/>
                  </a:cubicBezTo>
                  <a:cubicBezTo>
                    <a:pt x="0" y="0"/>
                    <a:pt x="0" y="0"/>
                    <a:pt x="0" y="0"/>
                  </a:cubicBezTo>
                  <a:cubicBezTo>
                    <a:pt x="3750" y="0"/>
                    <a:pt x="3750" y="0"/>
                    <a:pt x="3750" y="0"/>
                  </a:cubicBezTo>
                  <a:lnTo>
                    <a:pt x="3750" y="3000"/>
                  </a:lnTo>
                  <a:close/>
                  <a:moveTo>
                    <a:pt x="0" y="750"/>
                  </a:moveTo>
                  <a:cubicBezTo>
                    <a:pt x="3750" y="750"/>
                    <a:pt x="3750" y="750"/>
                    <a:pt x="3750" y="750"/>
                  </a:cubicBezTo>
                  <a:moveTo>
                    <a:pt x="3335" y="375"/>
                  </a:moveTo>
                  <a:cubicBezTo>
                    <a:pt x="3335" y="397"/>
                    <a:pt x="3353" y="415"/>
                    <a:pt x="3375" y="415"/>
                  </a:cubicBezTo>
                  <a:cubicBezTo>
                    <a:pt x="3397" y="415"/>
                    <a:pt x="3414" y="397"/>
                    <a:pt x="3414" y="375"/>
                  </a:cubicBezTo>
                  <a:cubicBezTo>
                    <a:pt x="3414" y="353"/>
                    <a:pt x="3397" y="336"/>
                    <a:pt x="3375" y="336"/>
                  </a:cubicBezTo>
                  <a:cubicBezTo>
                    <a:pt x="3353" y="336"/>
                    <a:pt x="3335" y="353"/>
                    <a:pt x="3335" y="375"/>
                  </a:cubicBezTo>
                  <a:close/>
                  <a:moveTo>
                    <a:pt x="2886" y="375"/>
                  </a:moveTo>
                  <a:cubicBezTo>
                    <a:pt x="2886" y="397"/>
                    <a:pt x="2904" y="415"/>
                    <a:pt x="2925" y="415"/>
                  </a:cubicBezTo>
                  <a:cubicBezTo>
                    <a:pt x="2947" y="415"/>
                    <a:pt x="2965" y="397"/>
                    <a:pt x="2965" y="375"/>
                  </a:cubicBezTo>
                  <a:cubicBezTo>
                    <a:pt x="2965" y="353"/>
                    <a:pt x="2947" y="336"/>
                    <a:pt x="2925" y="336"/>
                  </a:cubicBezTo>
                  <a:cubicBezTo>
                    <a:pt x="2904" y="336"/>
                    <a:pt x="2886" y="353"/>
                    <a:pt x="2886" y="375"/>
                  </a:cubicBezTo>
                  <a:close/>
                  <a:moveTo>
                    <a:pt x="2437" y="375"/>
                  </a:moveTo>
                  <a:cubicBezTo>
                    <a:pt x="2437" y="397"/>
                    <a:pt x="2454" y="415"/>
                    <a:pt x="2476" y="415"/>
                  </a:cubicBezTo>
                  <a:cubicBezTo>
                    <a:pt x="2498" y="415"/>
                    <a:pt x="2516" y="397"/>
                    <a:pt x="2516" y="375"/>
                  </a:cubicBezTo>
                  <a:cubicBezTo>
                    <a:pt x="2516" y="353"/>
                    <a:pt x="2498" y="336"/>
                    <a:pt x="2476" y="336"/>
                  </a:cubicBezTo>
                  <a:cubicBezTo>
                    <a:pt x="2454" y="336"/>
                    <a:pt x="2437" y="353"/>
                    <a:pt x="2437" y="375"/>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sp>
          <p:nvSpPr>
            <p:cNvPr id="103" name="Freeform: Shape 93">
              <a:extLst>
                <a:ext uri="{FF2B5EF4-FFF2-40B4-BE49-F238E27FC236}">
                  <a16:creationId xmlns:a16="http://schemas.microsoft.com/office/drawing/2014/main" id="{FA5A39BF-0925-794B-B9BA-66448DE86732}"/>
                </a:ext>
              </a:extLst>
            </p:cNvPr>
            <p:cNvSpPr/>
            <p:nvPr/>
          </p:nvSpPr>
          <p:spPr>
            <a:xfrm>
              <a:off x="9227281" y="3746624"/>
              <a:ext cx="79941" cy="99447"/>
            </a:xfrm>
            <a:custGeom>
              <a:avLst/>
              <a:gdLst>
                <a:gd name="connsiteX0" fmla="*/ 1475 w 108408"/>
                <a:gd name="connsiteY0" fmla="*/ 1475 h 134426"/>
                <a:gd name="connsiteX1" fmla="*/ 55812 w 108408"/>
                <a:gd name="connsiteY1" fmla="*/ 40986 h 134426"/>
                <a:gd name="connsiteX2" fmla="*/ 110003 w 108408"/>
                <a:gd name="connsiteY2" fmla="*/ 80350 h 134426"/>
                <a:gd name="connsiteX3" fmla="*/ 60852 w 108408"/>
                <a:gd name="connsiteY3" fmla="*/ 94811 h 134426"/>
                <a:gd name="connsiteX4" fmla="*/ 26818 w 108408"/>
                <a:gd name="connsiteY4" fmla="*/ 133154 h 134426"/>
                <a:gd name="connsiteX5" fmla="*/ 14183 w 108408"/>
                <a:gd name="connsiteY5" fmla="*/ 67278 h 134426"/>
                <a:gd name="connsiteX6" fmla="*/ 1475 w 108408"/>
                <a:gd name="connsiteY6" fmla="*/ 1475 h 13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08" h="134426">
                  <a:moveTo>
                    <a:pt x="1475" y="1475"/>
                  </a:moveTo>
                  <a:lnTo>
                    <a:pt x="55812" y="40986"/>
                  </a:lnTo>
                  <a:lnTo>
                    <a:pt x="110003" y="80350"/>
                  </a:lnTo>
                  <a:lnTo>
                    <a:pt x="60852" y="94811"/>
                  </a:lnTo>
                  <a:lnTo>
                    <a:pt x="26818" y="133154"/>
                  </a:lnTo>
                  <a:lnTo>
                    <a:pt x="14183" y="67278"/>
                  </a:lnTo>
                  <a:lnTo>
                    <a:pt x="1475" y="1475"/>
                  </a:lnTo>
                  <a:close/>
                </a:path>
              </a:pathLst>
            </a:custGeom>
            <a:noFill/>
            <a:ln w="15875" cap="flat">
              <a:solidFill>
                <a:schemeClr val="tx1"/>
              </a:solidFill>
              <a:prstDash val="solid"/>
              <a:miter/>
            </a:ln>
          </p:spPr>
          <p:txBody>
            <a:bodyPr rtlCol="0" anchor="ctr"/>
            <a:lstStyle/>
            <a:p>
              <a:pPr defTabSz="913874">
                <a:defRPr/>
              </a:pPr>
              <a:endParaRPr lang="en-US" sz="2745" kern="0">
                <a:solidFill>
                  <a:srgbClr val="282828"/>
                </a:solidFill>
                <a:latin typeface="Segoe UI"/>
              </a:endParaRPr>
            </a:p>
          </p:txBody>
        </p:sp>
      </p:grpSp>
      <p:grpSp>
        <p:nvGrpSpPr>
          <p:cNvPr id="20" name="Group 19">
            <a:extLst>
              <a:ext uri="{FF2B5EF4-FFF2-40B4-BE49-F238E27FC236}">
                <a16:creationId xmlns:a16="http://schemas.microsoft.com/office/drawing/2014/main" id="{30427FB4-10B6-6243-90C4-6FC1D2D0DC38}"/>
              </a:ext>
              <a:ext uri="{C183D7F6-B498-43B3-948B-1728B52AA6E4}">
                <adec:decorative xmlns:adec="http://schemas.microsoft.com/office/drawing/2017/decorative" val="1"/>
              </a:ext>
            </a:extLst>
          </p:cNvPr>
          <p:cNvGrpSpPr/>
          <p:nvPr/>
        </p:nvGrpSpPr>
        <p:grpSpPr>
          <a:xfrm>
            <a:off x="9005705" y="3648501"/>
            <a:ext cx="386285" cy="312648"/>
            <a:chOff x="9239156" y="4008445"/>
            <a:chExt cx="458891" cy="371415"/>
          </a:xfrm>
        </p:grpSpPr>
        <p:sp>
          <p:nvSpPr>
            <p:cNvPr id="105" name="Database_EFC7" title="Icon of a cylinder">
              <a:extLst>
                <a:ext uri="{FF2B5EF4-FFF2-40B4-BE49-F238E27FC236}">
                  <a16:creationId xmlns:a16="http://schemas.microsoft.com/office/drawing/2014/main" id="{8C0BF435-C8D8-F046-BAF3-E99BE267CCA3}"/>
                </a:ext>
              </a:extLst>
            </p:cNvPr>
            <p:cNvSpPr>
              <a:spLocks noChangeAspect="1" noEditPoints="1"/>
            </p:cNvSpPr>
            <p:nvPr/>
          </p:nvSpPr>
          <p:spPr bwMode="auto">
            <a:xfrm>
              <a:off x="9239156" y="4008445"/>
              <a:ext cx="223466" cy="290470"/>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sp>
          <p:nvSpPr>
            <p:cNvPr id="104" name="cloud" title="Icon of a cloud">
              <a:extLst>
                <a:ext uri="{FF2B5EF4-FFF2-40B4-BE49-F238E27FC236}">
                  <a16:creationId xmlns:a16="http://schemas.microsoft.com/office/drawing/2014/main" id="{7D976822-DF90-8E41-8F5C-A3761FD697D8}"/>
                </a:ext>
              </a:extLst>
            </p:cNvPr>
            <p:cNvSpPr>
              <a:spLocks noChangeAspect="1"/>
            </p:cNvSpPr>
            <p:nvPr/>
          </p:nvSpPr>
          <p:spPr bwMode="auto">
            <a:xfrm>
              <a:off x="9343029" y="4153680"/>
              <a:ext cx="355018" cy="226180"/>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rgbClr val="E6E6E6"/>
            </a:solidFill>
            <a:ln w="15875" cap="sq">
              <a:solidFill>
                <a:schemeClr val="tx1"/>
              </a:solidFill>
              <a:prstDash val="solid"/>
              <a:miter lim="800000"/>
              <a:headEnd/>
              <a:tailEnd/>
            </a:ln>
          </p:spPr>
          <p:txBody>
            <a:bodyPr vert="horz" wrap="square" lIns="91427" tIns="45713" rIns="91427" bIns="45713" numCol="1" anchor="t" anchorCtr="0" compatLnSpc="1">
              <a:prstTxWarp prst="textNoShape">
                <a:avLst/>
              </a:prstTxWarp>
            </a:bodyPr>
            <a:lstStyle/>
            <a:p>
              <a:pPr defTabSz="914192"/>
              <a:endParaRPr lang="en-US" sz="900">
                <a:gradFill>
                  <a:gsLst>
                    <a:gs pos="0">
                      <a:srgbClr val="505050"/>
                    </a:gs>
                    <a:gs pos="100000">
                      <a:srgbClr val="505050"/>
                    </a:gs>
                  </a:gsLst>
                </a:gradFill>
                <a:latin typeface="Segoe UI"/>
              </a:endParaRPr>
            </a:p>
          </p:txBody>
        </p:sp>
      </p:grpSp>
      <p:sp>
        <p:nvSpPr>
          <p:cNvPr id="107" name="Org_ECA6">
            <a:extLst>
              <a:ext uri="{FF2B5EF4-FFF2-40B4-BE49-F238E27FC236}">
                <a16:creationId xmlns:a16="http://schemas.microsoft.com/office/drawing/2014/main" id="{4BC31D71-AF09-744A-8BED-56D527512090}"/>
              </a:ext>
            </a:extLst>
          </p:cNvPr>
          <p:cNvSpPr>
            <a:spLocks noChangeAspect="1" noEditPoints="1"/>
          </p:cNvSpPr>
          <p:nvPr/>
        </p:nvSpPr>
        <p:spPr bwMode="auto">
          <a:xfrm>
            <a:off x="9044977" y="4186232"/>
            <a:ext cx="307738" cy="307888"/>
          </a:xfrm>
          <a:custGeom>
            <a:avLst/>
            <a:gdLst>
              <a:gd name="T0" fmla="*/ 1177 w 4117"/>
              <a:gd name="T1" fmla="*/ 4119 h 4119"/>
              <a:gd name="T2" fmla="*/ 0 w 4117"/>
              <a:gd name="T3" fmla="*/ 4119 h 4119"/>
              <a:gd name="T4" fmla="*/ 0 w 4117"/>
              <a:gd name="T5" fmla="*/ 2942 h 4119"/>
              <a:gd name="T6" fmla="*/ 1177 w 4117"/>
              <a:gd name="T7" fmla="*/ 2942 h 4119"/>
              <a:gd name="T8" fmla="*/ 1177 w 4117"/>
              <a:gd name="T9" fmla="*/ 4119 h 4119"/>
              <a:gd name="T10" fmla="*/ 4117 w 4117"/>
              <a:gd name="T11" fmla="*/ 2942 h 4119"/>
              <a:gd name="T12" fmla="*/ 2941 w 4117"/>
              <a:gd name="T13" fmla="*/ 2942 h 4119"/>
              <a:gd name="T14" fmla="*/ 2941 w 4117"/>
              <a:gd name="T15" fmla="*/ 4119 h 4119"/>
              <a:gd name="T16" fmla="*/ 4117 w 4117"/>
              <a:gd name="T17" fmla="*/ 4119 h 4119"/>
              <a:gd name="T18" fmla="*/ 4117 w 4117"/>
              <a:gd name="T19" fmla="*/ 2942 h 4119"/>
              <a:gd name="T20" fmla="*/ 2647 w 4117"/>
              <a:gd name="T21" fmla="*/ 0 h 4119"/>
              <a:gd name="T22" fmla="*/ 1471 w 4117"/>
              <a:gd name="T23" fmla="*/ 0 h 4119"/>
              <a:gd name="T24" fmla="*/ 1471 w 4117"/>
              <a:gd name="T25" fmla="*/ 1177 h 4119"/>
              <a:gd name="T26" fmla="*/ 2647 w 4117"/>
              <a:gd name="T27" fmla="*/ 1177 h 4119"/>
              <a:gd name="T28" fmla="*/ 2647 w 4117"/>
              <a:gd name="T29" fmla="*/ 0 h 4119"/>
              <a:gd name="T30" fmla="*/ 2059 w 4117"/>
              <a:gd name="T31" fmla="*/ 1177 h 4119"/>
              <a:gd name="T32" fmla="*/ 2059 w 4117"/>
              <a:gd name="T33" fmla="*/ 2060 h 4119"/>
              <a:gd name="T34" fmla="*/ 3529 w 4117"/>
              <a:gd name="T35" fmla="*/ 2942 h 4119"/>
              <a:gd name="T36" fmla="*/ 3529 w 4117"/>
              <a:gd name="T37" fmla="*/ 2060 h 4119"/>
              <a:gd name="T38" fmla="*/ 588 w 4117"/>
              <a:gd name="T39" fmla="*/ 2060 h 4119"/>
              <a:gd name="T40" fmla="*/ 588 w 4117"/>
              <a:gd name="T41" fmla="*/ 2942 h 4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17" h="4119">
                <a:moveTo>
                  <a:pt x="1177" y="4119"/>
                </a:moveTo>
                <a:lnTo>
                  <a:pt x="0" y="4119"/>
                </a:lnTo>
                <a:lnTo>
                  <a:pt x="0" y="2942"/>
                </a:lnTo>
                <a:lnTo>
                  <a:pt x="1177" y="2942"/>
                </a:lnTo>
                <a:lnTo>
                  <a:pt x="1177" y="4119"/>
                </a:lnTo>
                <a:moveTo>
                  <a:pt x="4117" y="2942"/>
                </a:moveTo>
                <a:lnTo>
                  <a:pt x="2941" y="2942"/>
                </a:lnTo>
                <a:lnTo>
                  <a:pt x="2941" y="4119"/>
                </a:lnTo>
                <a:lnTo>
                  <a:pt x="4117" y="4119"/>
                </a:lnTo>
                <a:lnTo>
                  <a:pt x="4117" y="2942"/>
                </a:lnTo>
                <a:moveTo>
                  <a:pt x="2647" y="0"/>
                </a:moveTo>
                <a:lnTo>
                  <a:pt x="1471" y="0"/>
                </a:lnTo>
                <a:lnTo>
                  <a:pt x="1471" y="1177"/>
                </a:lnTo>
                <a:lnTo>
                  <a:pt x="2647" y="1177"/>
                </a:lnTo>
                <a:lnTo>
                  <a:pt x="2647" y="0"/>
                </a:lnTo>
                <a:moveTo>
                  <a:pt x="2059" y="1177"/>
                </a:moveTo>
                <a:lnTo>
                  <a:pt x="2059" y="2060"/>
                </a:lnTo>
                <a:moveTo>
                  <a:pt x="3529" y="2942"/>
                </a:moveTo>
                <a:lnTo>
                  <a:pt x="3529" y="2060"/>
                </a:lnTo>
                <a:lnTo>
                  <a:pt x="588" y="2060"/>
                </a:lnTo>
                <a:lnTo>
                  <a:pt x="588" y="2942"/>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900">
              <a:gradFill>
                <a:gsLst>
                  <a:gs pos="0">
                    <a:srgbClr val="505050"/>
                  </a:gs>
                  <a:gs pos="100000">
                    <a:srgbClr val="505050"/>
                  </a:gs>
                </a:gsLst>
                <a:lin ang="5400000" scaled="1"/>
              </a:gradFill>
              <a:latin typeface="Segoe UI"/>
            </a:endParaRPr>
          </a:p>
        </p:txBody>
      </p:sp>
      <p:grpSp>
        <p:nvGrpSpPr>
          <p:cNvPr id="41" name="Group 40">
            <a:extLst>
              <a:ext uri="{FF2B5EF4-FFF2-40B4-BE49-F238E27FC236}">
                <a16:creationId xmlns:a16="http://schemas.microsoft.com/office/drawing/2014/main" id="{60077582-BBF4-8E42-AB64-15BAA79E7CC5}"/>
              </a:ext>
              <a:ext uri="{C183D7F6-B498-43B3-948B-1728B52AA6E4}">
                <adec:decorative xmlns:adec="http://schemas.microsoft.com/office/drawing/2017/decorative" val="1"/>
              </a:ext>
            </a:extLst>
          </p:cNvPr>
          <p:cNvGrpSpPr/>
          <p:nvPr/>
        </p:nvGrpSpPr>
        <p:grpSpPr>
          <a:xfrm>
            <a:off x="5600770" y="2697194"/>
            <a:ext cx="949378" cy="949378"/>
            <a:chOff x="4251124" y="2211741"/>
            <a:chExt cx="703035" cy="703035"/>
          </a:xfrm>
        </p:grpSpPr>
        <p:grpSp>
          <p:nvGrpSpPr>
            <p:cNvPr id="42" name="Graphic 301">
              <a:extLst>
                <a:ext uri="{FF2B5EF4-FFF2-40B4-BE49-F238E27FC236}">
                  <a16:creationId xmlns:a16="http://schemas.microsoft.com/office/drawing/2014/main" id="{7E2D554A-E8F7-9949-84E9-BC3129E4885D}"/>
                </a:ext>
              </a:extLst>
            </p:cNvPr>
            <p:cNvGrpSpPr/>
            <p:nvPr/>
          </p:nvGrpSpPr>
          <p:grpSpPr>
            <a:xfrm>
              <a:off x="4251124" y="2211741"/>
              <a:ext cx="703035" cy="703035"/>
              <a:chOff x="6953927" y="502639"/>
              <a:chExt cx="436530" cy="436530"/>
            </a:xfrm>
            <a:noFill/>
          </p:grpSpPr>
          <p:sp>
            <p:nvSpPr>
              <p:cNvPr id="44" name="Freeform 43">
                <a:extLst>
                  <a:ext uri="{FF2B5EF4-FFF2-40B4-BE49-F238E27FC236}">
                    <a16:creationId xmlns:a16="http://schemas.microsoft.com/office/drawing/2014/main" id="{192D87F1-F51D-424B-8B02-BB90B5AA4F59}"/>
                  </a:ext>
                </a:extLst>
              </p:cNvPr>
              <p:cNvSpPr/>
              <p:nvPr/>
            </p:nvSpPr>
            <p:spPr>
              <a:xfrm>
                <a:off x="6953927" y="502639"/>
                <a:ext cx="266700" cy="266700"/>
              </a:xfrm>
              <a:custGeom>
                <a:avLst/>
                <a:gdLst>
                  <a:gd name="connsiteX0" fmla="*/ 266700 w 266700"/>
                  <a:gd name="connsiteY0" fmla="*/ 152400 h 266700"/>
                  <a:gd name="connsiteX1" fmla="*/ 266700 w 266700"/>
                  <a:gd name="connsiteY1" fmla="*/ 114300 h 266700"/>
                  <a:gd name="connsiteX2" fmla="*/ 238125 w 266700"/>
                  <a:gd name="connsiteY2" fmla="*/ 109728 h 266700"/>
                  <a:gd name="connsiteX3" fmla="*/ 224695 w 266700"/>
                  <a:gd name="connsiteY3" fmla="*/ 76200 h 266700"/>
                  <a:gd name="connsiteX4" fmla="*/ 241364 w 266700"/>
                  <a:gd name="connsiteY4" fmla="*/ 53054 h 266700"/>
                  <a:gd name="connsiteX5" fmla="*/ 213931 w 266700"/>
                  <a:gd name="connsiteY5" fmla="*/ 25337 h 266700"/>
                  <a:gd name="connsiteX6" fmla="*/ 190500 w 266700"/>
                  <a:gd name="connsiteY6" fmla="*/ 42005 h 266700"/>
                  <a:gd name="connsiteX7" fmla="*/ 157353 w 266700"/>
                  <a:gd name="connsiteY7" fmla="*/ 28575 h 266700"/>
                  <a:gd name="connsiteX8" fmla="*/ 152400 w 266700"/>
                  <a:gd name="connsiteY8" fmla="*/ 0 h 266700"/>
                  <a:gd name="connsiteX9" fmla="*/ 114300 w 266700"/>
                  <a:gd name="connsiteY9" fmla="*/ 0 h 266700"/>
                  <a:gd name="connsiteX10" fmla="*/ 109728 w 266700"/>
                  <a:gd name="connsiteY10" fmla="*/ 28575 h 266700"/>
                  <a:gd name="connsiteX11" fmla="*/ 76200 w 266700"/>
                  <a:gd name="connsiteY11" fmla="*/ 42005 h 266700"/>
                  <a:gd name="connsiteX12" fmla="*/ 52769 w 266700"/>
                  <a:gd name="connsiteY12" fmla="*/ 25337 h 266700"/>
                  <a:gd name="connsiteX13" fmla="*/ 25337 w 266700"/>
                  <a:gd name="connsiteY13" fmla="*/ 52769 h 266700"/>
                  <a:gd name="connsiteX14" fmla="*/ 42005 w 266700"/>
                  <a:gd name="connsiteY14" fmla="*/ 76200 h 266700"/>
                  <a:gd name="connsiteX15" fmla="*/ 28575 w 266700"/>
                  <a:gd name="connsiteY15" fmla="*/ 109347 h 266700"/>
                  <a:gd name="connsiteX16" fmla="*/ 0 w 266700"/>
                  <a:gd name="connsiteY16" fmla="*/ 114300 h 266700"/>
                  <a:gd name="connsiteX17" fmla="*/ 0 w 266700"/>
                  <a:gd name="connsiteY17" fmla="*/ 152400 h 266700"/>
                  <a:gd name="connsiteX18" fmla="*/ 28575 w 266700"/>
                  <a:gd name="connsiteY18" fmla="*/ 156972 h 266700"/>
                  <a:gd name="connsiteX19" fmla="*/ 42005 w 266700"/>
                  <a:gd name="connsiteY19" fmla="*/ 190500 h 266700"/>
                  <a:gd name="connsiteX20" fmla="*/ 25337 w 266700"/>
                  <a:gd name="connsiteY20" fmla="*/ 213931 h 266700"/>
                  <a:gd name="connsiteX21" fmla="*/ 52769 w 266700"/>
                  <a:gd name="connsiteY21" fmla="*/ 241364 h 266700"/>
                  <a:gd name="connsiteX22" fmla="*/ 76200 w 266700"/>
                  <a:gd name="connsiteY22" fmla="*/ 224695 h 266700"/>
                  <a:gd name="connsiteX23" fmla="*/ 109347 w 266700"/>
                  <a:gd name="connsiteY23" fmla="*/ 238125 h 266700"/>
                  <a:gd name="connsiteX24" fmla="*/ 114300 w 266700"/>
                  <a:gd name="connsiteY24" fmla="*/ 266700 h 266700"/>
                  <a:gd name="connsiteX25" fmla="*/ 152400 w 266700"/>
                  <a:gd name="connsiteY25" fmla="*/ 266700 h 266700"/>
                  <a:gd name="connsiteX26" fmla="*/ 156972 w 266700"/>
                  <a:gd name="connsiteY26" fmla="*/ 238125 h 266700"/>
                  <a:gd name="connsiteX27" fmla="*/ 190500 w 266700"/>
                  <a:gd name="connsiteY27" fmla="*/ 224695 h 266700"/>
                  <a:gd name="connsiteX28" fmla="*/ 213646 w 266700"/>
                  <a:gd name="connsiteY28" fmla="*/ 241364 h 266700"/>
                  <a:gd name="connsiteX29" fmla="*/ 241078 w 266700"/>
                  <a:gd name="connsiteY29" fmla="*/ 213931 h 266700"/>
                  <a:gd name="connsiteX30" fmla="*/ 224695 w 266700"/>
                  <a:gd name="connsiteY30" fmla="*/ 190500 h 266700"/>
                  <a:gd name="connsiteX31" fmla="*/ 238125 w 266700"/>
                  <a:gd name="connsiteY31" fmla="*/ 15735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6700" h="266700">
                    <a:moveTo>
                      <a:pt x="266700" y="152400"/>
                    </a:moveTo>
                    <a:lnTo>
                      <a:pt x="266700" y="114300"/>
                    </a:lnTo>
                    <a:lnTo>
                      <a:pt x="238125" y="109728"/>
                    </a:lnTo>
                    <a:cubicBezTo>
                      <a:pt x="235590" y="97868"/>
                      <a:pt x="231048" y="86530"/>
                      <a:pt x="224695" y="76200"/>
                    </a:cubicBezTo>
                    <a:lnTo>
                      <a:pt x="241364" y="53054"/>
                    </a:lnTo>
                    <a:lnTo>
                      <a:pt x="213931" y="25337"/>
                    </a:lnTo>
                    <a:lnTo>
                      <a:pt x="190500" y="42005"/>
                    </a:lnTo>
                    <a:cubicBezTo>
                      <a:pt x="180287" y="35692"/>
                      <a:pt x="169080" y="31151"/>
                      <a:pt x="157353" y="28575"/>
                    </a:cubicBezTo>
                    <a:lnTo>
                      <a:pt x="152400" y="0"/>
                    </a:lnTo>
                    <a:lnTo>
                      <a:pt x="114300" y="0"/>
                    </a:lnTo>
                    <a:lnTo>
                      <a:pt x="109728" y="28575"/>
                    </a:lnTo>
                    <a:cubicBezTo>
                      <a:pt x="97868" y="31110"/>
                      <a:pt x="86530" y="35652"/>
                      <a:pt x="76200" y="42005"/>
                    </a:cubicBezTo>
                    <a:lnTo>
                      <a:pt x="52769" y="25337"/>
                    </a:lnTo>
                    <a:lnTo>
                      <a:pt x="25337" y="52769"/>
                    </a:lnTo>
                    <a:lnTo>
                      <a:pt x="42005" y="76200"/>
                    </a:lnTo>
                    <a:cubicBezTo>
                      <a:pt x="35662" y="86397"/>
                      <a:pt x="31119" y="97610"/>
                      <a:pt x="28575" y="109347"/>
                    </a:cubicBezTo>
                    <a:lnTo>
                      <a:pt x="0" y="114300"/>
                    </a:lnTo>
                    <a:lnTo>
                      <a:pt x="0" y="152400"/>
                    </a:lnTo>
                    <a:lnTo>
                      <a:pt x="28575" y="156972"/>
                    </a:lnTo>
                    <a:cubicBezTo>
                      <a:pt x="31110" y="168832"/>
                      <a:pt x="35652" y="180170"/>
                      <a:pt x="42005" y="190500"/>
                    </a:cubicBezTo>
                    <a:lnTo>
                      <a:pt x="25337" y="213931"/>
                    </a:lnTo>
                    <a:lnTo>
                      <a:pt x="52769" y="241364"/>
                    </a:lnTo>
                    <a:lnTo>
                      <a:pt x="76200" y="224695"/>
                    </a:lnTo>
                    <a:cubicBezTo>
                      <a:pt x="86413" y="231008"/>
                      <a:pt x="97620" y="235548"/>
                      <a:pt x="109347" y="238125"/>
                    </a:cubicBezTo>
                    <a:lnTo>
                      <a:pt x="114300" y="266700"/>
                    </a:lnTo>
                    <a:lnTo>
                      <a:pt x="152400" y="266700"/>
                    </a:lnTo>
                    <a:lnTo>
                      <a:pt x="156972" y="238125"/>
                    </a:lnTo>
                    <a:cubicBezTo>
                      <a:pt x="168832" y="235590"/>
                      <a:pt x="180170" y="231048"/>
                      <a:pt x="190500" y="224695"/>
                    </a:cubicBezTo>
                    <a:lnTo>
                      <a:pt x="213646" y="241364"/>
                    </a:lnTo>
                    <a:lnTo>
                      <a:pt x="241078" y="213931"/>
                    </a:lnTo>
                    <a:lnTo>
                      <a:pt x="224695" y="190500"/>
                    </a:lnTo>
                    <a:cubicBezTo>
                      <a:pt x="231008" y="180287"/>
                      <a:pt x="235548" y="169080"/>
                      <a:pt x="238125" y="157353"/>
                    </a:cubicBezTo>
                    <a:close/>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sp>
            <p:nvSpPr>
              <p:cNvPr id="45" name="Freeform 44">
                <a:extLst>
                  <a:ext uri="{FF2B5EF4-FFF2-40B4-BE49-F238E27FC236}">
                    <a16:creationId xmlns:a16="http://schemas.microsoft.com/office/drawing/2014/main" id="{87A157FD-AEE6-3C48-83CB-C19391BFAF71}"/>
                  </a:ext>
                </a:extLst>
              </p:cNvPr>
              <p:cNvSpPr/>
              <p:nvPr/>
            </p:nvSpPr>
            <p:spPr>
              <a:xfrm>
                <a:off x="7249202" y="797914"/>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sp>
            <p:nvSpPr>
              <p:cNvPr id="46" name="Freeform 45">
                <a:extLst>
                  <a:ext uri="{FF2B5EF4-FFF2-40B4-BE49-F238E27FC236}">
                    <a16:creationId xmlns:a16="http://schemas.microsoft.com/office/drawing/2014/main" id="{9D12841A-0FB3-3843-8DE9-1DDDCF1ED804}"/>
                  </a:ext>
                </a:extLst>
              </p:cNvPr>
              <p:cNvSpPr/>
              <p:nvPr/>
            </p:nvSpPr>
            <p:spPr>
              <a:xfrm>
                <a:off x="7165096" y="713808"/>
                <a:ext cx="225361" cy="225361"/>
              </a:xfrm>
              <a:custGeom>
                <a:avLst/>
                <a:gdLst>
                  <a:gd name="connsiteX0" fmla="*/ 225362 w 225361"/>
                  <a:gd name="connsiteY0" fmla="*/ 87249 h 225361"/>
                  <a:gd name="connsiteX1" fmla="*/ 213455 w 225361"/>
                  <a:gd name="connsiteY1" fmla="*/ 56197 h 225361"/>
                  <a:gd name="connsiteX2" fmla="*/ 188405 w 225361"/>
                  <a:gd name="connsiteY2" fmla="*/ 61913 h 225361"/>
                  <a:gd name="connsiteX3" fmla="*/ 167354 w 225361"/>
                  <a:gd name="connsiteY3" fmla="*/ 39719 h 225361"/>
                  <a:gd name="connsiteX4" fmla="*/ 174308 w 225361"/>
                  <a:gd name="connsiteY4" fmla="*/ 15049 h 225361"/>
                  <a:gd name="connsiteX5" fmla="*/ 143923 w 225361"/>
                  <a:gd name="connsiteY5" fmla="*/ 1524 h 225361"/>
                  <a:gd name="connsiteX6" fmla="*/ 130302 w 225361"/>
                  <a:gd name="connsiteY6" fmla="*/ 23241 h 225361"/>
                  <a:gd name="connsiteX7" fmla="*/ 99727 w 225361"/>
                  <a:gd name="connsiteY7" fmla="*/ 22479 h 225361"/>
                  <a:gd name="connsiteX8" fmla="*/ 87249 w 225361"/>
                  <a:gd name="connsiteY8" fmla="*/ 0 h 225361"/>
                  <a:gd name="connsiteX9" fmla="*/ 56197 w 225361"/>
                  <a:gd name="connsiteY9" fmla="*/ 11906 h 225361"/>
                  <a:gd name="connsiteX10" fmla="*/ 61913 w 225361"/>
                  <a:gd name="connsiteY10" fmla="*/ 36957 h 225361"/>
                  <a:gd name="connsiteX11" fmla="*/ 39719 w 225361"/>
                  <a:gd name="connsiteY11" fmla="*/ 58007 h 225361"/>
                  <a:gd name="connsiteX12" fmla="*/ 15049 w 225361"/>
                  <a:gd name="connsiteY12" fmla="*/ 51054 h 225361"/>
                  <a:gd name="connsiteX13" fmla="*/ 1524 w 225361"/>
                  <a:gd name="connsiteY13" fmla="*/ 81439 h 225361"/>
                  <a:gd name="connsiteX14" fmla="*/ 23241 w 225361"/>
                  <a:gd name="connsiteY14" fmla="*/ 95060 h 225361"/>
                  <a:gd name="connsiteX15" fmla="*/ 22384 w 225361"/>
                  <a:gd name="connsiteY15" fmla="*/ 125635 h 225361"/>
                  <a:gd name="connsiteX16" fmla="*/ 0 w 225361"/>
                  <a:gd name="connsiteY16" fmla="*/ 138112 h 225361"/>
                  <a:gd name="connsiteX17" fmla="*/ 11906 w 225361"/>
                  <a:gd name="connsiteY17" fmla="*/ 169164 h 225361"/>
                  <a:gd name="connsiteX18" fmla="*/ 36957 w 225361"/>
                  <a:gd name="connsiteY18" fmla="*/ 163449 h 225361"/>
                  <a:gd name="connsiteX19" fmla="*/ 58007 w 225361"/>
                  <a:gd name="connsiteY19" fmla="*/ 185642 h 225361"/>
                  <a:gd name="connsiteX20" fmla="*/ 51054 w 225361"/>
                  <a:gd name="connsiteY20" fmla="*/ 210312 h 225361"/>
                  <a:gd name="connsiteX21" fmla="*/ 81439 w 225361"/>
                  <a:gd name="connsiteY21" fmla="*/ 223837 h 225361"/>
                  <a:gd name="connsiteX22" fmla="*/ 95060 w 225361"/>
                  <a:gd name="connsiteY22" fmla="*/ 202121 h 225361"/>
                  <a:gd name="connsiteX23" fmla="*/ 125635 w 225361"/>
                  <a:gd name="connsiteY23" fmla="*/ 202978 h 225361"/>
                  <a:gd name="connsiteX24" fmla="*/ 138112 w 225361"/>
                  <a:gd name="connsiteY24" fmla="*/ 225362 h 225361"/>
                  <a:gd name="connsiteX25" fmla="*/ 169164 w 225361"/>
                  <a:gd name="connsiteY25" fmla="*/ 213455 h 225361"/>
                  <a:gd name="connsiteX26" fmla="*/ 163449 w 225361"/>
                  <a:gd name="connsiteY26" fmla="*/ 188881 h 225361"/>
                  <a:gd name="connsiteX27" fmla="*/ 185642 w 225361"/>
                  <a:gd name="connsiteY27" fmla="*/ 167831 h 225361"/>
                  <a:gd name="connsiteX28" fmla="*/ 210312 w 225361"/>
                  <a:gd name="connsiteY28" fmla="*/ 174784 h 225361"/>
                  <a:gd name="connsiteX29" fmla="*/ 223837 w 225361"/>
                  <a:gd name="connsiteY29" fmla="*/ 144399 h 225361"/>
                  <a:gd name="connsiteX30" fmla="*/ 202121 w 225361"/>
                  <a:gd name="connsiteY30" fmla="*/ 130778 h 225361"/>
                  <a:gd name="connsiteX31" fmla="*/ 202883 w 225361"/>
                  <a:gd name="connsiteY31" fmla="*/ 100203 h 2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5361" h="225361">
                    <a:moveTo>
                      <a:pt x="225362" y="87249"/>
                    </a:moveTo>
                    <a:lnTo>
                      <a:pt x="213455" y="56197"/>
                    </a:lnTo>
                    <a:lnTo>
                      <a:pt x="188405" y="61913"/>
                    </a:lnTo>
                    <a:cubicBezTo>
                      <a:pt x="182681" y="53388"/>
                      <a:pt x="175565" y="45886"/>
                      <a:pt x="167354" y="39719"/>
                    </a:cubicBezTo>
                    <a:lnTo>
                      <a:pt x="174308" y="15049"/>
                    </a:lnTo>
                    <a:lnTo>
                      <a:pt x="143923" y="1524"/>
                    </a:lnTo>
                    <a:lnTo>
                      <a:pt x="130302" y="23241"/>
                    </a:lnTo>
                    <a:cubicBezTo>
                      <a:pt x="120225" y="21270"/>
                      <a:pt x="109889" y="21013"/>
                      <a:pt x="99727" y="22479"/>
                    </a:cubicBezTo>
                    <a:lnTo>
                      <a:pt x="87249" y="0"/>
                    </a:lnTo>
                    <a:lnTo>
                      <a:pt x="56197" y="11906"/>
                    </a:lnTo>
                    <a:lnTo>
                      <a:pt x="61913" y="36957"/>
                    </a:lnTo>
                    <a:cubicBezTo>
                      <a:pt x="53388" y="42681"/>
                      <a:pt x="45886" y="49797"/>
                      <a:pt x="39719" y="58007"/>
                    </a:cubicBezTo>
                    <a:lnTo>
                      <a:pt x="15049" y="51054"/>
                    </a:lnTo>
                    <a:lnTo>
                      <a:pt x="1524" y="81439"/>
                    </a:lnTo>
                    <a:lnTo>
                      <a:pt x="23241" y="95060"/>
                    </a:lnTo>
                    <a:cubicBezTo>
                      <a:pt x="21239" y="105130"/>
                      <a:pt x="20949" y="115467"/>
                      <a:pt x="22384" y="125635"/>
                    </a:cubicBezTo>
                    <a:lnTo>
                      <a:pt x="0" y="138112"/>
                    </a:lnTo>
                    <a:lnTo>
                      <a:pt x="11906" y="169164"/>
                    </a:lnTo>
                    <a:lnTo>
                      <a:pt x="36957" y="163449"/>
                    </a:lnTo>
                    <a:cubicBezTo>
                      <a:pt x="42681" y="171974"/>
                      <a:pt x="49797" y="179476"/>
                      <a:pt x="58007" y="185642"/>
                    </a:cubicBezTo>
                    <a:lnTo>
                      <a:pt x="51054" y="210312"/>
                    </a:lnTo>
                    <a:lnTo>
                      <a:pt x="81439" y="223837"/>
                    </a:lnTo>
                    <a:lnTo>
                      <a:pt x="95060" y="202121"/>
                    </a:lnTo>
                    <a:cubicBezTo>
                      <a:pt x="105130" y="204125"/>
                      <a:pt x="115468" y="204414"/>
                      <a:pt x="125635" y="202978"/>
                    </a:cubicBezTo>
                    <a:lnTo>
                      <a:pt x="138112" y="225362"/>
                    </a:lnTo>
                    <a:lnTo>
                      <a:pt x="169164" y="213455"/>
                    </a:lnTo>
                    <a:lnTo>
                      <a:pt x="163449" y="188881"/>
                    </a:lnTo>
                    <a:cubicBezTo>
                      <a:pt x="171974" y="183157"/>
                      <a:pt x="179476" y="176041"/>
                      <a:pt x="185642" y="167831"/>
                    </a:cubicBezTo>
                    <a:lnTo>
                      <a:pt x="210312" y="174784"/>
                    </a:lnTo>
                    <a:lnTo>
                      <a:pt x="223837" y="144399"/>
                    </a:lnTo>
                    <a:lnTo>
                      <a:pt x="202121" y="130778"/>
                    </a:lnTo>
                    <a:cubicBezTo>
                      <a:pt x="204091" y="120702"/>
                      <a:pt x="204348" y="110365"/>
                      <a:pt x="202883" y="100203"/>
                    </a:cubicBezTo>
                    <a:close/>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grpSp>
        <p:sp>
          <p:nvSpPr>
            <p:cNvPr id="43" name="check 3" title="Icon of a checkmark with a circle around it">
              <a:extLst>
                <a:ext uri="{FF2B5EF4-FFF2-40B4-BE49-F238E27FC236}">
                  <a16:creationId xmlns:a16="http://schemas.microsoft.com/office/drawing/2014/main" id="{4DD1F39A-B279-994E-A4F7-19DE4CDA0664}"/>
                </a:ext>
              </a:extLst>
            </p:cNvPr>
            <p:cNvSpPr>
              <a:spLocks noChangeAspect="1" noEditPoints="1"/>
            </p:cNvSpPr>
            <p:nvPr/>
          </p:nvSpPr>
          <p:spPr bwMode="auto">
            <a:xfrm>
              <a:off x="4394050" y="2351926"/>
              <a:ext cx="150020" cy="149152"/>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192"/>
              <a:endParaRPr lang="en-US" sz="1765">
                <a:solidFill>
                  <a:srgbClr val="000000"/>
                </a:solidFill>
                <a:latin typeface="Segoe UI"/>
              </a:endParaRPr>
            </a:p>
          </p:txBody>
        </p:sp>
      </p:grpSp>
    </p:spTree>
    <p:extLst>
      <p:ext uri="{BB962C8B-B14F-4D97-AF65-F5344CB8AC3E}">
        <p14:creationId xmlns:p14="http://schemas.microsoft.com/office/powerpoint/2010/main" val="28134599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0FAF23-29E9-467D-9A25-D7E27A9273F3}"/>
              </a:ext>
            </a:extLst>
          </p:cNvPr>
          <p:cNvSpPr>
            <a:spLocks noGrp="1"/>
          </p:cNvSpPr>
          <p:nvPr>
            <p:ph type="title"/>
          </p:nvPr>
        </p:nvSpPr>
        <p:spPr/>
        <p:txBody>
          <a:bodyPr/>
          <a:lstStyle/>
          <a:p>
            <a:r>
              <a:rPr lang="en-ZA" dirty="0"/>
              <a:t>Customer Feedback on their Need</a:t>
            </a:r>
          </a:p>
        </p:txBody>
      </p:sp>
      <p:graphicFrame>
        <p:nvGraphicFramePr>
          <p:cNvPr id="9" name="Diagram 8">
            <a:extLst>
              <a:ext uri="{FF2B5EF4-FFF2-40B4-BE49-F238E27FC236}">
                <a16:creationId xmlns:a16="http://schemas.microsoft.com/office/drawing/2014/main" id="{DE830E53-CA70-4625-A8F1-2E9AE5F9390D}"/>
              </a:ext>
            </a:extLst>
          </p:cNvPr>
          <p:cNvGraphicFramePr/>
          <p:nvPr>
            <p:extLst>
              <p:ext uri="{D42A27DB-BD31-4B8C-83A1-F6EECF244321}">
                <p14:modId xmlns:p14="http://schemas.microsoft.com/office/powerpoint/2010/main" val="425365645"/>
              </p:ext>
            </p:extLst>
          </p:nvPr>
        </p:nvGraphicFramePr>
        <p:xfrm>
          <a:off x="2029460" y="122921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995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B550E955-7736-4DBC-80CC-EDBD2F4EB139}"/>
              </a:ext>
            </a:extLst>
          </p:cNvPr>
          <p:cNvSpPr/>
          <p:nvPr/>
        </p:nvSpPr>
        <p:spPr bwMode="auto">
          <a:xfrm>
            <a:off x="304603" y="2102488"/>
            <a:ext cx="11576385" cy="1898139"/>
          </a:xfrm>
          <a:prstGeom prst="rect">
            <a:avLst/>
          </a:prstGeom>
          <a:solidFill>
            <a:srgbClr val="FFFFFF"/>
          </a:solidFill>
          <a:ln w="9525" cap="flat" cmpd="sng" algn="ctr">
            <a:solidFill>
              <a:srgbClr val="FFFFFF">
                <a:lumMod val="75000"/>
              </a:srgbClr>
            </a:solidFill>
            <a:prstDash val="solid"/>
          </a:ln>
          <a:effectLst>
            <a:outerShdw blurRad="241300" dist="114300" dir="2700000" sx="101000" sy="101000" algn="tl" rotWithShape="0">
              <a:srgbClr val="FFFFFF">
                <a:lumMod val="50000"/>
                <a:alpha val="26000"/>
              </a:srgbClr>
            </a:outerShdw>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endPar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endParaRPr>
          </a:p>
        </p:txBody>
      </p:sp>
      <p:sp>
        <p:nvSpPr>
          <p:cNvPr id="106" name="Rectangle 105">
            <a:extLst>
              <a:ext uri="{FF2B5EF4-FFF2-40B4-BE49-F238E27FC236}">
                <a16:creationId xmlns:a16="http://schemas.microsoft.com/office/drawing/2014/main" id="{C0B0F453-39F2-40A0-9679-1C462B065731}"/>
              </a:ext>
            </a:extLst>
          </p:cNvPr>
          <p:cNvSpPr/>
          <p:nvPr/>
        </p:nvSpPr>
        <p:spPr bwMode="auto">
          <a:xfrm>
            <a:off x="304603" y="4128124"/>
            <a:ext cx="11576385" cy="1911893"/>
          </a:xfrm>
          <a:prstGeom prst="rect">
            <a:avLst/>
          </a:prstGeom>
          <a:solidFill>
            <a:srgbClr val="FFFFFF"/>
          </a:solidFill>
          <a:ln w="9525" cap="flat" cmpd="sng" algn="ctr">
            <a:solidFill>
              <a:srgbClr val="FFFFFF">
                <a:lumMod val="75000"/>
              </a:srgbClr>
            </a:solidFill>
            <a:prstDash val="solid"/>
          </a:ln>
          <a:effectLst>
            <a:outerShdw blurRad="241300" dist="114300" dir="2700000" sx="101000" sy="101000" algn="tl" rotWithShape="0">
              <a:srgbClr val="FFFFFF">
                <a:lumMod val="50000"/>
                <a:alpha val="26000"/>
              </a:srgbClr>
            </a:outerShdw>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endPar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endParaRPr>
          </a:p>
        </p:txBody>
      </p:sp>
      <p:sp>
        <p:nvSpPr>
          <p:cNvPr id="107" name="Rectangle 106">
            <a:extLst>
              <a:ext uri="{FF2B5EF4-FFF2-40B4-BE49-F238E27FC236}">
                <a16:creationId xmlns:a16="http://schemas.microsoft.com/office/drawing/2014/main" id="{AA760DC6-FAF6-46D7-BC70-F80C31A22973}"/>
              </a:ext>
            </a:extLst>
          </p:cNvPr>
          <p:cNvSpPr/>
          <p:nvPr/>
        </p:nvSpPr>
        <p:spPr bwMode="auto">
          <a:xfrm>
            <a:off x="301673" y="6149098"/>
            <a:ext cx="11576385" cy="423879"/>
          </a:xfrm>
          <a:prstGeom prst="rect">
            <a:avLst/>
          </a:prstGeom>
          <a:solidFill>
            <a:srgbClr val="243A5E"/>
          </a:solid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algn="ctr" defTabSz="914367" eaLnBrk="1" fontAlgn="auto" latinLnBrk="0" hangingPunct="1">
              <a:lnSpc>
                <a:spcPct val="100000"/>
              </a:lnSpc>
              <a:spcBef>
                <a:spcPct val="0"/>
              </a:spcBef>
              <a:spcAft>
                <a:spcPts val="0"/>
              </a:spcAft>
              <a:buClrTx/>
              <a:buSzTx/>
              <a:buFontTx/>
              <a:buNone/>
              <a:tabLst/>
              <a:defRPr/>
            </a:pPr>
            <a:r>
              <a:rPr kumimoji="0" lang="en-US" sz="1176" b="0" i="0" u="none" strike="noStrike" kern="0" cap="none" spc="0" normalizeH="0" baseline="0" noProof="0">
                <a:ln w="3175">
                  <a:noFill/>
                </a:ln>
                <a:solidFill>
                  <a:srgbClr val="FFFFFF"/>
                </a:solidFill>
                <a:effectLst/>
                <a:uLnTx/>
                <a:uFillTx/>
                <a:latin typeface="Segoe UI Semibold"/>
                <a:ea typeface="+mn-ea"/>
                <a:cs typeface="Segoe UI" panose="020B0502040204020203" pitchFamily="34" charset="0"/>
              </a:rPr>
              <a:t>+ Partner Solutions</a:t>
            </a:r>
          </a:p>
        </p:txBody>
      </p:sp>
      <p:sp>
        <p:nvSpPr>
          <p:cNvPr id="108" name="04R">
            <a:extLst>
              <a:ext uri="{FF2B5EF4-FFF2-40B4-BE49-F238E27FC236}">
                <a16:creationId xmlns:a16="http://schemas.microsoft.com/office/drawing/2014/main" id="{FA3EA1EA-2F6C-4525-8E11-DD4CF860CE3D}"/>
              </a:ext>
            </a:extLst>
          </p:cNvPr>
          <p:cNvSpPr/>
          <p:nvPr/>
        </p:nvSpPr>
        <p:spPr bwMode="auto">
          <a:xfrm>
            <a:off x="1456162" y="1376796"/>
            <a:ext cx="1968008" cy="63939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582676" tIns="146284" rIns="0" bIns="146284" numCol="1" spcCol="0" rtlCol="0" fromWordArt="0" anchor="t" anchorCtr="0" forceAA="0" compatLnSpc="1">
            <a:prstTxWarp prst="textNoShape">
              <a:avLst/>
            </a:prstTxWarp>
            <a:spAutoFit/>
          </a:bodyPr>
          <a:lstStyle/>
          <a:p>
            <a:pPr marL="0" marR="0" lvl="0" indent="0" defTabSz="914367" eaLnBrk="1" fontAlgn="auto" latinLnBrk="0" hangingPunct="1">
              <a:lnSpc>
                <a:spcPct val="95000"/>
              </a:lnSpc>
              <a:spcBef>
                <a:spcPct val="0"/>
              </a:spcBef>
              <a:spcAft>
                <a:spcPts val="0"/>
              </a:spcAft>
              <a:buClrTx/>
              <a:buSzTx/>
              <a:buFontTx/>
              <a:buNone/>
              <a:tabLst/>
              <a:defRPr/>
            </a:pP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Identity &amp; access management </a:t>
            </a:r>
          </a:p>
        </p:txBody>
      </p:sp>
      <p:sp>
        <p:nvSpPr>
          <p:cNvPr id="109" name="04R">
            <a:extLst>
              <a:ext uri="{FF2B5EF4-FFF2-40B4-BE49-F238E27FC236}">
                <a16:creationId xmlns:a16="http://schemas.microsoft.com/office/drawing/2014/main" id="{4D906516-3C03-47C3-B22F-939B8F2C3EC7}"/>
              </a:ext>
            </a:extLst>
          </p:cNvPr>
          <p:cNvSpPr/>
          <p:nvPr/>
        </p:nvSpPr>
        <p:spPr bwMode="auto">
          <a:xfrm>
            <a:off x="7623710" y="1376796"/>
            <a:ext cx="1968008" cy="63939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582676" tIns="146284" rIns="0" bIns="146284" numCol="1" spcCol="0" rtlCol="0" fromWordArt="0" anchor="t" anchorCtr="0" forceAA="0" compatLnSpc="1">
            <a:prstTxWarp prst="textNoShape">
              <a:avLst/>
            </a:prstTxWarp>
            <a:spAutoFit/>
          </a:bodyPr>
          <a:lstStyle/>
          <a:p>
            <a:pPr marL="0" marR="0" lvl="0" indent="0" defTabSz="914367" eaLnBrk="1" fontAlgn="auto" latinLnBrk="0" hangingPunct="1">
              <a:lnSpc>
                <a:spcPct val="95000"/>
              </a:lnSpc>
              <a:spcBef>
                <a:spcPct val="0"/>
              </a:spcBef>
              <a:spcAft>
                <a:spcPts val="0"/>
              </a:spcAft>
              <a:buClrTx/>
              <a:buSzTx/>
              <a:buFontTx/>
              <a:buNone/>
              <a:tabLst/>
              <a:defRPr/>
            </a:pP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Data &amp; information protection</a:t>
            </a:r>
          </a:p>
        </p:txBody>
      </p:sp>
      <p:sp>
        <p:nvSpPr>
          <p:cNvPr id="110" name="04R">
            <a:extLst>
              <a:ext uri="{FF2B5EF4-FFF2-40B4-BE49-F238E27FC236}">
                <a16:creationId xmlns:a16="http://schemas.microsoft.com/office/drawing/2014/main" id="{6416F83E-8184-456F-AEB4-ECF0800E2DAD}"/>
              </a:ext>
            </a:extLst>
          </p:cNvPr>
          <p:cNvSpPr/>
          <p:nvPr/>
        </p:nvSpPr>
        <p:spPr bwMode="auto">
          <a:xfrm>
            <a:off x="5571097" y="1376796"/>
            <a:ext cx="1968008" cy="63939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582676" tIns="146284" rIns="0" bIns="146284" numCol="1" spcCol="0" rtlCol="0" fromWordArt="0" anchor="t" anchorCtr="0" forceAA="0" compatLnSpc="1">
            <a:prstTxWarp prst="textNoShape">
              <a:avLst/>
            </a:prstTxWarp>
            <a:spAutoFit/>
          </a:bodyPr>
          <a:lstStyle/>
          <a:p>
            <a:pPr marL="0" marR="0" lvl="0" indent="0" defTabSz="914367" eaLnBrk="1" fontAlgn="auto" latinLnBrk="0" hangingPunct="1">
              <a:lnSpc>
                <a:spcPct val="95000"/>
              </a:lnSpc>
              <a:spcBef>
                <a:spcPct val="0"/>
              </a:spcBef>
              <a:spcAft>
                <a:spcPts val="0"/>
              </a:spcAft>
              <a:buClrTx/>
              <a:buSzTx/>
              <a:buFontTx/>
              <a:buNone/>
              <a:tabLst/>
              <a:defRPr/>
            </a:pP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Network </a:t>
            </a:r>
            <a:b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b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Security</a:t>
            </a:r>
          </a:p>
        </p:txBody>
      </p:sp>
      <p:sp>
        <p:nvSpPr>
          <p:cNvPr id="111" name="04R">
            <a:extLst>
              <a:ext uri="{FF2B5EF4-FFF2-40B4-BE49-F238E27FC236}">
                <a16:creationId xmlns:a16="http://schemas.microsoft.com/office/drawing/2014/main" id="{DFEEA234-F78C-4015-A1ED-70D3CCFA6B20}"/>
              </a:ext>
            </a:extLst>
          </p:cNvPr>
          <p:cNvSpPr/>
          <p:nvPr/>
        </p:nvSpPr>
        <p:spPr bwMode="auto">
          <a:xfrm>
            <a:off x="3509522" y="1376796"/>
            <a:ext cx="1968008" cy="63939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582676" tIns="146284" rIns="0" bIns="146284" numCol="1" spcCol="0" rtlCol="0" fromWordArt="0" anchor="t" anchorCtr="0" forceAA="0" compatLnSpc="1">
            <a:prstTxWarp prst="textNoShape">
              <a:avLst/>
            </a:prstTxWarp>
            <a:spAutoFit/>
          </a:bodyPr>
          <a:lstStyle/>
          <a:p>
            <a:pPr marL="0" marR="0" lvl="0" indent="0" defTabSz="914367" eaLnBrk="1" fontAlgn="auto" latinLnBrk="0" hangingPunct="1">
              <a:lnSpc>
                <a:spcPct val="95000"/>
              </a:lnSpc>
              <a:spcBef>
                <a:spcPct val="0"/>
              </a:spcBef>
              <a:spcAft>
                <a:spcPts val="0"/>
              </a:spcAft>
              <a:buClrTx/>
              <a:buSzTx/>
              <a:buFontTx/>
              <a:buNone/>
              <a:tabLst/>
              <a:defRPr/>
            </a:pP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Threat </a:t>
            </a:r>
            <a:b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b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protection</a:t>
            </a:r>
          </a:p>
        </p:txBody>
      </p:sp>
      <p:sp>
        <p:nvSpPr>
          <p:cNvPr id="112" name="04R">
            <a:extLst>
              <a:ext uri="{FF2B5EF4-FFF2-40B4-BE49-F238E27FC236}">
                <a16:creationId xmlns:a16="http://schemas.microsoft.com/office/drawing/2014/main" id="{653DFA57-5129-45F2-9ACF-4CF3E674FAE7}"/>
              </a:ext>
            </a:extLst>
          </p:cNvPr>
          <p:cNvSpPr/>
          <p:nvPr/>
        </p:nvSpPr>
        <p:spPr bwMode="auto">
          <a:xfrm>
            <a:off x="9685285" y="1376796"/>
            <a:ext cx="1968008" cy="639393"/>
          </a:xfrm>
          <a:prstGeom prst="rect">
            <a:avLst/>
          </a:prstGeom>
          <a:noFill/>
          <a:ln w="9525" cap="flat" cmpd="sng" algn="ctr">
            <a:noFill/>
            <a:prstDash val="solid"/>
          </a:ln>
          <a:effectLst>
            <a:outerShdw blurRad="241300" dist="114300" dir="2700000" sx="101000" sy="101000" algn="tl" rotWithShape="0">
              <a:srgbClr val="FFFFFF">
                <a:lumMod val="50000"/>
                <a:alpha val="26000"/>
              </a:srgbClr>
            </a:outerShdw>
          </a:effectLst>
        </p:spPr>
        <p:txBody>
          <a:bodyPr rot="0" spcFirstLastPara="0" vert="horz" wrap="square" lIns="582676" tIns="146284" rIns="0" bIns="146284" numCol="1" spcCol="0" rtlCol="0" fromWordArt="0" anchor="t" anchorCtr="0" forceAA="0" compatLnSpc="1">
            <a:prstTxWarp prst="textNoShape">
              <a:avLst/>
            </a:prstTxWarp>
            <a:spAutoFit/>
          </a:bodyPr>
          <a:lstStyle/>
          <a:p>
            <a:pPr marL="0" marR="0" lvl="0" indent="0" defTabSz="914367" eaLnBrk="1" fontAlgn="auto" latinLnBrk="0" hangingPunct="1">
              <a:lnSpc>
                <a:spcPct val="95000"/>
              </a:lnSpc>
              <a:spcBef>
                <a:spcPct val="0"/>
              </a:spcBef>
              <a:spcAft>
                <a:spcPts val="0"/>
              </a:spcAft>
              <a:buClrTx/>
              <a:buSzTx/>
              <a:buFontTx/>
              <a:buNone/>
              <a:tabLst/>
              <a:defRPr/>
            </a:pP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Security </a:t>
            </a:r>
            <a:b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br>
            <a:r>
              <a:rPr kumimoji="0" lang="en-US" sz="1176" b="0" i="0" u="none" strike="noStrike" kern="0" cap="none" spc="-29" normalizeH="0" baseline="0" noProof="0">
                <a:ln w="3175">
                  <a:noFill/>
                </a:ln>
                <a:solidFill>
                  <a:srgbClr val="1A1A1A"/>
                </a:solidFill>
                <a:effectLst/>
                <a:uLnTx/>
                <a:uFillTx/>
                <a:latin typeface="Segoe UI Semibold"/>
                <a:ea typeface="+mn-ea"/>
                <a:cs typeface="Segoe UI Semilight" panose="020B0402040204020203" pitchFamily="34" charset="0"/>
              </a:rPr>
              <a:t>management</a:t>
            </a:r>
          </a:p>
        </p:txBody>
      </p:sp>
      <p:sp>
        <p:nvSpPr>
          <p:cNvPr id="113" name="Title 1">
            <a:extLst>
              <a:ext uri="{FF2B5EF4-FFF2-40B4-BE49-F238E27FC236}">
                <a16:creationId xmlns:a16="http://schemas.microsoft.com/office/drawing/2014/main" id="{180709AF-AEEF-4B92-92A9-E2172C51083A}"/>
              </a:ext>
            </a:extLst>
          </p:cNvPr>
          <p:cNvSpPr txBox="1">
            <a:spLocks/>
          </p:cNvSpPr>
          <p:nvPr/>
        </p:nvSpPr>
        <p:spPr>
          <a:xfrm>
            <a:off x="1804907" y="316285"/>
            <a:ext cx="7620889" cy="44627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sz="2900" b="1">
                <a:solidFill>
                  <a:schemeClr val="bg1"/>
                </a:solidFill>
                <a:latin typeface="Segoe UI Light" panose="020B0502040204020203" pitchFamily="34" charset="0"/>
                <a:ea typeface="+mj-ea"/>
                <a:cs typeface="Segoe UI Light" panose="020B0502040204020203" pitchFamily="34" charset="0"/>
              </a:rPr>
              <a:t>Comprehensive Security Posture </a:t>
            </a:r>
          </a:p>
        </p:txBody>
      </p:sp>
      <p:grpSp>
        <p:nvGrpSpPr>
          <p:cNvPr id="115" name="Group 114">
            <a:extLst>
              <a:ext uri="{FF2B5EF4-FFF2-40B4-BE49-F238E27FC236}">
                <a16:creationId xmlns:a16="http://schemas.microsoft.com/office/drawing/2014/main" id="{0EF2C057-406E-4D85-ACE0-EE0A37B7B828}"/>
              </a:ext>
            </a:extLst>
          </p:cNvPr>
          <p:cNvGrpSpPr/>
          <p:nvPr/>
        </p:nvGrpSpPr>
        <p:grpSpPr>
          <a:xfrm>
            <a:off x="1465498" y="1464884"/>
            <a:ext cx="461541" cy="461541"/>
            <a:chOff x="1465142" y="2661851"/>
            <a:chExt cx="838284" cy="838284"/>
          </a:xfrm>
        </p:grpSpPr>
        <p:sp>
          <p:nvSpPr>
            <p:cNvPr id="116" name="04R">
              <a:extLst>
                <a:ext uri="{FF2B5EF4-FFF2-40B4-BE49-F238E27FC236}">
                  <a16:creationId xmlns:a16="http://schemas.microsoft.com/office/drawing/2014/main" id="{9222F8F5-AE43-476D-AA8D-9298D1FBBCC4}"/>
                </a:ext>
              </a:extLst>
            </p:cNvPr>
            <p:cNvSpPr/>
            <p:nvPr/>
          </p:nvSpPr>
          <p:spPr bwMode="auto">
            <a:xfrm>
              <a:off x="1465142" y="2661851"/>
              <a:ext cx="838284" cy="838284"/>
            </a:xfrm>
            <a:prstGeom prst="ellipse">
              <a:avLst/>
            </a:prstGeom>
            <a:solidFill>
              <a:srgbClr val="0078D4"/>
            </a:solidFill>
            <a:ln w="9525" cap="flat" cmpd="sng" algn="ctr">
              <a:noFill/>
              <a:prstDash val="solid"/>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17" name="people_3" title="Icon of a person surrounded by brackets">
              <a:extLst>
                <a:ext uri="{FF2B5EF4-FFF2-40B4-BE49-F238E27FC236}">
                  <a16:creationId xmlns:a16="http://schemas.microsoft.com/office/drawing/2014/main" id="{607579E9-95BF-41DC-9B14-0E75A22F1713}"/>
                </a:ext>
              </a:extLst>
            </p:cNvPr>
            <p:cNvSpPr>
              <a:spLocks noChangeAspect="1" noEditPoints="1"/>
            </p:cNvSpPr>
            <p:nvPr/>
          </p:nvSpPr>
          <p:spPr bwMode="auto">
            <a:xfrm>
              <a:off x="1686968" y="2882100"/>
              <a:ext cx="394632" cy="397787"/>
            </a:xfrm>
            <a:custGeom>
              <a:avLst/>
              <a:gdLst>
                <a:gd name="T0" fmla="*/ 346 w 346"/>
                <a:gd name="T1" fmla="*/ 265 h 348"/>
                <a:gd name="T2" fmla="*/ 346 w 346"/>
                <a:gd name="T3" fmla="*/ 348 h 348"/>
                <a:gd name="T4" fmla="*/ 263 w 346"/>
                <a:gd name="T5" fmla="*/ 348 h 348"/>
                <a:gd name="T6" fmla="*/ 346 w 346"/>
                <a:gd name="T7" fmla="*/ 83 h 348"/>
                <a:gd name="T8" fmla="*/ 346 w 346"/>
                <a:gd name="T9" fmla="*/ 0 h 348"/>
                <a:gd name="T10" fmla="*/ 263 w 346"/>
                <a:gd name="T11" fmla="*/ 0 h 348"/>
                <a:gd name="T12" fmla="*/ 83 w 346"/>
                <a:gd name="T13" fmla="*/ 0 h 348"/>
                <a:gd name="T14" fmla="*/ 0 w 346"/>
                <a:gd name="T15" fmla="*/ 0 h 348"/>
                <a:gd name="T16" fmla="*/ 0 w 346"/>
                <a:gd name="T17" fmla="*/ 83 h 348"/>
                <a:gd name="T18" fmla="*/ 0 w 346"/>
                <a:gd name="T19" fmla="*/ 265 h 348"/>
                <a:gd name="T20" fmla="*/ 0 w 346"/>
                <a:gd name="T21" fmla="*/ 348 h 348"/>
                <a:gd name="T22" fmla="*/ 83 w 346"/>
                <a:gd name="T23" fmla="*/ 348 h 348"/>
                <a:gd name="T24" fmla="*/ 173 w 346"/>
                <a:gd name="T25" fmla="*/ 184 h 348"/>
                <a:gd name="T26" fmla="*/ 229 w 346"/>
                <a:gd name="T27" fmla="*/ 129 h 348"/>
                <a:gd name="T28" fmla="*/ 173 w 346"/>
                <a:gd name="T29" fmla="*/ 73 h 348"/>
                <a:gd name="T30" fmla="*/ 117 w 346"/>
                <a:gd name="T31" fmla="*/ 129 h 348"/>
                <a:gd name="T32" fmla="*/ 173 w 346"/>
                <a:gd name="T33" fmla="*/ 184 h 348"/>
                <a:gd name="T34" fmla="*/ 262 w 346"/>
                <a:gd name="T35" fmla="*/ 275 h 348"/>
                <a:gd name="T36" fmla="*/ 172 w 346"/>
                <a:gd name="T37" fmla="*/ 184 h 348"/>
                <a:gd name="T38" fmla="*/ 82 w 346"/>
                <a:gd name="T39" fmla="*/ 27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348">
                  <a:moveTo>
                    <a:pt x="346" y="265"/>
                  </a:moveTo>
                  <a:cubicBezTo>
                    <a:pt x="346" y="348"/>
                    <a:pt x="346" y="348"/>
                    <a:pt x="346" y="348"/>
                  </a:cubicBezTo>
                  <a:cubicBezTo>
                    <a:pt x="263" y="348"/>
                    <a:pt x="263" y="348"/>
                    <a:pt x="263" y="348"/>
                  </a:cubicBezTo>
                  <a:moveTo>
                    <a:pt x="346" y="83"/>
                  </a:moveTo>
                  <a:cubicBezTo>
                    <a:pt x="346" y="0"/>
                    <a:pt x="346" y="0"/>
                    <a:pt x="346" y="0"/>
                  </a:cubicBezTo>
                  <a:cubicBezTo>
                    <a:pt x="263" y="0"/>
                    <a:pt x="263" y="0"/>
                    <a:pt x="263" y="0"/>
                  </a:cubicBezTo>
                  <a:moveTo>
                    <a:pt x="83" y="0"/>
                  </a:moveTo>
                  <a:cubicBezTo>
                    <a:pt x="0" y="0"/>
                    <a:pt x="0" y="0"/>
                    <a:pt x="0" y="0"/>
                  </a:cubicBezTo>
                  <a:cubicBezTo>
                    <a:pt x="0" y="83"/>
                    <a:pt x="0" y="83"/>
                    <a:pt x="0" y="83"/>
                  </a:cubicBezTo>
                  <a:moveTo>
                    <a:pt x="0" y="265"/>
                  </a:moveTo>
                  <a:cubicBezTo>
                    <a:pt x="0" y="348"/>
                    <a:pt x="0" y="348"/>
                    <a:pt x="0" y="348"/>
                  </a:cubicBezTo>
                  <a:cubicBezTo>
                    <a:pt x="83" y="348"/>
                    <a:pt x="83" y="348"/>
                    <a:pt x="83" y="348"/>
                  </a:cubicBezTo>
                  <a:moveTo>
                    <a:pt x="173" y="184"/>
                  </a:moveTo>
                  <a:cubicBezTo>
                    <a:pt x="204" y="184"/>
                    <a:pt x="229" y="159"/>
                    <a:pt x="229" y="129"/>
                  </a:cubicBezTo>
                  <a:cubicBezTo>
                    <a:pt x="229" y="98"/>
                    <a:pt x="204" y="73"/>
                    <a:pt x="173" y="73"/>
                  </a:cubicBezTo>
                  <a:cubicBezTo>
                    <a:pt x="142" y="73"/>
                    <a:pt x="117" y="98"/>
                    <a:pt x="117" y="129"/>
                  </a:cubicBezTo>
                  <a:cubicBezTo>
                    <a:pt x="117" y="159"/>
                    <a:pt x="142" y="184"/>
                    <a:pt x="173" y="184"/>
                  </a:cubicBezTo>
                  <a:close/>
                  <a:moveTo>
                    <a:pt x="262" y="275"/>
                  </a:moveTo>
                  <a:cubicBezTo>
                    <a:pt x="262" y="225"/>
                    <a:pt x="222" y="184"/>
                    <a:pt x="172" y="184"/>
                  </a:cubicBezTo>
                  <a:cubicBezTo>
                    <a:pt x="122" y="184"/>
                    <a:pt x="82" y="225"/>
                    <a:pt x="82" y="275"/>
                  </a:cubicBezTo>
                </a:path>
              </a:pathLst>
            </a:custGeom>
            <a:noFill/>
            <a:ln w="12700" cap="sq">
              <a:solidFill>
                <a:srgbClr val="FFFFFF"/>
              </a:solidFill>
              <a:prstDash val="solid"/>
              <a:miter lim="800000"/>
              <a:headEnd/>
              <a:tailEnd/>
            </a:ln>
          </p:spPr>
          <p:txBody>
            <a:bodyPr vert="horz" wrap="square" lIns="87857" tIns="43929" rIns="87857" bIns="43929" numCol="1" anchor="t" anchorCtr="0" compatLnSpc="1">
              <a:prstTxWarp prst="textNoShape">
                <a:avLst/>
              </a:prstTxWarp>
            </a:bodyPr>
            <a:lstStyle/>
            <a:p>
              <a:pPr marL="0" marR="0" lvl="0" indent="0" algn="ctr" defTabSz="878548" eaLnBrk="1" fontAlgn="base" latinLnBrk="0" hangingPunct="1">
                <a:lnSpc>
                  <a:spcPct val="100000"/>
                </a:lnSpc>
                <a:spcBef>
                  <a:spcPts val="0"/>
                </a:spcBef>
                <a:spcAft>
                  <a:spcPts val="0"/>
                </a:spcAft>
                <a:buClrTx/>
                <a:buSzTx/>
                <a:buFontTx/>
                <a:buNone/>
                <a:tabLst/>
                <a:defRPr/>
              </a:pPr>
              <a:endParaRPr kumimoji="0" lang="en-US" sz="1633" b="0" i="0" u="none" strike="noStrike" kern="0" cap="none" spc="0" normalizeH="0" baseline="0" noProof="0">
                <a:ln>
                  <a:noFill/>
                </a:ln>
                <a:solidFill>
                  <a:srgbClr val="FFFFFF"/>
                </a:solidFill>
                <a:effectLst/>
                <a:uLnTx/>
                <a:uFillTx/>
                <a:latin typeface="Segoe UI"/>
              </a:endParaRPr>
            </a:p>
          </p:txBody>
        </p:sp>
      </p:grpSp>
      <p:grpSp>
        <p:nvGrpSpPr>
          <p:cNvPr id="118" name="Group 117">
            <a:extLst>
              <a:ext uri="{FF2B5EF4-FFF2-40B4-BE49-F238E27FC236}">
                <a16:creationId xmlns:a16="http://schemas.microsoft.com/office/drawing/2014/main" id="{7A0C546D-924F-4F30-B6C6-FE5066B65CAA}"/>
              </a:ext>
            </a:extLst>
          </p:cNvPr>
          <p:cNvGrpSpPr/>
          <p:nvPr/>
        </p:nvGrpSpPr>
        <p:grpSpPr>
          <a:xfrm>
            <a:off x="7634961" y="1465722"/>
            <a:ext cx="461541" cy="461541"/>
            <a:chOff x="4452075" y="2723181"/>
            <a:chExt cx="838284" cy="838284"/>
          </a:xfrm>
        </p:grpSpPr>
        <p:sp>
          <p:nvSpPr>
            <p:cNvPr id="119" name="04R">
              <a:extLst>
                <a:ext uri="{FF2B5EF4-FFF2-40B4-BE49-F238E27FC236}">
                  <a16:creationId xmlns:a16="http://schemas.microsoft.com/office/drawing/2014/main" id="{D1F1D7F9-1DF6-4162-9A98-4A30C945E622}"/>
                </a:ext>
              </a:extLst>
            </p:cNvPr>
            <p:cNvSpPr/>
            <p:nvPr/>
          </p:nvSpPr>
          <p:spPr bwMode="auto">
            <a:xfrm>
              <a:off x="4452075" y="2723181"/>
              <a:ext cx="838284" cy="838284"/>
            </a:xfrm>
            <a:prstGeom prst="ellipse">
              <a:avLst/>
            </a:prstGeom>
            <a:solidFill>
              <a:srgbClr val="0078D4"/>
            </a:solidFill>
            <a:ln w="9525" cap="flat" cmpd="sng" algn="ctr">
              <a:noFill/>
              <a:prstDash val="solid"/>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20" name="document_6" title="Icon of a document with a padlock in the lower right corner">
              <a:extLst>
                <a:ext uri="{FF2B5EF4-FFF2-40B4-BE49-F238E27FC236}">
                  <a16:creationId xmlns:a16="http://schemas.microsoft.com/office/drawing/2014/main" id="{AE0E9AA7-6FA0-4DDA-9E5B-1B522D1D4C59}"/>
                </a:ext>
              </a:extLst>
            </p:cNvPr>
            <p:cNvSpPr>
              <a:spLocks noChangeAspect="1" noEditPoints="1"/>
            </p:cNvSpPr>
            <p:nvPr/>
          </p:nvSpPr>
          <p:spPr bwMode="auto">
            <a:xfrm>
              <a:off x="4714228" y="2946087"/>
              <a:ext cx="313978" cy="392473"/>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57" tIns="43929" rIns="87857" bIns="43929" numCol="1" anchor="t" anchorCtr="0" compatLnSpc="1">
              <a:prstTxWarp prst="textNoShape">
                <a:avLst/>
              </a:prstTxWarp>
            </a:bodyPr>
            <a:lstStyle/>
            <a:p>
              <a:pPr marL="0" marR="0" lvl="0" indent="0" algn="ctr" defTabSz="878548" eaLnBrk="1" fontAlgn="base" latinLnBrk="0" hangingPunct="1">
                <a:lnSpc>
                  <a:spcPct val="100000"/>
                </a:lnSpc>
                <a:spcBef>
                  <a:spcPts val="0"/>
                </a:spcBef>
                <a:spcAft>
                  <a:spcPts val="0"/>
                </a:spcAft>
                <a:buClrTx/>
                <a:buSzTx/>
                <a:buFontTx/>
                <a:buNone/>
                <a:tabLst/>
                <a:defRPr/>
              </a:pPr>
              <a:endParaRPr kumimoji="0" lang="en-US" sz="1633" b="0" i="0" u="none" strike="noStrike" kern="0" cap="none" spc="0" normalizeH="0" baseline="0" noProof="0">
                <a:ln>
                  <a:noFill/>
                </a:ln>
                <a:solidFill>
                  <a:srgbClr val="505050"/>
                </a:solidFill>
                <a:effectLst/>
                <a:uLnTx/>
                <a:uFillTx/>
                <a:latin typeface="Segoe UI"/>
              </a:endParaRPr>
            </a:p>
          </p:txBody>
        </p:sp>
      </p:grpSp>
      <p:grpSp>
        <p:nvGrpSpPr>
          <p:cNvPr id="121" name="Group 120">
            <a:extLst>
              <a:ext uri="{FF2B5EF4-FFF2-40B4-BE49-F238E27FC236}">
                <a16:creationId xmlns:a16="http://schemas.microsoft.com/office/drawing/2014/main" id="{FFBAAAAE-318C-4953-955E-53CDF368AB8F}"/>
              </a:ext>
            </a:extLst>
          </p:cNvPr>
          <p:cNvGrpSpPr/>
          <p:nvPr/>
        </p:nvGrpSpPr>
        <p:grpSpPr>
          <a:xfrm>
            <a:off x="3522780" y="1464884"/>
            <a:ext cx="461541" cy="461541"/>
            <a:chOff x="7228793" y="2606597"/>
            <a:chExt cx="838284" cy="838284"/>
          </a:xfrm>
        </p:grpSpPr>
        <p:sp>
          <p:nvSpPr>
            <p:cNvPr id="122" name="04R">
              <a:extLst>
                <a:ext uri="{FF2B5EF4-FFF2-40B4-BE49-F238E27FC236}">
                  <a16:creationId xmlns:a16="http://schemas.microsoft.com/office/drawing/2014/main" id="{E9B0DE57-C0B8-44FC-B289-55F06270008A}"/>
                </a:ext>
              </a:extLst>
            </p:cNvPr>
            <p:cNvSpPr/>
            <p:nvPr/>
          </p:nvSpPr>
          <p:spPr bwMode="auto">
            <a:xfrm>
              <a:off x="7228793" y="2606597"/>
              <a:ext cx="838284" cy="838284"/>
            </a:xfrm>
            <a:prstGeom prst="ellipse">
              <a:avLst/>
            </a:prstGeom>
            <a:solidFill>
              <a:srgbClr val="0078D4"/>
            </a:solidFill>
            <a:ln w="9525" cap="flat" cmpd="sng" algn="ctr">
              <a:noFill/>
              <a:prstDash val="solid"/>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23" name="shield_3" title="Icon of a shield with an exclamation point inside">
              <a:extLst>
                <a:ext uri="{FF2B5EF4-FFF2-40B4-BE49-F238E27FC236}">
                  <a16:creationId xmlns:a16="http://schemas.microsoft.com/office/drawing/2014/main" id="{3FA99B40-35AD-4EB7-882D-64680BBCF9E1}"/>
                </a:ext>
              </a:extLst>
            </p:cNvPr>
            <p:cNvSpPr>
              <a:spLocks noChangeAspect="1" noEditPoints="1"/>
            </p:cNvSpPr>
            <p:nvPr/>
          </p:nvSpPr>
          <p:spPr bwMode="auto">
            <a:xfrm>
              <a:off x="7453175" y="2828348"/>
              <a:ext cx="389520" cy="394783"/>
            </a:xfrm>
            <a:custGeom>
              <a:avLst/>
              <a:gdLst>
                <a:gd name="T0" fmla="*/ 55 w 322"/>
                <a:gd name="T1" fmla="*/ 246 h 329"/>
                <a:gd name="T2" fmla="*/ 4 w 322"/>
                <a:gd name="T3" fmla="*/ 101 h 329"/>
                <a:gd name="T4" fmla="*/ 4 w 322"/>
                <a:gd name="T5" fmla="*/ 44 h 329"/>
                <a:gd name="T6" fmla="*/ 72 w 322"/>
                <a:gd name="T7" fmla="*/ 34 h 329"/>
                <a:gd name="T8" fmla="*/ 161 w 322"/>
                <a:gd name="T9" fmla="*/ 0 h 329"/>
                <a:gd name="T10" fmla="*/ 250 w 322"/>
                <a:gd name="T11" fmla="*/ 34 h 329"/>
                <a:gd name="T12" fmla="*/ 318 w 322"/>
                <a:gd name="T13" fmla="*/ 44 h 329"/>
                <a:gd name="T14" fmla="*/ 318 w 322"/>
                <a:gd name="T15" fmla="*/ 101 h 329"/>
                <a:gd name="T16" fmla="*/ 267 w 322"/>
                <a:gd name="T17" fmla="*/ 246 h 329"/>
                <a:gd name="T18" fmla="*/ 161 w 322"/>
                <a:gd name="T19" fmla="*/ 329 h 329"/>
                <a:gd name="T20" fmla="*/ 55 w 322"/>
                <a:gd name="T21" fmla="*/ 246 h 329"/>
                <a:gd name="T22" fmla="*/ 161 w 322"/>
                <a:gd name="T23" fmla="*/ 53 h 329"/>
                <a:gd name="T24" fmla="*/ 161 w 322"/>
                <a:gd name="T25" fmla="*/ 207 h 329"/>
                <a:gd name="T26" fmla="*/ 161 w 322"/>
                <a:gd name="T27" fmla="*/ 231 h 329"/>
                <a:gd name="T28" fmla="*/ 161 w 322"/>
                <a:gd name="T29" fmla="*/ 2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2" h="329">
                  <a:moveTo>
                    <a:pt x="55" y="246"/>
                  </a:moveTo>
                  <a:cubicBezTo>
                    <a:pt x="0" y="179"/>
                    <a:pt x="4" y="101"/>
                    <a:pt x="4" y="101"/>
                  </a:cubicBezTo>
                  <a:cubicBezTo>
                    <a:pt x="4" y="44"/>
                    <a:pt x="4" y="44"/>
                    <a:pt x="4" y="44"/>
                  </a:cubicBezTo>
                  <a:cubicBezTo>
                    <a:pt x="4" y="44"/>
                    <a:pt x="38" y="45"/>
                    <a:pt x="72" y="34"/>
                  </a:cubicBezTo>
                  <a:cubicBezTo>
                    <a:pt x="107" y="22"/>
                    <a:pt x="124" y="0"/>
                    <a:pt x="161" y="0"/>
                  </a:cubicBezTo>
                  <a:cubicBezTo>
                    <a:pt x="198" y="0"/>
                    <a:pt x="215" y="22"/>
                    <a:pt x="250" y="34"/>
                  </a:cubicBezTo>
                  <a:cubicBezTo>
                    <a:pt x="284" y="45"/>
                    <a:pt x="318" y="44"/>
                    <a:pt x="318" y="44"/>
                  </a:cubicBezTo>
                  <a:cubicBezTo>
                    <a:pt x="318" y="101"/>
                    <a:pt x="318" y="101"/>
                    <a:pt x="318" y="101"/>
                  </a:cubicBezTo>
                  <a:cubicBezTo>
                    <a:pt x="318" y="101"/>
                    <a:pt x="322" y="179"/>
                    <a:pt x="267" y="246"/>
                  </a:cubicBezTo>
                  <a:cubicBezTo>
                    <a:pt x="234" y="286"/>
                    <a:pt x="161" y="329"/>
                    <a:pt x="161" y="329"/>
                  </a:cubicBezTo>
                  <a:cubicBezTo>
                    <a:pt x="161" y="329"/>
                    <a:pt x="88" y="286"/>
                    <a:pt x="55" y="246"/>
                  </a:cubicBezTo>
                  <a:close/>
                  <a:moveTo>
                    <a:pt x="161" y="53"/>
                  </a:moveTo>
                  <a:cubicBezTo>
                    <a:pt x="161" y="207"/>
                    <a:pt x="161" y="207"/>
                    <a:pt x="161" y="207"/>
                  </a:cubicBezTo>
                  <a:moveTo>
                    <a:pt x="161" y="231"/>
                  </a:moveTo>
                  <a:cubicBezTo>
                    <a:pt x="161" y="251"/>
                    <a:pt x="161" y="251"/>
                    <a:pt x="161" y="251"/>
                  </a:cubicBezTo>
                </a:path>
              </a:pathLst>
            </a:custGeom>
            <a:noFill/>
            <a:ln w="1270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57" tIns="43929" rIns="87857" bIns="43929" numCol="1" anchor="t" anchorCtr="0" compatLnSpc="1">
              <a:prstTxWarp prst="textNoShape">
                <a:avLst/>
              </a:prstTxWarp>
            </a:bodyPr>
            <a:lstStyle/>
            <a:p>
              <a:pPr marL="0" marR="0" lvl="0" indent="0" algn="ctr" defTabSz="878548" eaLnBrk="1" fontAlgn="base" latinLnBrk="0" hangingPunct="1">
                <a:lnSpc>
                  <a:spcPct val="100000"/>
                </a:lnSpc>
                <a:spcBef>
                  <a:spcPts val="0"/>
                </a:spcBef>
                <a:spcAft>
                  <a:spcPts val="0"/>
                </a:spcAft>
                <a:buClrTx/>
                <a:buSzTx/>
                <a:buFontTx/>
                <a:buNone/>
                <a:tabLst/>
                <a:defRPr/>
              </a:pPr>
              <a:endParaRPr kumimoji="0" lang="en-US" sz="1633" b="0" i="0" u="none" strike="noStrike" kern="0" cap="none" spc="0" normalizeH="0" baseline="0" noProof="0">
                <a:ln>
                  <a:noFill/>
                </a:ln>
                <a:solidFill>
                  <a:srgbClr val="505050"/>
                </a:solidFill>
                <a:effectLst/>
                <a:uLnTx/>
                <a:uFillTx/>
                <a:latin typeface="Segoe UI"/>
              </a:endParaRPr>
            </a:p>
          </p:txBody>
        </p:sp>
      </p:grpSp>
      <p:grpSp>
        <p:nvGrpSpPr>
          <p:cNvPr id="124" name="Group 123">
            <a:extLst>
              <a:ext uri="{FF2B5EF4-FFF2-40B4-BE49-F238E27FC236}">
                <a16:creationId xmlns:a16="http://schemas.microsoft.com/office/drawing/2014/main" id="{D4AB890E-29BA-46F2-8E67-63C33EF4213A}"/>
              </a:ext>
            </a:extLst>
          </p:cNvPr>
          <p:cNvGrpSpPr/>
          <p:nvPr/>
        </p:nvGrpSpPr>
        <p:grpSpPr>
          <a:xfrm>
            <a:off x="9691510" y="1464884"/>
            <a:ext cx="461541" cy="461541"/>
            <a:chOff x="10183194" y="2606597"/>
            <a:chExt cx="838284" cy="838284"/>
          </a:xfrm>
        </p:grpSpPr>
        <p:sp>
          <p:nvSpPr>
            <p:cNvPr id="125" name="04R">
              <a:extLst>
                <a:ext uri="{FF2B5EF4-FFF2-40B4-BE49-F238E27FC236}">
                  <a16:creationId xmlns:a16="http://schemas.microsoft.com/office/drawing/2014/main" id="{CF7963BE-97B1-442F-8AE1-A5BA13A091C9}"/>
                </a:ext>
              </a:extLst>
            </p:cNvPr>
            <p:cNvSpPr/>
            <p:nvPr/>
          </p:nvSpPr>
          <p:spPr bwMode="auto">
            <a:xfrm>
              <a:off x="10183194" y="2606597"/>
              <a:ext cx="838284" cy="838284"/>
            </a:xfrm>
            <a:prstGeom prst="ellipse">
              <a:avLst/>
            </a:prstGeom>
            <a:solidFill>
              <a:srgbClr val="0078D4"/>
            </a:solidFill>
            <a:ln w="9525" cap="flat" cmpd="sng" algn="ctr">
              <a:noFill/>
              <a:prstDash val="solid"/>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26" name="Diagnostic_E9D9" title="Icon of a heartbeat inside of a box">
              <a:extLst>
                <a:ext uri="{FF2B5EF4-FFF2-40B4-BE49-F238E27FC236}">
                  <a16:creationId xmlns:a16="http://schemas.microsoft.com/office/drawing/2014/main" id="{3B1F6681-00DF-4E00-98F7-F126B6A416DB}"/>
                </a:ext>
              </a:extLst>
            </p:cNvPr>
            <p:cNvSpPr>
              <a:spLocks noChangeAspect="1" noEditPoints="1"/>
            </p:cNvSpPr>
            <p:nvPr/>
          </p:nvSpPr>
          <p:spPr bwMode="auto">
            <a:xfrm>
              <a:off x="10411279" y="2834590"/>
              <a:ext cx="382112" cy="382300"/>
            </a:xfrm>
            <a:custGeom>
              <a:avLst/>
              <a:gdLst>
                <a:gd name="T0" fmla="*/ 0 w 3250"/>
                <a:gd name="T1" fmla="*/ 3250 h 3250"/>
                <a:gd name="T2" fmla="*/ 0 w 3250"/>
                <a:gd name="T3" fmla="*/ 0 h 3250"/>
                <a:gd name="T4" fmla="*/ 3250 w 3250"/>
                <a:gd name="T5" fmla="*/ 0 h 3250"/>
                <a:gd name="T6" fmla="*/ 3250 w 3250"/>
                <a:gd name="T7" fmla="*/ 3250 h 3250"/>
                <a:gd name="T8" fmla="*/ 0 w 3250"/>
                <a:gd name="T9" fmla="*/ 3250 h 3250"/>
                <a:gd name="T10" fmla="*/ 3250 w 3250"/>
                <a:gd name="T11" fmla="*/ 2000 h 3250"/>
                <a:gd name="T12" fmla="*/ 2553 w 3250"/>
                <a:gd name="T13" fmla="*/ 2000 h 3250"/>
                <a:gd name="T14" fmla="*/ 2535 w 3250"/>
                <a:gd name="T15" fmla="*/ 1985 h 3250"/>
                <a:gd name="T16" fmla="*/ 2379 w 3250"/>
                <a:gd name="T17" fmla="*/ 1362 h 3250"/>
                <a:gd name="T18" fmla="*/ 2360 w 3250"/>
                <a:gd name="T19" fmla="*/ 1347 h 3250"/>
                <a:gd name="T20" fmla="*/ 1987 w 3250"/>
                <a:gd name="T21" fmla="*/ 1347 h 3250"/>
                <a:gd name="T22" fmla="*/ 1969 w 3250"/>
                <a:gd name="T23" fmla="*/ 1332 h 3250"/>
                <a:gd name="T24" fmla="*/ 1768 w 3250"/>
                <a:gd name="T25" fmla="*/ 512 h 3250"/>
                <a:gd name="T26" fmla="*/ 1731 w 3250"/>
                <a:gd name="T27" fmla="*/ 512 h 3250"/>
                <a:gd name="T28" fmla="*/ 1227 w 3250"/>
                <a:gd name="T29" fmla="*/ 2467 h 3250"/>
                <a:gd name="T30" fmla="*/ 1195 w 3250"/>
                <a:gd name="T31" fmla="*/ 2476 h 3250"/>
                <a:gd name="T32" fmla="*/ 732 w 3250"/>
                <a:gd name="T33" fmla="*/ 2014 h 3250"/>
                <a:gd name="T34" fmla="*/ 705 w 3250"/>
                <a:gd name="T35" fmla="*/ 2014 h 3250"/>
                <a:gd name="T36" fmla="*/ 474 w 3250"/>
                <a:gd name="T37" fmla="*/ 2244 h 3250"/>
                <a:gd name="T38" fmla="*/ 461 w 3250"/>
                <a:gd name="T39" fmla="*/ 2250 h 3250"/>
                <a:gd name="T40" fmla="*/ 0 w 3250"/>
                <a:gd name="T41" fmla="*/ 2250 h 3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0" h="3250">
                  <a:moveTo>
                    <a:pt x="0" y="3250"/>
                  </a:moveTo>
                  <a:cubicBezTo>
                    <a:pt x="0" y="0"/>
                    <a:pt x="0" y="0"/>
                    <a:pt x="0" y="0"/>
                  </a:cubicBezTo>
                  <a:cubicBezTo>
                    <a:pt x="3250" y="0"/>
                    <a:pt x="3250" y="0"/>
                    <a:pt x="3250" y="0"/>
                  </a:cubicBezTo>
                  <a:cubicBezTo>
                    <a:pt x="3250" y="3250"/>
                    <a:pt x="3250" y="3250"/>
                    <a:pt x="3250" y="3250"/>
                  </a:cubicBezTo>
                  <a:lnTo>
                    <a:pt x="0" y="3250"/>
                  </a:lnTo>
                  <a:close/>
                  <a:moveTo>
                    <a:pt x="3250" y="2000"/>
                  </a:moveTo>
                  <a:cubicBezTo>
                    <a:pt x="2553" y="2000"/>
                    <a:pt x="2553" y="2000"/>
                    <a:pt x="2553" y="2000"/>
                  </a:cubicBezTo>
                  <a:cubicBezTo>
                    <a:pt x="2544" y="2000"/>
                    <a:pt x="2537" y="1994"/>
                    <a:pt x="2535" y="1985"/>
                  </a:cubicBezTo>
                  <a:cubicBezTo>
                    <a:pt x="2379" y="1362"/>
                    <a:pt x="2379" y="1362"/>
                    <a:pt x="2379" y="1362"/>
                  </a:cubicBezTo>
                  <a:cubicBezTo>
                    <a:pt x="2377" y="1353"/>
                    <a:pt x="2369" y="1347"/>
                    <a:pt x="2360" y="1347"/>
                  </a:cubicBezTo>
                  <a:cubicBezTo>
                    <a:pt x="1987" y="1347"/>
                    <a:pt x="1987" y="1347"/>
                    <a:pt x="1987" y="1347"/>
                  </a:cubicBezTo>
                  <a:cubicBezTo>
                    <a:pt x="1978" y="1347"/>
                    <a:pt x="1971" y="1341"/>
                    <a:pt x="1969" y="1332"/>
                  </a:cubicBezTo>
                  <a:cubicBezTo>
                    <a:pt x="1768" y="512"/>
                    <a:pt x="1768" y="512"/>
                    <a:pt x="1768" y="512"/>
                  </a:cubicBezTo>
                  <a:cubicBezTo>
                    <a:pt x="1764" y="493"/>
                    <a:pt x="1736" y="493"/>
                    <a:pt x="1731" y="512"/>
                  </a:cubicBezTo>
                  <a:cubicBezTo>
                    <a:pt x="1227" y="2467"/>
                    <a:pt x="1227" y="2467"/>
                    <a:pt x="1227" y="2467"/>
                  </a:cubicBezTo>
                  <a:cubicBezTo>
                    <a:pt x="1223" y="2482"/>
                    <a:pt x="1205" y="2487"/>
                    <a:pt x="1195" y="2476"/>
                  </a:cubicBezTo>
                  <a:cubicBezTo>
                    <a:pt x="732" y="2014"/>
                    <a:pt x="732" y="2014"/>
                    <a:pt x="732" y="2014"/>
                  </a:cubicBezTo>
                  <a:cubicBezTo>
                    <a:pt x="725" y="2006"/>
                    <a:pt x="713" y="2006"/>
                    <a:pt x="705" y="2014"/>
                  </a:cubicBezTo>
                  <a:cubicBezTo>
                    <a:pt x="474" y="2244"/>
                    <a:pt x="474" y="2244"/>
                    <a:pt x="474" y="2244"/>
                  </a:cubicBezTo>
                  <a:cubicBezTo>
                    <a:pt x="471" y="2248"/>
                    <a:pt x="466" y="2250"/>
                    <a:pt x="461" y="2250"/>
                  </a:cubicBezTo>
                  <a:cubicBezTo>
                    <a:pt x="0" y="2250"/>
                    <a:pt x="0" y="2250"/>
                    <a:pt x="0" y="2250"/>
                  </a:cubicBezTo>
                </a:path>
              </a:pathLst>
            </a:custGeom>
            <a:noFill/>
            <a:ln w="1270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7857" tIns="43929" rIns="87857" bIns="43929" numCol="1" anchor="t" anchorCtr="0" compatLnSpc="1">
              <a:prstTxWarp prst="textNoShape">
                <a:avLst/>
              </a:prstTxWarp>
            </a:bodyPr>
            <a:lstStyle/>
            <a:p>
              <a:pPr marL="0" marR="0" lvl="0" indent="0" algn="ctr" defTabSz="878548" eaLnBrk="1" fontAlgn="base" latinLnBrk="0" hangingPunct="1">
                <a:lnSpc>
                  <a:spcPct val="100000"/>
                </a:lnSpc>
                <a:spcBef>
                  <a:spcPts val="0"/>
                </a:spcBef>
                <a:spcAft>
                  <a:spcPts val="0"/>
                </a:spcAft>
                <a:buClrTx/>
                <a:buSzTx/>
                <a:buFontTx/>
                <a:buNone/>
                <a:tabLst/>
                <a:defRPr/>
              </a:pPr>
              <a:endParaRPr kumimoji="0" lang="en-US" sz="1633" b="0" i="0" u="none" strike="noStrike" kern="0" cap="none" spc="0" normalizeH="0" baseline="0" noProof="0">
                <a:ln>
                  <a:noFill/>
                </a:ln>
                <a:solidFill>
                  <a:srgbClr val="505050"/>
                </a:solidFill>
                <a:effectLst/>
                <a:uLnTx/>
                <a:uFillTx/>
                <a:latin typeface="Segoe UI"/>
              </a:endParaRPr>
            </a:p>
          </p:txBody>
        </p:sp>
      </p:grpSp>
      <p:grpSp>
        <p:nvGrpSpPr>
          <p:cNvPr id="127" name="Group 126">
            <a:extLst>
              <a:ext uri="{FF2B5EF4-FFF2-40B4-BE49-F238E27FC236}">
                <a16:creationId xmlns:a16="http://schemas.microsoft.com/office/drawing/2014/main" id="{C232111C-047B-4622-A907-8605A7636AEB}"/>
              </a:ext>
            </a:extLst>
          </p:cNvPr>
          <p:cNvGrpSpPr/>
          <p:nvPr/>
        </p:nvGrpSpPr>
        <p:grpSpPr>
          <a:xfrm>
            <a:off x="5582799" y="1464884"/>
            <a:ext cx="461541" cy="461541"/>
            <a:chOff x="5849185" y="1219813"/>
            <a:chExt cx="838284" cy="838284"/>
          </a:xfrm>
        </p:grpSpPr>
        <p:sp>
          <p:nvSpPr>
            <p:cNvPr id="128" name="04R">
              <a:extLst>
                <a:ext uri="{FF2B5EF4-FFF2-40B4-BE49-F238E27FC236}">
                  <a16:creationId xmlns:a16="http://schemas.microsoft.com/office/drawing/2014/main" id="{B31522C4-7907-41D5-B21F-321A2365F627}"/>
                </a:ext>
              </a:extLst>
            </p:cNvPr>
            <p:cNvSpPr/>
            <p:nvPr/>
          </p:nvSpPr>
          <p:spPr bwMode="auto">
            <a:xfrm>
              <a:off x="5849185" y="1219813"/>
              <a:ext cx="838284" cy="838284"/>
            </a:xfrm>
            <a:prstGeom prst="ellipse">
              <a:avLst/>
            </a:prstGeom>
            <a:solidFill>
              <a:srgbClr val="0078D4"/>
            </a:solidFill>
            <a:ln w="9525" cap="flat" cmpd="sng" algn="ctr">
              <a:noFill/>
              <a:prstDash val="solid"/>
            </a:ln>
            <a:effectLst/>
          </p:spPr>
          <p:txBody>
            <a:bodyPr rot="0" spcFirstLastPara="0" vert="horz" wrap="square" lIns="182854" tIns="146284" rIns="182854" bIns="146284" numCol="1" spcCol="0" rtlCol="0" fromWordArt="0" anchor="ctr" anchorCtr="0" forceAA="0" compatLnSpc="1">
              <a:prstTxWarp prst="textNoShape">
                <a:avLst/>
              </a:prstTxWarp>
              <a:noAutofit/>
            </a:bodyPr>
            <a:lstStyle/>
            <a:p>
              <a:pPr marL="0" marR="0" lvl="0" indent="0"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29" name="Freeform 37">
              <a:extLst>
                <a:ext uri="{FF2B5EF4-FFF2-40B4-BE49-F238E27FC236}">
                  <a16:creationId xmlns:a16="http://schemas.microsoft.com/office/drawing/2014/main" id="{A7D219EC-0B56-4D5B-926F-21A127183128}"/>
                </a:ext>
              </a:extLst>
            </p:cNvPr>
            <p:cNvSpPr>
              <a:spLocks noChangeAspect="1" noEditPoints="1"/>
            </p:cNvSpPr>
            <p:nvPr/>
          </p:nvSpPr>
          <p:spPr bwMode="black">
            <a:xfrm>
              <a:off x="6062978" y="1490027"/>
              <a:ext cx="410698" cy="297856"/>
            </a:xfrm>
            <a:custGeom>
              <a:avLst/>
              <a:gdLst>
                <a:gd name="T0" fmla="*/ 274 w 1322"/>
                <a:gd name="T1" fmla="*/ 483 h 958"/>
                <a:gd name="T2" fmla="*/ 169 w 1322"/>
                <a:gd name="T3" fmla="*/ 378 h 958"/>
                <a:gd name="T4" fmla="*/ 64 w 1322"/>
                <a:gd name="T5" fmla="*/ 483 h 958"/>
                <a:gd name="T6" fmla="*/ 169 w 1322"/>
                <a:gd name="T7" fmla="*/ 589 h 958"/>
                <a:gd name="T8" fmla="*/ 274 w 1322"/>
                <a:gd name="T9" fmla="*/ 483 h 958"/>
                <a:gd name="T10" fmla="*/ 1259 w 1322"/>
                <a:gd name="T11" fmla="*/ 790 h 958"/>
                <a:gd name="T12" fmla="*/ 1154 w 1322"/>
                <a:gd name="T13" fmla="*/ 684 h 958"/>
                <a:gd name="T14" fmla="*/ 1049 w 1322"/>
                <a:gd name="T15" fmla="*/ 790 h 958"/>
                <a:gd name="T16" fmla="*/ 1154 w 1322"/>
                <a:gd name="T17" fmla="*/ 895 h 958"/>
                <a:gd name="T18" fmla="*/ 1259 w 1322"/>
                <a:gd name="T19" fmla="*/ 790 h 958"/>
                <a:gd name="T20" fmla="*/ 1259 w 1322"/>
                <a:gd name="T21" fmla="*/ 169 h 958"/>
                <a:gd name="T22" fmla="*/ 1154 w 1322"/>
                <a:gd name="T23" fmla="*/ 64 h 958"/>
                <a:gd name="T24" fmla="*/ 1049 w 1322"/>
                <a:gd name="T25" fmla="*/ 169 h 958"/>
                <a:gd name="T26" fmla="*/ 1154 w 1322"/>
                <a:gd name="T27" fmla="*/ 274 h 958"/>
                <a:gd name="T28" fmla="*/ 1259 w 1322"/>
                <a:gd name="T29" fmla="*/ 169 h 958"/>
                <a:gd name="T30" fmla="*/ 1322 w 1322"/>
                <a:gd name="T31" fmla="*/ 790 h 958"/>
                <a:gd name="T32" fmla="*/ 1154 w 1322"/>
                <a:gd name="T33" fmla="*/ 958 h 958"/>
                <a:gd name="T34" fmla="*/ 998 w 1322"/>
                <a:gd name="T35" fmla="*/ 855 h 958"/>
                <a:gd name="T36" fmla="*/ 991 w 1322"/>
                <a:gd name="T37" fmla="*/ 830 h 958"/>
                <a:gd name="T38" fmla="*/ 631 w 1322"/>
                <a:gd name="T39" fmla="*/ 830 h 958"/>
                <a:gd name="T40" fmla="*/ 631 w 1322"/>
                <a:gd name="T41" fmla="*/ 761 h 958"/>
                <a:gd name="T42" fmla="*/ 988 w 1322"/>
                <a:gd name="T43" fmla="*/ 761 h 958"/>
                <a:gd name="T44" fmla="*/ 989 w 1322"/>
                <a:gd name="T45" fmla="*/ 756 h 958"/>
                <a:gd name="T46" fmla="*/ 1154 w 1322"/>
                <a:gd name="T47" fmla="*/ 621 h 958"/>
                <a:gd name="T48" fmla="*/ 1322 w 1322"/>
                <a:gd name="T49" fmla="*/ 790 h 958"/>
                <a:gd name="T50" fmla="*/ 1322 w 1322"/>
                <a:gd name="T51" fmla="*/ 169 h 958"/>
                <a:gd name="T52" fmla="*/ 1154 w 1322"/>
                <a:gd name="T53" fmla="*/ 338 h 958"/>
                <a:gd name="T54" fmla="*/ 998 w 1322"/>
                <a:gd name="T55" fmla="*/ 235 h 958"/>
                <a:gd name="T56" fmla="*/ 991 w 1322"/>
                <a:gd name="T57" fmla="*/ 210 h 958"/>
                <a:gd name="T58" fmla="*/ 701 w 1322"/>
                <a:gd name="T59" fmla="*/ 210 h 958"/>
                <a:gd name="T60" fmla="*/ 701 w 1322"/>
                <a:gd name="T61" fmla="*/ 448 h 958"/>
                <a:gd name="T62" fmla="*/ 701 w 1322"/>
                <a:gd name="T63" fmla="*/ 448 h 958"/>
                <a:gd name="T64" fmla="*/ 701 w 1322"/>
                <a:gd name="T65" fmla="*/ 518 h 958"/>
                <a:gd name="T66" fmla="*/ 701 w 1322"/>
                <a:gd name="T67" fmla="*/ 518 h 958"/>
                <a:gd name="T68" fmla="*/ 701 w 1322"/>
                <a:gd name="T69" fmla="*/ 761 h 958"/>
                <a:gd name="T70" fmla="*/ 631 w 1322"/>
                <a:gd name="T71" fmla="*/ 761 h 958"/>
                <a:gd name="T72" fmla="*/ 631 w 1322"/>
                <a:gd name="T73" fmla="*/ 518 h 958"/>
                <a:gd name="T74" fmla="*/ 334 w 1322"/>
                <a:gd name="T75" fmla="*/ 518 h 958"/>
                <a:gd name="T76" fmla="*/ 324 w 1322"/>
                <a:gd name="T77" fmla="*/ 549 h 958"/>
                <a:gd name="T78" fmla="*/ 169 w 1322"/>
                <a:gd name="T79" fmla="*/ 652 h 958"/>
                <a:gd name="T80" fmla="*/ 0 w 1322"/>
                <a:gd name="T81" fmla="*/ 483 h 958"/>
                <a:gd name="T82" fmla="*/ 169 w 1322"/>
                <a:gd name="T83" fmla="*/ 315 h 958"/>
                <a:gd name="T84" fmla="*/ 324 w 1322"/>
                <a:gd name="T85" fmla="*/ 418 h 958"/>
                <a:gd name="T86" fmla="*/ 334 w 1322"/>
                <a:gd name="T87" fmla="*/ 448 h 958"/>
                <a:gd name="T88" fmla="*/ 631 w 1322"/>
                <a:gd name="T89" fmla="*/ 448 h 958"/>
                <a:gd name="T90" fmla="*/ 631 w 1322"/>
                <a:gd name="T91" fmla="*/ 210 h 958"/>
                <a:gd name="T92" fmla="*/ 631 w 1322"/>
                <a:gd name="T93" fmla="*/ 140 h 958"/>
                <a:gd name="T94" fmla="*/ 988 w 1322"/>
                <a:gd name="T95" fmla="*/ 140 h 958"/>
                <a:gd name="T96" fmla="*/ 989 w 1322"/>
                <a:gd name="T97" fmla="*/ 135 h 958"/>
                <a:gd name="T98" fmla="*/ 1154 w 1322"/>
                <a:gd name="T99" fmla="*/ 0 h 958"/>
                <a:gd name="T100" fmla="*/ 1322 w 1322"/>
                <a:gd name="T101" fmla="*/ 169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2" h="958">
                  <a:moveTo>
                    <a:pt x="274" y="483"/>
                  </a:moveTo>
                  <a:cubicBezTo>
                    <a:pt x="274" y="425"/>
                    <a:pt x="227" y="378"/>
                    <a:pt x="169" y="378"/>
                  </a:cubicBezTo>
                  <a:cubicBezTo>
                    <a:pt x="111" y="378"/>
                    <a:pt x="64" y="425"/>
                    <a:pt x="64" y="483"/>
                  </a:cubicBezTo>
                  <a:cubicBezTo>
                    <a:pt x="64" y="541"/>
                    <a:pt x="111" y="589"/>
                    <a:pt x="169" y="589"/>
                  </a:cubicBezTo>
                  <a:cubicBezTo>
                    <a:pt x="227" y="589"/>
                    <a:pt x="274" y="541"/>
                    <a:pt x="274" y="483"/>
                  </a:cubicBezTo>
                  <a:close/>
                  <a:moveTo>
                    <a:pt x="1259" y="790"/>
                  </a:moveTo>
                  <a:cubicBezTo>
                    <a:pt x="1259" y="732"/>
                    <a:pt x="1212" y="684"/>
                    <a:pt x="1154" y="684"/>
                  </a:cubicBezTo>
                  <a:cubicBezTo>
                    <a:pt x="1096" y="684"/>
                    <a:pt x="1049" y="732"/>
                    <a:pt x="1049" y="790"/>
                  </a:cubicBezTo>
                  <a:cubicBezTo>
                    <a:pt x="1049" y="848"/>
                    <a:pt x="1096" y="895"/>
                    <a:pt x="1154" y="895"/>
                  </a:cubicBezTo>
                  <a:cubicBezTo>
                    <a:pt x="1212" y="895"/>
                    <a:pt x="1259" y="848"/>
                    <a:pt x="1259" y="790"/>
                  </a:cubicBezTo>
                  <a:close/>
                  <a:moveTo>
                    <a:pt x="1259" y="169"/>
                  </a:moveTo>
                  <a:cubicBezTo>
                    <a:pt x="1259" y="111"/>
                    <a:pt x="1212" y="64"/>
                    <a:pt x="1154" y="64"/>
                  </a:cubicBezTo>
                  <a:cubicBezTo>
                    <a:pt x="1096" y="64"/>
                    <a:pt x="1049" y="111"/>
                    <a:pt x="1049" y="169"/>
                  </a:cubicBezTo>
                  <a:cubicBezTo>
                    <a:pt x="1049" y="227"/>
                    <a:pt x="1096" y="274"/>
                    <a:pt x="1154" y="274"/>
                  </a:cubicBezTo>
                  <a:cubicBezTo>
                    <a:pt x="1212" y="274"/>
                    <a:pt x="1259" y="227"/>
                    <a:pt x="1259" y="169"/>
                  </a:cubicBezTo>
                  <a:close/>
                  <a:moveTo>
                    <a:pt x="1322" y="790"/>
                  </a:moveTo>
                  <a:cubicBezTo>
                    <a:pt x="1322" y="883"/>
                    <a:pt x="1247" y="958"/>
                    <a:pt x="1154" y="958"/>
                  </a:cubicBezTo>
                  <a:cubicBezTo>
                    <a:pt x="1084" y="958"/>
                    <a:pt x="1024" y="916"/>
                    <a:pt x="998" y="855"/>
                  </a:cubicBezTo>
                  <a:cubicBezTo>
                    <a:pt x="991" y="830"/>
                    <a:pt x="991" y="830"/>
                    <a:pt x="991" y="830"/>
                  </a:cubicBezTo>
                  <a:cubicBezTo>
                    <a:pt x="631" y="830"/>
                    <a:pt x="631" y="830"/>
                    <a:pt x="631" y="830"/>
                  </a:cubicBezTo>
                  <a:cubicBezTo>
                    <a:pt x="631" y="761"/>
                    <a:pt x="631" y="761"/>
                    <a:pt x="631" y="761"/>
                  </a:cubicBezTo>
                  <a:cubicBezTo>
                    <a:pt x="988" y="761"/>
                    <a:pt x="988" y="761"/>
                    <a:pt x="988" y="761"/>
                  </a:cubicBezTo>
                  <a:cubicBezTo>
                    <a:pt x="989" y="756"/>
                    <a:pt x="989" y="756"/>
                    <a:pt x="989" y="756"/>
                  </a:cubicBezTo>
                  <a:cubicBezTo>
                    <a:pt x="1004" y="679"/>
                    <a:pt x="1072" y="621"/>
                    <a:pt x="1154" y="621"/>
                  </a:cubicBezTo>
                  <a:cubicBezTo>
                    <a:pt x="1247" y="621"/>
                    <a:pt x="1322" y="696"/>
                    <a:pt x="1322" y="790"/>
                  </a:cubicBezTo>
                  <a:close/>
                  <a:moveTo>
                    <a:pt x="1322" y="169"/>
                  </a:moveTo>
                  <a:cubicBezTo>
                    <a:pt x="1322" y="262"/>
                    <a:pt x="1247" y="338"/>
                    <a:pt x="1154" y="338"/>
                  </a:cubicBezTo>
                  <a:cubicBezTo>
                    <a:pt x="1084" y="338"/>
                    <a:pt x="1024" y="295"/>
                    <a:pt x="998" y="235"/>
                  </a:cubicBezTo>
                  <a:cubicBezTo>
                    <a:pt x="991" y="210"/>
                    <a:pt x="991" y="210"/>
                    <a:pt x="991" y="210"/>
                  </a:cubicBezTo>
                  <a:cubicBezTo>
                    <a:pt x="701" y="210"/>
                    <a:pt x="701" y="210"/>
                    <a:pt x="701" y="210"/>
                  </a:cubicBezTo>
                  <a:cubicBezTo>
                    <a:pt x="701" y="448"/>
                    <a:pt x="701" y="448"/>
                    <a:pt x="701" y="448"/>
                  </a:cubicBezTo>
                  <a:cubicBezTo>
                    <a:pt x="701" y="448"/>
                    <a:pt x="701" y="448"/>
                    <a:pt x="701" y="448"/>
                  </a:cubicBezTo>
                  <a:cubicBezTo>
                    <a:pt x="701" y="518"/>
                    <a:pt x="701" y="518"/>
                    <a:pt x="701" y="518"/>
                  </a:cubicBezTo>
                  <a:cubicBezTo>
                    <a:pt x="701" y="518"/>
                    <a:pt x="701" y="518"/>
                    <a:pt x="701" y="518"/>
                  </a:cubicBezTo>
                  <a:cubicBezTo>
                    <a:pt x="701" y="761"/>
                    <a:pt x="701" y="761"/>
                    <a:pt x="701" y="761"/>
                  </a:cubicBezTo>
                  <a:cubicBezTo>
                    <a:pt x="631" y="761"/>
                    <a:pt x="631" y="761"/>
                    <a:pt x="631" y="761"/>
                  </a:cubicBezTo>
                  <a:cubicBezTo>
                    <a:pt x="631" y="518"/>
                    <a:pt x="631" y="518"/>
                    <a:pt x="631" y="518"/>
                  </a:cubicBezTo>
                  <a:cubicBezTo>
                    <a:pt x="334" y="518"/>
                    <a:pt x="334" y="518"/>
                    <a:pt x="334" y="518"/>
                  </a:cubicBezTo>
                  <a:cubicBezTo>
                    <a:pt x="324" y="549"/>
                    <a:pt x="324" y="549"/>
                    <a:pt x="324" y="549"/>
                  </a:cubicBezTo>
                  <a:cubicBezTo>
                    <a:pt x="298" y="610"/>
                    <a:pt x="239" y="652"/>
                    <a:pt x="169" y="652"/>
                  </a:cubicBezTo>
                  <a:cubicBezTo>
                    <a:pt x="76" y="652"/>
                    <a:pt x="0" y="577"/>
                    <a:pt x="0" y="483"/>
                  </a:cubicBezTo>
                  <a:cubicBezTo>
                    <a:pt x="0" y="390"/>
                    <a:pt x="76" y="315"/>
                    <a:pt x="169" y="315"/>
                  </a:cubicBezTo>
                  <a:cubicBezTo>
                    <a:pt x="239" y="315"/>
                    <a:pt x="298" y="357"/>
                    <a:pt x="324" y="418"/>
                  </a:cubicBezTo>
                  <a:cubicBezTo>
                    <a:pt x="334" y="448"/>
                    <a:pt x="334" y="448"/>
                    <a:pt x="334" y="448"/>
                  </a:cubicBezTo>
                  <a:cubicBezTo>
                    <a:pt x="631" y="448"/>
                    <a:pt x="631" y="448"/>
                    <a:pt x="631" y="448"/>
                  </a:cubicBezTo>
                  <a:cubicBezTo>
                    <a:pt x="631" y="210"/>
                    <a:pt x="631" y="210"/>
                    <a:pt x="631" y="210"/>
                  </a:cubicBezTo>
                  <a:cubicBezTo>
                    <a:pt x="631" y="140"/>
                    <a:pt x="631" y="140"/>
                    <a:pt x="631" y="140"/>
                  </a:cubicBezTo>
                  <a:cubicBezTo>
                    <a:pt x="988" y="140"/>
                    <a:pt x="988" y="140"/>
                    <a:pt x="988" y="140"/>
                  </a:cubicBezTo>
                  <a:cubicBezTo>
                    <a:pt x="989" y="135"/>
                    <a:pt x="989" y="135"/>
                    <a:pt x="989" y="135"/>
                  </a:cubicBezTo>
                  <a:cubicBezTo>
                    <a:pt x="1004" y="58"/>
                    <a:pt x="1072" y="0"/>
                    <a:pt x="1154" y="0"/>
                  </a:cubicBezTo>
                  <a:cubicBezTo>
                    <a:pt x="1247" y="0"/>
                    <a:pt x="1322" y="76"/>
                    <a:pt x="1322" y="169"/>
                  </a:cubicBezTo>
                  <a:close/>
                </a:path>
              </a:pathLst>
            </a:custGeom>
            <a:solidFill>
              <a:srgbClr val="FFFFFF"/>
            </a:solidFill>
            <a:ln>
              <a:noFill/>
            </a:ln>
          </p:spPr>
          <p:txBody>
            <a:bodyPr vert="horz" wrap="square" lIns="87830" tIns="43914" rIns="87830" bIns="43914" numCol="1" anchor="t" anchorCtr="0" compatLnSpc="1">
              <a:prstTxWarp prst="textNoShape">
                <a:avLst/>
              </a:prstTxWarp>
            </a:bodyPr>
            <a:lstStyle/>
            <a:p>
              <a:pPr marL="0" marR="0" lvl="0" indent="0" defTabSz="895665" eaLnBrk="1" fontAlgn="auto" latinLnBrk="0" hangingPunct="1">
                <a:lnSpc>
                  <a:spcPct val="100000"/>
                </a:lnSpc>
                <a:spcBef>
                  <a:spcPts val="0"/>
                </a:spcBef>
                <a:spcAft>
                  <a:spcPts val="0"/>
                </a:spcAft>
                <a:buClrTx/>
                <a:buSzTx/>
                <a:buFontTx/>
                <a:buNone/>
                <a:tabLst/>
                <a:defRPr/>
              </a:pPr>
              <a:endParaRPr kumimoji="0" lang="en-US" sz="1726" b="0" i="0" u="none" strike="noStrike" kern="0" cap="none" spc="0" normalizeH="0" baseline="0" noProof="0">
                <a:ln>
                  <a:noFill/>
                </a:ln>
                <a:solidFill>
                  <a:srgbClr val="505050"/>
                </a:solidFill>
                <a:effectLst/>
                <a:uLnTx/>
                <a:uFillTx/>
                <a:latin typeface="Segoe UI"/>
              </a:endParaRPr>
            </a:p>
          </p:txBody>
        </p:sp>
      </p:grpSp>
      <p:grpSp>
        <p:nvGrpSpPr>
          <p:cNvPr id="130" name="Group 129">
            <a:extLst>
              <a:ext uri="{FF2B5EF4-FFF2-40B4-BE49-F238E27FC236}">
                <a16:creationId xmlns:a16="http://schemas.microsoft.com/office/drawing/2014/main" id="{DA763AF6-A56F-4DBD-AA57-D76B6CE1BEB8}"/>
              </a:ext>
            </a:extLst>
          </p:cNvPr>
          <p:cNvGrpSpPr/>
          <p:nvPr/>
        </p:nvGrpSpPr>
        <p:grpSpPr>
          <a:xfrm>
            <a:off x="1456161" y="2203731"/>
            <a:ext cx="10197311" cy="1697899"/>
            <a:chOff x="1485360" y="2222023"/>
            <a:chExt cx="10401788" cy="1731945"/>
          </a:xfrm>
        </p:grpSpPr>
        <p:sp>
          <p:nvSpPr>
            <p:cNvPr id="131" name="04R">
              <a:extLst>
                <a:ext uri="{FF2B5EF4-FFF2-40B4-BE49-F238E27FC236}">
                  <a16:creationId xmlns:a16="http://schemas.microsoft.com/office/drawing/2014/main" id="{72E40686-4407-4D0D-B7EC-92DE2BA896DE}"/>
                </a:ext>
              </a:extLst>
            </p:cNvPr>
            <p:cNvSpPr/>
            <p:nvPr/>
          </p:nvSpPr>
          <p:spPr bwMode="auto">
            <a:xfrm>
              <a:off x="1485360" y="2222023"/>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Active Directory</a:t>
              </a:r>
            </a:p>
          </p:txBody>
        </p:sp>
        <p:sp>
          <p:nvSpPr>
            <p:cNvPr id="132" name="04R">
              <a:extLst>
                <a:ext uri="{FF2B5EF4-FFF2-40B4-BE49-F238E27FC236}">
                  <a16:creationId xmlns:a16="http://schemas.microsoft.com/office/drawing/2014/main" id="{1B50682C-A090-446C-867B-B7406206DED4}"/>
                </a:ext>
              </a:extLst>
            </p:cNvPr>
            <p:cNvSpPr/>
            <p:nvPr/>
          </p:nvSpPr>
          <p:spPr bwMode="auto">
            <a:xfrm>
              <a:off x="7788057" y="2222023"/>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Encryption (Disks, Storage, SQL)</a:t>
              </a:r>
            </a:p>
          </p:txBody>
        </p:sp>
        <p:sp>
          <p:nvSpPr>
            <p:cNvPr id="133" name="04R">
              <a:extLst>
                <a:ext uri="{FF2B5EF4-FFF2-40B4-BE49-F238E27FC236}">
                  <a16:creationId xmlns:a16="http://schemas.microsoft.com/office/drawing/2014/main" id="{6BF3F9D3-1F66-4BC4-A37C-BE8A867F672D}"/>
                </a:ext>
              </a:extLst>
            </p:cNvPr>
            <p:cNvSpPr/>
            <p:nvPr/>
          </p:nvSpPr>
          <p:spPr bwMode="auto">
            <a:xfrm>
              <a:off x="5682808" y="2224490"/>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44821" rIns="89642" bIns="44821" numCol="1" spcCol="0" rtlCol="0" fromWordArt="0" anchor="ctr" anchorCtr="0" forceAA="0" compatLnSpc="1">
              <a:prstTxWarp prst="textNoShape">
                <a:avLst/>
              </a:prstTxWarp>
              <a:sp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fr-FR"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Micro-Segmentation (VNET, Service Endpoint, NSG/ASG)</a:t>
              </a:r>
            </a:p>
          </p:txBody>
        </p:sp>
        <p:sp>
          <p:nvSpPr>
            <p:cNvPr id="134" name="04R">
              <a:extLst>
                <a:ext uri="{FF2B5EF4-FFF2-40B4-BE49-F238E27FC236}">
                  <a16:creationId xmlns:a16="http://schemas.microsoft.com/office/drawing/2014/main" id="{0658B952-9513-4D98-998A-B0F4CE3EE35A}"/>
                </a:ext>
              </a:extLst>
            </p:cNvPr>
            <p:cNvSpPr/>
            <p:nvPr/>
          </p:nvSpPr>
          <p:spPr bwMode="auto">
            <a:xfrm>
              <a:off x="9879493" y="2225908"/>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Security Center</a:t>
              </a:r>
            </a:p>
          </p:txBody>
        </p:sp>
        <p:sp>
          <p:nvSpPr>
            <p:cNvPr id="135" name="04R">
              <a:extLst>
                <a:ext uri="{FF2B5EF4-FFF2-40B4-BE49-F238E27FC236}">
                  <a16:creationId xmlns:a16="http://schemas.microsoft.com/office/drawing/2014/main" id="{059AA530-C774-49F1-9073-91C997F1F394}"/>
                </a:ext>
              </a:extLst>
            </p:cNvPr>
            <p:cNvSpPr/>
            <p:nvPr/>
          </p:nvSpPr>
          <p:spPr bwMode="auto">
            <a:xfrm>
              <a:off x="1485360" y="2690500"/>
              <a:ext cx="2007471" cy="39774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Multi-Factor Authentication</a:t>
              </a:r>
            </a:p>
          </p:txBody>
        </p:sp>
        <p:sp>
          <p:nvSpPr>
            <p:cNvPr id="136" name="04R">
              <a:extLst>
                <a:ext uri="{FF2B5EF4-FFF2-40B4-BE49-F238E27FC236}">
                  <a16:creationId xmlns:a16="http://schemas.microsoft.com/office/drawing/2014/main" id="{774AFB92-B909-4D2A-B721-35A8AE05CB8B}"/>
                </a:ext>
              </a:extLst>
            </p:cNvPr>
            <p:cNvSpPr/>
            <p:nvPr/>
          </p:nvSpPr>
          <p:spPr bwMode="auto">
            <a:xfrm>
              <a:off x="7787912" y="2690500"/>
              <a:ext cx="2007471" cy="39774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Key Vault</a:t>
              </a:r>
            </a:p>
          </p:txBody>
        </p:sp>
        <p:sp>
          <p:nvSpPr>
            <p:cNvPr id="137" name="04R">
              <a:extLst>
                <a:ext uri="{FF2B5EF4-FFF2-40B4-BE49-F238E27FC236}">
                  <a16:creationId xmlns:a16="http://schemas.microsoft.com/office/drawing/2014/main" id="{C0967E9B-6C9A-4A76-A167-33F87F512544}"/>
                </a:ext>
              </a:extLst>
            </p:cNvPr>
            <p:cNvSpPr/>
            <p:nvPr/>
          </p:nvSpPr>
          <p:spPr bwMode="auto">
            <a:xfrm>
              <a:off x="5682701" y="2688131"/>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44821" rIns="89642" bIns="44821" numCol="1" spcCol="0" rtlCol="0" fromWordArt="0" anchor="ctr" anchorCtr="0" forceAA="0" compatLnSpc="1">
              <a:prstTxWarp prst="textNoShape">
                <a:avLst/>
              </a:prstTxWarp>
              <a:sp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Application Gateway</a:t>
              </a:r>
            </a:p>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(WAF), Azure Firewall</a:t>
              </a:r>
            </a:p>
          </p:txBody>
        </p:sp>
        <p:sp>
          <p:nvSpPr>
            <p:cNvPr id="138" name="04R">
              <a:extLst>
                <a:ext uri="{FF2B5EF4-FFF2-40B4-BE49-F238E27FC236}">
                  <a16:creationId xmlns:a16="http://schemas.microsoft.com/office/drawing/2014/main" id="{468908D1-E265-4ED1-8827-6C55D3B7A040}"/>
                </a:ext>
              </a:extLst>
            </p:cNvPr>
            <p:cNvSpPr/>
            <p:nvPr/>
          </p:nvSpPr>
          <p:spPr bwMode="auto">
            <a:xfrm>
              <a:off x="3593418" y="2688130"/>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Microsoft Antimalware for Azure</a:t>
              </a:r>
            </a:p>
          </p:txBody>
        </p:sp>
        <p:sp>
          <p:nvSpPr>
            <p:cNvPr id="139" name="04R">
              <a:extLst>
                <a:ext uri="{FF2B5EF4-FFF2-40B4-BE49-F238E27FC236}">
                  <a16:creationId xmlns:a16="http://schemas.microsoft.com/office/drawing/2014/main" id="{16BDDD1E-6796-4FC9-8957-A50227192FA8}"/>
                </a:ext>
              </a:extLst>
            </p:cNvPr>
            <p:cNvSpPr/>
            <p:nvPr/>
          </p:nvSpPr>
          <p:spPr bwMode="auto">
            <a:xfrm>
              <a:off x="9879677" y="2688130"/>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Log Analytics</a:t>
              </a:r>
            </a:p>
          </p:txBody>
        </p:sp>
        <p:sp>
          <p:nvSpPr>
            <p:cNvPr id="140" name="04R">
              <a:extLst>
                <a:ext uri="{FF2B5EF4-FFF2-40B4-BE49-F238E27FC236}">
                  <a16:creationId xmlns:a16="http://schemas.microsoft.com/office/drawing/2014/main" id="{54BA315A-BF38-412A-828F-2A44224B5D6E}"/>
                </a:ext>
              </a:extLst>
            </p:cNvPr>
            <p:cNvSpPr/>
            <p:nvPr/>
          </p:nvSpPr>
          <p:spPr bwMode="auto">
            <a:xfrm>
              <a:off x="1485360" y="3153568"/>
              <a:ext cx="2007471" cy="338554"/>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Role Based Access Control</a:t>
              </a:r>
            </a:p>
          </p:txBody>
        </p:sp>
        <p:sp>
          <p:nvSpPr>
            <p:cNvPr id="141" name="04R">
              <a:extLst>
                <a:ext uri="{FF2B5EF4-FFF2-40B4-BE49-F238E27FC236}">
                  <a16:creationId xmlns:a16="http://schemas.microsoft.com/office/drawing/2014/main" id="{953FDEA1-F61B-444F-BA39-0CA72204A604}"/>
                </a:ext>
              </a:extLst>
            </p:cNvPr>
            <p:cNvSpPr/>
            <p:nvPr/>
          </p:nvSpPr>
          <p:spPr bwMode="auto">
            <a:xfrm>
              <a:off x="7787898" y="3153568"/>
              <a:ext cx="2007471" cy="338554"/>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Confidential Computing</a:t>
              </a:r>
            </a:p>
          </p:txBody>
        </p:sp>
        <p:sp>
          <p:nvSpPr>
            <p:cNvPr id="142" name="04R">
              <a:extLst>
                <a:ext uri="{FF2B5EF4-FFF2-40B4-BE49-F238E27FC236}">
                  <a16:creationId xmlns:a16="http://schemas.microsoft.com/office/drawing/2014/main" id="{72F077E5-8F2F-4B15-A6E0-C0096B36806F}"/>
                </a:ext>
              </a:extLst>
            </p:cNvPr>
            <p:cNvSpPr/>
            <p:nvPr/>
          </p:nvSpPr>
          <p:spPr bwMode="auto">
            <a:xfrm>
              <a:off x="5682489" y="3151772"/>
              <a:ext cx="2007471" cy="338554"/>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sp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DDoS Protection Standard</a:t>
              </a:r>
            </a:p>
          </p:txBody>
        </p:sp>
        <p:sp>
          <p:nvSpPr>
            <p:cNvPr id="143" name="04R">
              <a:extLst>
                <a:ext uri="{FF2B5EF4-FFF2-40B4-BE49-F238E27FC236}">
                  <a16:creationId xmlns:a16="http://schemas.microsoft.com/office/drawing/2014/main" id="{980BF3D0-0F5F-4099-BA82-D7147CA52873}"/>
                </a:ext>
              </a:extLst>
            </p:cNvPr>
            <p:cNvSpPr/>
            <p:nvPr/>
          </p:nvSpPr>
          <p:spPr bwMode="auto">
            <a:xfrm>
              <a:off x="5682595" y="3553858"/>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44821" rIns="89642" bIns="44821" numCol="1" spcCol="0" rtlCol="0" fromWordArt="0" anchor="ctr" anchorCtr="0" forceAA="0" compatLnSpc="1">
              <a:prstTxWarp prst="textNoShape">
                <a:avLst/>
              </a:prstTxWarp>
              <a:sp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Virtual WAN</a:t>
              </a:r>
            </a:p>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(ExpressRoute, VPN)</a:t>
              </a:r>
            </a:p>
          </p:txBody>
        </p:sp>
        <p:sp>
          <p:nvSpPr>
            <p:cNvPr id="144" name="04R">
              <a:extLst>
                <a:ext uri="{FF2B5EF4-FFF2-40B4-BE49-F238E27FC236}">
                  <a16:creationId xmlns:a16="http://schemas.microsoft.com/office/drawing/2014/main" id="{E83E0132-1A41-4E97-805D-0391871947A0}"/>
                </a:ext>
              </a:extLst>
            </p:cNvPr>
            <p:cNvSpPr/>
            <p:nvPr/>
          </p:nvSpPr>
          <p:spPr bwMode="auto">
            <a:xfrm>
              <a:off x="3593418" y="2222023"/>
              <a:ext cx="2007471" cy="400110"/>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noAutofit/>
            </a:bodyPr>
            <a:lstStyle/>
            <a:p>
              <a:pPr marL="0" marR="0" lvl="0" indent="0" defTabSz="914367" eaLnBrk="1" fontAlgn="auto" latinLnBrk="0" hangingPunct="1">
                <a:lnSpc>
                  <a:spcPct val="100000"/>
                </a:lnSpc>
                <a:spcBef>
                  <a:spcPct val="0"/>
                </a:spcBef>
                <a:spcAft>
                  <a:spcPts val="0"/>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Security Center</a:t>
              </a:r>
            </a:p>
          </p:txBody>
        </p:sp>
      </p:grpSp>
      <p:grpSp>
        <p:nvGrpSpPr>
          <p:cNvPr id="145" name="Group 144">
            <a:extLst>
              <a:ext uri="{FF2B5EF4-FFF2-40B4-BE49-F238E27FC236}">
                <a16:creationId xmlns:a16="http://schemas.microsoft.com/office/drawing/2014/main" id="{AB52D6A8-0FEF-49A9-B79D-6F31D39510F2}"/>
              </a:ext>
            </a:extLst>
          </p:cNvPr>
          <p:cNvGrpSpPr/>
          <p:nvPr/>
        </p:nvGrpSpPr>
        <p:grpSpPr>
          <a:xfrm>
            <a:off x="1456162" y="4247497"/>
            <a:ext cx="10238579" cy="1303265"/>
            <a:chOff x="1485360" y="4306771"/>
            <a:chExt cx="10443884" cy="1329398"/>
          </a:xfrm>
        </p:grpSpPr>
        <p:sp>
          <p:nvSpPr>
            <p:cNvPr id="146" name="04R">
              <a:extLst>
                <a:ext uri="{FF2B5EF4-FFF2-40B4-BE49-F238E27FC236}">
                  <a16:creationId xmlns:a16="http://schemas.microsoft.com/office/drawing/2014/main" id="{A5BED027-3FD3-4F8F-9835-27BBF81D09DF}"/>
                </a:ext>
              </a:extLst>
            </p:cNvPr>
            <p:cNvSpPr/>
            <p:nvPr/>
          </p:nvSpPr>
          <p:spPr bwMode="auto">
            <a:xfrm>
              <a:off x="1485360" y="4314823"/>
              <a:ext cx="2007471" cy="754053"/>
            </a:xfrm>
            <a:prstGeom prst="rect">
              <a:avLst/>
            </a:prstGeom>
            <a:noFill/>
            <a:ln w="9525" cap="flat" cmpd="sng" algn="ctr">
              <a:solidFill>
                <a:srgbClr val="FFFFFF">
                  <a:lumMod val="75000"/>
                </a:srgbClr>
              </a:solidFill>
              <a:prstDash val="solid"/>
            </a:ln>
            <a:effectLst/>
          </p:spPr>
          <p:txBody>
            <a:bodyPr rot="0" spcFirstLastPara="0" vert="horz" wrap="square" lIns="182854" tIns="89642" rIns="182854" bIns="89642" numCol="1" spcCol="0" rtlCol="0" fromWordArt="0" anchor="ctr" anchorCtr="0" forceAA="0" compatLnSpc="1">
              <a:prstTxWarp prst="textNoShape">
                <a:avLst/>
              </a:prstTxWarp>
              <a:spAutoFit/>
            </a:bodyPr>
            <a:lstStyle/>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Active Directory</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Windows Hello </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Credential Guard</a:t>
              </a:r>
            </a:p>
          </p:txBody>
        </p:sp>
        <p:sp>
          <p:nvSpPr>
            <p:cNvPr id="147" name="04R">
              <a:extLst>
                <a:ext uri="{FF2B5EF4-FFF2-40B4-BE49-F238E27FC236}">
                  <a16:creationId xmlns:a16="http://schemas.microsoft.com/office/drawing/2014/main" id="{D10C3800-9A30-47B0-980B-A801852D2B1B}"/>
                </a:ext>
              </a:extLst>
            </p:cNvPr>
            <p:cNvSpPr/>
            <p:nvPr/>
          </p:nvSpPr>
          <p:spPr bwMode="auto">
            <a:xfrm>
              <a:off x="7776580" y="4306771"/>
              <a:ext cx="2003471" cy="1329398"/>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ctr" anchorCtr="0" forceAA="0" compatLnSpc="1">
              <a:prstTxWarp prst="textNoShape">
                <a:avLst/>
              </a:prstTxWarp>
              <a:spAutoFit/>
            </a:bodyPr>
            <a:lstStyle/>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Information Protection</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Office 365 Data Loss Prevention</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Microsoft Information Protection </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BitLocker</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Microsoft Cloud App Security</a:t>
              </a:r>
            </a:p>
          </p:txBody>
        </p:sp>
        <p:sp>
          <p:nvSpPr>
            <p:cNvPr id="148" name="04R">
              <a:extLst>
                <a:ext uri="{FF2B5EF4-FFF2-40B4-BE49-F238E27FC236}">
                  <a16:creationId xmlns:a16="http://schemas.microsoft.com/office/drawing/2014/main" id="{71C0B651-5CF3-4FB8-88F3-3CA5F0A197EA}"/>
                </a:ext>
              </a:extLst>
            </p:cNvPr>
            <p:cNvSpPr/>
            <p:nvPr/>
          </p:nvSpPr>
          <p:spPr bwMode="auto">
            <a:xfrm>
              <a:off x="3593417" y="4309752"/>
              <a:ext cx="2007471" cy="1323439"/>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t" anchorCtr="0" forceAA="0" compatLnSpc="1">
              <a:prstTxWarp prst="textNoShape">
                <a:avLst/>
              </a:prstTxWarp>
              <a:noAutofit/>
            </a:bodyPr>
            <a:lstStyle/>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Microsoft Defender Advanced Threat Protection</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Office 365 Advanced Threat Protection</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Azure Advanced Threat Protection</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Microsoft Cloud App Security</a:t>
              </a:r>
            </a:p>
          </p:txBody>
        </p:sp>
        <p:sp>
          <p:nvSpPr>
            <p:cNvPr id="149" name="04R">
              <a:extLst>
                <a:ext uri="{FF2B5EF4-FFF2-40B4-BE49-F238E27FC236}">
                  <a16:creationId xmlns:a16="http://schemas.microsoft.com/office/drawing/2014/main" id="{33E92502-1BDF-4191-B45A-51F27CA285E0}"/>
                </a:ext>
              </a:extLst>
            </p:cNvPr>
            <p:cNvSpPr/>
            <p:nvPr/>
          </p:nvSpPr>
          <p:spPr bwMode="auto">
            <a:xfrm>
              <a:off x="9921773" y="4309753"/>
              <a:ext cx="2007471" cy="677108"/>
            </a:xfrm>
            <a:prstGeom prst="rect">
              <a:avLst/>
            </a:prstGeom>
            <a:noFill/>
            <a:ln w="9525" cap="flat" cmpd="sng" algn="ctr">
              <a:solidFill>
                <a:srgbClr val="FFFFFF">
                  <a:lumMod val="75000"/>
                </a:srgbClr>
              </a:solidFill>
              <a:prstDash val="solid"/>
            </a:ln>
            <a:effectLst/>
          </p:spPr>
          <p:txBody>
            <a:bodyPr rot="0" spcFirstLastPara="0" vert="horz" wrap="square" lIns="89642" tIns="89642" rIns="89642" bIns="89642" numCol="1" spcCol="0" rtlCol="0" fromWordArt="0" anchor="t" anchorCtr="0" forceAA="0" compatLnSpc="1">
              <a:prstTxWarp prst="textNoShape">
                <a:avLst/>
              </a:prstTxWarp>
              <a:spAutoFit/>
            </a:bodyPr>
            <a:lstStyle/>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Secure Score</a:t>
              </a:r>
            </a:p>
            <a:p>
              <a:pPr marL="0" marR="0" lvl="0" indent="0" defTabSz="914367" eaLnBrk="1" fontAlgn="auto" latinLnBrk="0" hangingPunct="1">
                <a:lnSpc>
                  <a:spcPct val="90000"/>
                </a:lnSpc>
                <a:spcBef>
                  <a:spcPct val="0"/>
                </a:spcBef>
                <a:spcAft>
                  <a:spcPts val="588"/>
                </a:spcAft>
                <a:buClrTx/>
                <a:buSzTx/>
                <a:buFontTx/>
                <a:buNone/>
                <a:tabLst/>
                <a:defRPr/>
              </a:pPr>
              <a:r>
                <a:rPr kumimoji="0" lang="en-US" sz="980" b="0" i="0" u="none" strike="noStrike" kern="0" cap="none" spc="0" normalizeH="0" baseline="0" noProof="0">
                  <a:ln w="3175">
                    <a:noFill/>
                  </a:ln>
                  <a:solidFill>
                    <a:srgbClr val="1A1A1A"/>
                  </a:solidFill>
                  <a:effectLst/>
                  <a:uLnTx/>
                  <a:uFillTx/>
                  <a:latin typeface="Segoe UI" panose="020B0502040204020203" pitchFamily="34" charset="0"/>
                  <a:ea typeface="+mn-ea"/>
                  <a:cs typeface="Segoe UI" panose="020B0502040204020203" pitchFamily="34" charset="0"/>
                </a:rPr>
                <a:t>Microsoft security and compliance center </a:t>
              </a:r>
            </a:p>
          </p:txBody>
        </p:sp>
      </p:grpSp>
      <p:sp>
        <p:nvSpPr>
          <p:cNvPr id="150" name="TextBox 149">
            <a:extLst>
              <a:ext uri="{FF2B5EF4-FFF2-40B4-BE49-F238E27FC236}">
                <a16:creationId xmlns:a16="http://schemas.microsoft.com/office/drawing/2014/main" id="{6E257B30-9CE0-4DAE-850E-FC91DEFFC387}"/>
              </a:ext>
            </a:extLst>
          </p:cNvPr>
          <p:cNvSpPr txBox="1"/>
          <p:nvPr/>
        </p:nvSpPr>
        <p:spPr>
          <a:xfrm>
            <a:off x="485615" y="2870521"/>
            <a:ext cx="920984" cy="362072"/>
          </a:xfrm>
          <a:prstGeom prst="rect">
            <a:avLst/>
          </a:prstGeom>
          <a:noFill/>
        </p:spPr>
        <p:txBody>
          <a:bodyPr wrap="square" lIns="89642" tIns="0" rIns="0" bIns="0" rtlCol="0">
            <a:spAutoFit/>
          </a:bodyPr>
          <a:lstStyle/>
          <a:p>
            <a:pPr defTabSz="914367">
              <a:defRPr/>
            </a:pPr>
            <a:r>
              <a:rPr lang="en-US" sz="1176" spc="-39">
                <a:solidFill>
                  <a:srgbClr val="1A1A1A"/>
                </a:solidFill>
                <a:latin typeface="Segoe UI Semibold"/>
              </a:rPr>
              <a:t>Azure Security</a:t>
            </a:r>
          </a:p>
        </p:txBody>
      </p:sp>
      <p:sp>
        <p:nvSpPr>
          <p:cNvPr id="151" name="TextBox 150">
            <a:extLst>
              <a:ext uri="{FF2B5EF4-FFF2-40B4-BE49-F238E27FC236}">
                <a16:creationId xmlns:a16="http://schemas.microsoft.com/office/drawing/2014/main" id="{3D7F143B-526E-4C56-BAD8-B896B956A815}"/>
              </a:ext>
            </a:extLst>
          </p:cNvPr>
          <p:cNvSpPr txBox="1"/>
          <p:nvPr/>
        </p:nvSpPr>
        <p:spPr>
          <a:xfrm>
            <a:off x="485615" y="4903034"/>
            <a:ext cx="920984" cy="362072"/>
          </a:xfrm>
          <a:prstGeom prst="rect">
            <a:avLst/>
          </a:prstGeom>
          <a:noFill/>
        </p:spPr>
        <p:txBody>
          <a:bodyPr wrap="square" lIns="89642" tIns="0" rIns="0" bIns="0" rtlCol="0">
            <a:spAutoFit/>
          </a:bodyPr>
          <a:lstStyle/>
          <a:p>
            <a:pPr defTabSz="914367">
              <a:defRPr/>
            </a:pPr>
            <a:r>
              <a:rPr lang="en-US" sz="1176" spc="-39">
                <a:solidFill>
                  <a:srgbClr val="1A1A1A"/>
                </a:solidFill>
                <a:latin typeface="Segoe UI Semibold"/>
              </a:rPr>
              <a:t>Microsoft 365 </a:t>
            </a:r>
          </a:p>
        </p:txBody>
      </p:sp>
      <p:sp>
        <p:nvSpPr>
          <p:cNvPr id="152" name="Rectangle 151">
            <a:extLst>
              <a:ext uri="{FF2B5EF4-FFF2-40B4-BE49-F238E27FC236}">
                <a16:creationId xmlns:a16="http://schemas.microsoft.com/office/drawing/2014/main" id="{4BD85EAE-63C6-4D6C-A1FC-E051EEF455A0}"/>
              </a:ext>
            </a:extLst>
          </p:cNvPr>
          <p:cNvSpPr/>
          <p:nvPr/>
        </p:nvSpPr>
        <p:spPr bwMode="auto">
          <a:xfrm>
            <a:off x="9685283" y="3115203"/>
            <a:ext cx="1968008" cy="331899"/>
          </a:xfrm>
          <a:prstGeom prst="rect">
            <a:avLst/>
          </a:prstGeom>
          <a:solidFill>
            <a:srgbClr val="FFFFFF"/>
          </a:solidFill>
          <a:ln w="10795" cap="flat" cmpd="sng" algn="ctr">
            <a:solidFill>
              <a:srgbClr val="737373">
                <a:lumMod val="40000"/>
                <a:lumOff val="6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3" name="TextBox 152">
            <a:extLst>
              <a:ext uri="{FF2B5EF4-FFF2-40B4-BE49-F238E27FC236}">
                <a16:creationId xmlns:a16="http://schemas.microsoft.com/office/drawing/2014/main" id="{C25A927B-2090-483A-B7C2-C347B2DAD1FF}"/>
              </a:ext>
            </a:extLst>
          </p:cNvPr>
          <p:cNvSpPr txBox="1"/>
          <p:nvPr/>
        </p:nvSpPr>
        <p:spPr>
          <a:xfrm>
            <a:off x="9779824" y="3192486"/>
            <a:ext cx="1880050" cy="169277"/>
          </a:xfrm>
          <a:prstGeom prst="rect">
            <a:avLst/>
          </a:prstGeom>
          <a:noFill/>
        </p:spPr>
        <p:txBody>
          <a:bodyPr wrap="square" lIns="0" tIns="0" rIns="0" bIns="0" rtlCol="0">
            <a:spAutoFit/>
          </a:bodyPr>
          <a:lstStyle/>
          <a:p>
            <a:pPr defTabSz="914400"/>
            <a:r>
              <a:rPr lang="en-US" sz="1100">
                <a:solidFill>
                  <a:srgbClr val="000000">
                    <a:lumMod val="85000"/>
                    <a:lumOff val="15000"/>
                  </a:srgbClr>
                </a:solidFill>
                <a:latin typeface="Segoe UI"/>
              </a:rPr>
              <a:t>Azure Sentinel</a:t>
            </a:r>
          </a:p>
        </p:txBody>
      </p:sp>
    </p:spTree>
    <p:extLst>
      <p:ext uri="{BB962C8B-B14F-4D97-AF65-F5344CB8AC3E}">
        <p14:creationId xmlns:p14="http://schemas.microsoft.com/office/powerpoint/2010/main" val="170376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750"/>
                                        <p:tgtEl>
                                          <p:spTgt spid="130"/>
                                        </p:tgtEl>
                                      </p:cBhvr>
                                    </p:animEffect>
                                  </p:childTnLst>
                                </p:cTn>
                              </p:par>
                              <p:par>
                                <p:cTn id="8" presetID="10" presetClass="entr" presetSubtype="0" fill="hold" nodeType="withEffect">
                                  <p:stCondLst>
                                    <p:cond delay="50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750"/>
                                        <p:tgtEl>
                                          <p:spTgt spid="145"/>
                                        </p:tgtEl>
                                      </p:cBhvr>
                                    </p:animEffect>
                                  </p:childTnLst>
                                </p:cTn>
                              </p:par>
                            </p:childTnLst>
                          </p:cTn>
                        </p:par>
                        <p:par>
                          <p:cTn id="11" fill="hold">
                            <p:stCondLst>
                              <p:cond delay="1250"/>
                            </p:stCondLst>
                            <p:childTnLst>
                              <p:par>
                                <p:cTn id="12" presetID="2" presetClass="entr" presetSubtype="4" decel="100000" fill="hold" grpId="0" nodeType="afterEffect">
                                  <p:stCondLst>
                                    <p:cond delay="0"/>
                                  </p:stCondLst>
                                  <p:childTnLst>
                                    <p:set>
                                      <p:cBhvr>
                                        <p:cTn id="13" dur="1" fill="hold">
                                          <p:stCondLst>
                                            <p:cond delay="0"/>
                                          </p:stCondLst>
                                        </p:cTn>
                                        <p:tgtEl>
                                          <p:spTgt spid="107"/>
                                        </p:tgtEl>
                                        <p:attrNameLst>
                                          <p:attrName>style.visibility</p:attrName>
                                        </p:attrNameLst>
                                      </p:cBhvr>
                                      <p:to>
                                        <p:strVal val="visible"/>
                                      </p:to>
                                    </p:set>
                                    <p:anim calcmode="lin" valueType="num">
                                      <p:cBhvr additive="base">
                                        <p:cTn id="14" dur="500" fill="hold"/>
                                        <p:tgtEl>
                                          <p:spTgt spid="107"/>
                                        </p:tgtEl>
                                        <p:attrNameLst>
                                          <p:attrName>ppt_x</p:attrName>
                                        </p:attrNameLst>
                                      </p:cBhvr>
                                      <p:tavLst>
                                        <p:tav tm="0">
                                          <p:val>
                                            <p:strVal val="#ppt_x"/>
                                          </p:val>
                                        </p:tav>
                                        <p:tav tm="100000">
                                          <p:val>
                                            <p:strVal val="#ppt_x"/>
                                          </p:val>
                                        </p:tav>
                                      </p:tavLst>
                                    </p:anim>
                                    <p:anim calcmode="lin" valueType="num">
                                      <p:cBhvr additive="base">
                                        <p:cTn id="1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507B2A-D211-42B1-A730-A78EBC7A1002}"/>
              </a:ext>
            </a:extLst>
          </p:cNvPr>
          <p:cNvPicPr>
            <a:picLocks noChangeAspect="1"/>
          </p:cNvPicPr>
          <p:nvPr/>
        </p:nvPicPr>
        <p:blipFill>
          <a:blip/>
          <a:stretch>
            <a:fillRect/>
          </a:stretch>
        </p:blipFill>
        <p:spPr>
          <a:xfrm>
            <a:off x="0" y="1494"/>
            <a:ext cx="12192000" cy="6855012"/>
          </a:xfrm>
          <a:prstGeom prst="rect">
            <a:avLst/>
          </a:prstGeom>
        </p:spPr>
      </p:pic>
      <p:sp>
        <p:nvSpPr>
          <p:cNvPr id="99" name="Slide Number Placeholder 98">
            <a:extLst>
              <a:ext uri="{FF2B5EF4-FFF2-40B4-BE49-F238E27FC236}">
                <a16:creationId xmlns:a16="http://schemas.microsoft.com/office/drawing/2014/main" id="{E5EB8E96-C8EC-4E1C-AB2B-4BF6DDB0433F}"/>
              </a:ext>
            </a:extLst>
          </p:cNvPr>
          <p:cNvSpPr>
            <a:spLocks noGrp="1"/>
          </p:cNvSpPr>
          <p:nvPr>
            <p:ph type="sldNum" sz="quarter" idx="4"/>
          </p:nvPr>
        </p:nvSpPr>
        <p:spPr>
          <a:xfrm>
            <a:off x="11827440" y="6687385"/>
            <a:ext cx="142667" cy="138499"/>
          </a:xfrm>
          <a:prstGeom prst="rect">
            <a:avLst/>
          </a:prstGeom>
        </p:spPr>
        <p:txBody>
          <a:bodyPr vert="horz" wrap="none" lIns="0" tIns="0" rIns="0" bIns="0" rtlCol="0" anchor="ctr">
            <a:noAutofit/>
          </a:bodyPr>
          <a:lstStyle>
            <a:defPPr>
              <a:defRPr lang="en-US"/>
            </a:defPPr>
            <a:lvl1pPr marL="0" algn="l" defTabSz="932742" rtl="0" eaLnBrk="1" latinLnBrk="0" hangingPunct="1">
              <a:defRPr lang="en-US" sz="816" kern="1200" smtClean="0">
                <a:solidFill>
                  <a:schemeClr val="bg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r" defTabSz="914225"/>
            <a:fld id="{4F6BF59E-C7AB-4D2C-B602-9844A5FEE556}" type="slidenum">
              <a:rPr lang="en-IN" smtClean="0"/>
              <a:pPr algn="r" defTabSz="914225"/>
              <a:t>31</a:t>
            </a:fld>
            <a:endParaRPr lang="en-IN" sz="784" dirty="0">
              <a:solidFill>
                <a:srgbClr val="FFFFFF"/>
              </a:solidFill>
              <a:latin typeface="Segoe UI"/>
            </a:endParaRPr>
          </a:p>
        </p:txBody>
      </p:sp>
      <p:sp>
        <p:nvSpPr>
          <p:cNvPr id="7" name="Rectangle 6">
            <a:extLst>
              <a:ext uri="{FF2B5EF4-FFF2-40B4-BE49-F238E27FC236}">
                <a16:creationId xmlns:a16="http://schemas.microsoft.com/office/drawing/2014/main" id="{9C3C9070-BD05-4126-9E09-C533812951E5}"/>
              </a:ext>
            </a:extLst>
          </p:cNvPr>
          <p:cNvSpPr/>
          <p:nvPr/>
        </p:nvSpPr>
        <p:spPr bwMode="auto">
          <a:xfrm>
            <a:off x="865" y="487"/>
            <a:ext cx="5452714" cy="6857027"/>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IN" sz="240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 name="Rectangle 8">
            <a:extLst>
              <a:ext uri="{FF2B5EF4-FFF2-40B4-BE49-F238E27FC236}">
                <a16:creationId xmlns:a16="http://schemas.microsoft.com/office/drawing/2014/main" id="{3A2549BC-C47A-4393-9A8A-0E3B46C42C80}"/>
              </a:ext>
            </a:extLst>
          </p:cNvPr>
          <p:cNvSpPr/>
          <p:nvPr/>
        </p:nvSpPr>
        <p:spPr bwMode="auto">
          <a:xfrm>
            <a:off x="178279" y="0"/>
            <a:ext cx="5069792" cy="50898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27" rIns="137141" bIns="91427" numCol="1" spcCol="0" rtlCol="0" fromWordArt="0" anchor="t" anchorCtr="0" forceAA="0" compatLnSpc="1">
            <a:prstTxWarp prst="textNoShape">
              <a:avLst/>
            </a:prstTxWarp>
            <a:noAutofit/>
          </a:bodyPr>
          <a:lstStyle/>
          <a:p>
            <a:pPr defTabSz="932293" fontAlgn="base">
              <a:spcBef>
                <a:spcPts val="600"/>
              </a:spcBef>
              <a:spcAft>
                <a:spcPct val="0"/>
              </a:spcAft>
            </a:pPr>
            <a:r>
              <a:rPr lang="en-US" sz="3137" cap="all" dirty="0">
                <a:solidFill>
                  <a:prstClr val="black"/>
                </a:solidFill>
                <a:latin typeface="Segoe UI Semibold" panose="020B0702040204020203" pitchFamily="34" charset="0"/>
                <a:cs typeface="Segoe UI Semibold" panose="020B0702040204020203" pitchFamily="34" charset="0"/>
              </a:rPr>
              <a:t>Cybersecurity Assessment </a:t>
            </a:r>
          </a:p>
          <a:p>
            <a:pPr defTabSz="932293" fontAlgn="base">
              <a:spcBef>
                <a:spcPts val="600"/>
              </a:spcBef>
              <a:spcAft>
                <a:spcPct val="0"/>
              </a:spcAft>
            </a:pPr>
            <a:endParaRPr lang="en-US" sz="2549" dirty="0">
              <a:solidFill>
                <a:prstClr val="black"/>
              </a:solidFill>
              <a:latin typeface="Segoe UI Semilight" panose="020B0402040204020203" pitchFamily="34" charset="0"/>
              <a:cs typeface="Segoe UI Semilight" panose="020B0402040204020203" pitchFamily="34" charset="0"/>
            </a:endParaRPr>
          </a:p>
          <a:p>
            <a:pPr defTabSz="932293" fontAlgn="base">
              <a:spcBef>
                <a:spcPts val="600"/>
              </a:spcBef>
              <a:spcAft>
                <a:spcPct val="0"/>
              </a:spcAft>
            </a:pPr>
            <a:r>
              <a:rPr lang="en-US" sz="2549" dirty="0">
                <a:solidFill>
                  <a:prstClr val="black"/>
                </a:solidFill>
                <a:latin typeface="Segoe UI Semilight" panose="020B0402040204020203" pitchFamily="34" charset="0"/>
                <a:cs typeface="Segoe UI Semilight" panose="020B0402040204020203" pitchFamily="34" charset="0"/>
              </a:rPr>
              <a:t>An Assessment that gives the customer a comprehensive look at their cybersecurity infrastructure, including current software deployment, and usage, and provides them key insights to help establish the right processes for cyber-risk reduction on-premise and in the cloud.</a:t>
            </a:r>
          </a:p>
        </p:txBody>
      </p:sp>
    </p:spTree>
    <p:extLst>
      <p:ext uri="{BB962C8B-B14F-4D97-AF65-F5344CB8AC3E}">
        <p14:creationId xmlns:p14="http://schemas.microsoft.com/office/powerpoint/2010/main" val="480393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3F1DE1-CC05-4730-82E2-B2C3AC1B5681}"/>
              </a:ext>
            </a:extLst>
          </p:cNvPr>
          <p:cNvSpPr/>
          <p:nvPr/>
        </p:nvSpPr>
        <p:spPr>
          <a:xfrm>
            <a:off x="787160" y="1417471"/>
            <a:ext cx="10617679" cy="4339650"/>
          </a:xfrm>
          <a:prstGeom prst="rect">
            <a:avLst/>
          </a:prstGeom>
        </p:spPr>
        <p:txBody>
          <a:bodyPr wrap="square">
            <a:spAutoFit/>
          </a:bodyPr>
          <a:lstStyle/>
          <a:p>
            <a:pPr algn="just"/>
            <a:r>
              <a:rPr lang="en-US" sz="2400" b="1" u="sng" dirty="0"/>
              <a:t>Cybersecurity Standards </a:t>
            </a:r>
            <a:r>
              <a:rPr lang="en-US" sz="2400" dirty="0"/>
              <a:t>NIST, ISO 27000, HIPPA, FISMA, CIS … etc. </a:t>
            </a:r>
            <a:endParaRPr lang="en-US" sz="2400" dirty="0">
              <a:effectLst/>
            </a:endParaRPr>
          </a:p>
          <a:p>
            <a:pPr algn="just"/>
            <a:endParaRPr lang="en-US" sz="2400" b="1" u="sng" dirty="0"/>
          </a:p>
          <a:p>
            <a:pPr algn="just"/>
            <a:r>
              <a:rPr lang="en-US" sz="2400" b="1" u="sng" dirty="0">
                <a:effectLst/>
              </a:rPr>
              <a:t>CIS® (Center for Internet Security, Inc.) </a:t>
            </a:r>
            <a:r>
              <a:rPr lang="en-US" sz="2400" dirty="0">
                <a:effectLst/>
              </a:rPr>
              <a:t>is a forward-thinking, non-profit entity that harnesses the power of a global IT community to safeguard private and public organizations against cyber threats.</a:t>
            </a:r>
          </a:p>
          <a:p>
            <a:pPr algn="just"/>
            <a:endParaRPr lang="en-US" sz="2800" dirty="0"/>
          </a:p>
          <a:p>
            <a:pPr algn="just"/>
            <a:r>
              <a:rPr lang="en-US" sz="2400" b="1" u="sng" dirty="0"/>
              <a:t>The CIS Controls™ </a:t>
            </a:r>
            <a:r>
              <a:rPr lang="en-US" sz="2400" dirty="0"/>
              <a:t>are the global standard and recognized best practices for securing IT systems and data against the most pervasive attacks. These proven guidelines are continuously refined and verified by a volunteer, global community of experienced IT professionals.</a:t>
            </a:r>
          </a:p>
          <a:p>
            <a:pPr algn="just"/>
            <a:endParaRPr lang="en-US" sz="3200" dirty="0">
              <a:effectLst/>
            </a:endParaRPr>
          </a:p>
        </p:txBody>
      </p:sp>
      <p:sp>
        <p:nvSpPr>
          <p:cNvPr id="3" name="Title 1">
            <a:extLst>
              <a:ext uri="{FF2B5EF4-FFF2-40B4-BE49-F238E27FC236}">
                <a16:creationId xmlns:a16="http://schemas.microsoft.com/office/drawing/2014/main" id="{17B0B891-E99B-40B2-BAAA-A5E34088EED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Standard Used </a:t>
            </a:r>
          </a:p>
        </p:txBody>
      </p:sp>
    </p:spTree>
    <p:extLst>
      <p:ext uri="{BB962C8B-B14F-4D97-AF65-F5344CB8AC3E}">
        <p14:creationId xmlns:p14="http://schemas.microsoft.com/office/powerpoint/2010/main" val="28442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E23C3F-72E8-403A-868A-28899069EF82}"/>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68178" y="-1"/>
            <a:ext cx="10205205" cy="6685109"/>
          </a:xfrm>
          <a:prstGeom prst="rect">
            <a:avLst/>
          </a:prstGeom>
        </p:spPr>
      </p:pic>
      <p:sp>
        <p:nvSpPr>
          <p:cNvPr id="5" name="Rectangle 4">
            <a:extLst>
              <a:ext uri="{FF2B5EF4-FFF2-40B4-BE49-F238E27FC236}">
                <a16:creationId xmlns:a16="http://schemas.microsoft.com/office/drawing/2014/main" id="{C274C769-ACED-45A6-8C99-9CADE8F9989B}"/>
              </a:ext>
            </a:extLst>
          </p:cNvPr>
          <p:cNvSpPr/>
          <p:nvPr/>
        </p:nvSpPr>
        <p:spPr>
          <a:xfrm rot="16200000">
            <a:off x="-1982301" y="3056292"/>
            <a:ext cx="615315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 20 CIS Controls</a:t>
            </a:r>
          </a:p>
        </p:txBody>
      </p:sp>
    </p:spTree>
    <p:extLst>
      <p:ext uri="{BB962C8B-B14F-4D97-AF65-F5344CB8AC3E}">
        <p14:creationId xmlns:p14="http://schemas.microsoft.com/office/powerpoint/2010/main" val="32910779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2761246-A516-47C9-AFFD-6A08CBCCF72F}"/>
              </a:ext>
            </a:extLst>
          </p:cNvPr>
          <p:cNvGraphicFramePr/>
          <p:nvPr/>
        </p:nvGraphicFramePr>
        <p:xfrm>
          <a:off x="584200" y="1430261"/>
          <a:ext cx="11018520" cy="5257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149A9A19-7864-43DC-93E9-1BB57C8FCFFB}"/>
              </a:ext>
            </a:extLst>
          </p:cNvPr>
          <p:cNvSpPr>
            <a:spLocks noGrp="1"/>
          </p:cNvSpPr>
          <p:nvPr>
            <p:ph type="title"/>
          </p:nvPr>
        </p:nvSpPr>
        <p:spPr>
          <a:xfrm>
            <a:off x="1828944" y="255919"/>
            <a:ext cx="11018520" cy="553998"/>
          </a:xfrm>
        </p:spPr>
        <p:txBody>
          <a:bodyPr>
            <a:normAutofit/>
          </a:bodyPr>
          <a:lstStyle/>
          <a:p>
            <a:r>
              <a:rPr lang="en-US" sz="3600" b="1">
                <a:solidFill>
                  <a:schemeClr val="bg1"/>
                </a:solidFill>
              </a:rPr>
              <a:t>What is SIEM , What is SOAR ? </a:t>
            </a:r>
          </a:p>
        </p:txBody>
      </p:sp>
    </p:spTree>
    <p:extLst>
      <p:ext uri="{BB962C8B-B14F-4D97-AF65-F5344CB8AC3E}">
        <p14:creationId xmlns:p14="http://schemas.microsoft.com/office/powerpoint/2010/main" val="4050906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E301-3EAF-4BEA-BBFC-EA6B579E364F}"/>
              </a:ext>
            </a:extLst>
          </p:cNvPr>
          <p:cNvSpPr>
            <a:spLocks noGrp="1"/>
          </p:cNvSpPr>
          <p:nvPr>
            <p:ph type="ctrTitle"/>
          </p:nvPr>
        </p:nvSpPr>
        <p:spPr>
          <a:xfrm>
            <a:off x="1524000" y="1665699"/>
            <a:ext cx="9144000" cy="1846659"/>
          </a:xfrm>
        </p:spPr>
        <p:txBody>
          <a:bodyPr/>
          <a:lstStyle/>
          <a:p>
            <a:r>
              <a:rPr lang="en-US" dirty="0"/>
              <a:t>Business Continuity Solution Assessment/s </a:t>
            </a:r>
          </a:p>
        </p:txBody>
      </p:sp>
    </p:spTree>
    <p:extLst>
      <p:ext uri="{BB962C8B-B14F-4D97-AF65-F5344CB8AC3E}">
        <p14:creationId xmlns:p14="http://schemas.microsoft.com/office/powerpoint/2010/main" val="105991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246F6D-83A0-418B-B2B0-3EFA04D010CA}"/>
              </a:ext>
            </a:extLst>
          </p:cNvPr>
          <p:cNvSpPr/>
          <p:nvPr/>
        </p:nvSpPr>
        <p:spPr bwMode="auto">
          <a:xfrm>
            <a:off x="0" y="-12245"/>
            <a:ext cx="12192000" cy="143252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 name="Title 1"/>
          <p:cNvSpPr>
            <a:spLocks noGrp="1"/>
          </p:cNvSpPr>
          <p:nvPr>
            <p:ph type="title"/>
          </p:nvPr>
        </p:nvSpPr>
        <p:spPr>
          <a:xfrm>
            <a:off x="448212" y="253713"/>
            <a:ext cx="11292463" cy="615553"/>
          </a:xfrm>
        </p:spPr>
        <p:txBody>
          <a:bodyPr/>
          <a:lstStyle/>
          <a:p>
            <a:r>
              <a:rPr lang="en-US" sz="4000" dirty="0">
                <a:ea typeface="+mj-ea"/>
                <a:cs typeface="+mj-cs"/>
              </a:rPr>
              <a:t>Business Continuity Customer Needs</a:t>
            </a:r>
          </a:p>
        </p:txBody>
      </p:sp>
      <p:sp>
        <p:nvSpPr>
          <p:cNvPr id="17" name="Rectangle 16">
            <a:extLst>
              <a:ext uri="{FF2B5EF4-FFF2-40B4-BE49-F238E27FC236}">
                <a16:creationId xmlns:a16="http://schemas.microsoft.com/office/drawing/2014/main" id="{FCD84503-E226-4E50-939E-BEEA2E056D09}"/>
              </a:ext>
            </a:extLst>
          </p:cNvPr>
          <p:cNvSpPr/>
          <p:nvPr/>
        </p:nvSpPr>
        <p:spPr bwMode="auto">
          <a:xfrm>
            <a:off x="184107" y="2221562"/>
            <a:ext cx="11893337" cy="31543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Slide Number Placeholder 59">
            <a:extLst>
              <a:ext uri="{FF2B5EF4-FFF2-40B4-BE49-F238E27FC236}">
                <a16:creationId xmlns:a16="http://schemas.microsoft.com/office/drawing/2014/main" id="{3E9F4782-6AE8-44A1-85E4-F80FDA69A142}"/>
              </a:ext>
            </a:extLst>
          </p:cNvPr>
          <p:cNvSpPr>
            <a:spLocks noGrp="1"/>
          </p:cNvSpPr>
          <p:nvPr>
            <p:ph type="sldNum" sz="quarter" idx="4"/>
          </p:nvPr>
        </p:nvSpPr>
        <p:spPr>
          <a:xfrm>
            <a:off x="11995431" y="7570446"/>
            <a:ext cx="139862" cy="64412"/>
          </a:xfrm>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2E7B64E8-F230-4081-8ABB-D64054F027BB}"/>
              </a:ext>
            </a:extLst>
          </p:cNvPr>
          <p:cNvPicPr>
            <a:picLocks noChangeAspect="1"/>
          </p:cNvPicPr>
          <p:nvPr/>
        </p:nvPicPr>
        <p:blipFill>
          <a:blip/>
          <a:stretch>
            <a:fillRect/>
          </a:stretch>
        </p:blipFill>
        <p:spPr>
          <a:xfrm>
            <a:off x="398899" y="3000329"/>
            <a:ext cx="11512848" cy="1562942"/>
          </a:xfrm>
          <a:prstGeom prst="rect">
            <a:avLst/>
          </a:prstGeom>
        </p:spPr>
      </p:pic>
      <p:sp>
        <p:nvSpPr>
          <p:cNvPr id="9" name="TextBox 8">
            <a:extLst>
              <a:ext uri="{FF2B5EF4-FFF2-40B4-BE49-F238E27FC236}">
                <a16:creationId xmlns:a16="http://schemas.microsoft.com/office/drawing/2014/main" id="{B9D02FC7-B9CF-433D-AA5A-8B9D948E717F}"/>
              </a:ext>
            </a:extLst>
          </p:cNvPr>
          <p:cNvSpPr txBox="1"/>
          <p:nvPr/>
        </p:nvSpPr>
        <p:spPr>
          <a:xfrm>
            <a:off x="398899" y="2503860"/>
            <a:ext cx="2040687"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 </a:t>
            </a:r>
            <a:r>
              <a:rPr lang="en-US" sz="2000" dirty="0">
                <a:solidFill>
                  <a:schemeClr val="bg2"/>
                </a:solidFill>
              </a:rPr>
              <a:t>Work from Home</a:t>
            </a:r>
          </a:p>
        </p:txBody>
      </p:sp>
      <p:sp>
        <p:nvSpPr>
          <p:cNvPr id="10" name="TextBox 9">
            <a:extLst>
              <a:ext uri="{FF2B5EF4-FFF2-40B4-BE49-F238E27FC236}">
                <a16:creationId xmlns:a16="http://schemas.microsoft.com/office/drawing/2014/main" id="{2298562F-13E1-4226-97E2-FD674256FDD7}"/>
              </a:ext>
            </a:extLst>
          </p:cNvPr>
          <p:cNvSpPr txBox="1"/>
          <p:nvPr/>
        </p:nvSpPr>
        <p:spPr>
          <a:xfrm>
            <a:off x="3257678" y="2522736"/>
            <a:ext cx="2008563"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 </a:t>
            </a:r>
            <a:r>
              <a:rPr lang="en-US" sz="2000" dirty="0">
                <a:solidFill>
                  <a:schemeClr val="bg2"/>
                </a:solidFill>
              </a:rPr>
              <a:t>Using any Device</a:t>
            </a:r>
          </a:p>
        </p:txBody>
      </p:sp>
      <p:sp>
        <p:nvSpPr>
          <p:cNvPr id="11" name="TextBox 10">
            <a:extLst>
              <a:ext uri="{FF2B5EF4-FFF2-40B4-BE49-F238E27FC236}">
                <a16:creationId xmlns:a16="http://schemas.microsoft.com/office/drawing/2014/main" id="{5205021A-3BC6-4E3E-AE55-B40AA230B108}"/>
              </a:ext>
            </a:extLst>
          </p:cNvPr>
          <p:cNvSpPr txBox="1"/>
          <p:nvPr/>
        </p:nvSpPr>
        <p:spPr>
          <a:xfrm>
            <a:off x="6155323" y="2503859"/>
            <a:ext cx="1684820"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 </a:t>
            </a:r>
            <a:r>
              <a:rPr lang="en-US" sz="2000" dirty="0">
                <a:solidFill>
                  <a:schemeClr val="bg2"/>
                </a:solidFill>
              </a:rPr>
              <a:t>Work Securely</a:t>
            </a:r>
          </a:p>
        </p:txBody>
      </p:sp>
      <p:sp>
        <p:nvSpPr>
          <p:cNvPr id="12" name="TextBox 11">
            <a:extLst>
              <a:ext uri="{FF2B5EF4-FFF2-40B4-BE49-F238E27FC236}">
                <a16:creationId xmlns:a16="http://schemas.microsoft.com/office/drawing/2014/main" id="{109C13D3-2DBB-41FE-9A95-B15A081E6C79}"/>
              </a:ext>
            </a:extLst>
          </p:cNvPr>
          <p:cNvSpPr txBox="1"/>
          <p:nvPr/>
        </p:nvSpPr>
        <p:spPr>
          <a:xfrm>
            <a:off x="9118429" y="2522735"/>
            <a:ext cx="2542363" cy="307777"/>
          </a:xfrm>
          <a:prstGeom prst="rect">
            <a:avLst/>
          </a:prstGeom>
          <a:noFill/>
        </p:spPr>
        <p:txBody>
          <a:bodyPr wrap="none" lIns="0" tIns="0" rIns="0" bIns="0" rtlCol="0">
            <a:spAutoFit/>
          </a:bodyPr>
          <a:lstStyle/>
          <a:p>
            <a:pPr algn="l"/>
            <a:r>
              <a:rPr lang="en-US" sz="2000" dirty="0">
                <a:solidFill>
                  <a:schemeClr val="bg2"/>
                </a:solidFill>
              </a:rPr>
              <a:t>Optimized DC with DR</a:t>
            </a:r>
          </a:p>
        </p:txBody>
      </p:sp>
      <p:sp>
        <p:nvSpPr>
          <p:cNvPr id="13" name="TextBox 12">
            <a:extLst>
              <a:ext uri="{FF2B5EF4-FFF2-40B4-BE49-F238E27FC236}">
                <a16:creationId xmlns:a16="http://schemas.microsoft.com/office/drawing/2014/main" id="{F1C1EB1E-8D5E-411A-A0B4-7ED78F5E1193}"/>
              </a:ext>
            </a:extLst>
          </p:cNvPr>
          <p:cNvSpPr txBox="1"/>
          <p:nvPr/>
        </p:nvSpPr>
        <p:spPr>
          <a:xfrm>
            <a:off x="398899" y="4822590"/>
            <a:ext cx="773481"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 </a:t>
            </a:r>
            <a:r>
              <a:rPr lang="en-US" sz="2000" dirty="0">
                <a:solidFill>
                  <a:schemeClr val="bg2"/>
                </a:solidFill>
              </a:rPr>
              <a:t>Teams</a:t>
            </a:r>
          </a:p>
        </p:txBody>
      </p:sp>
      <p:sp>
        <p:nvSpPr>
          <p:cNvPr id="14" name="TextBox 13">
            <a:extLst>
              <a:ext uri="{FF2B5EF4-FFF2-40B4-BE49-F238E27FC236}">
                <a16:creationId xmlns:a16="http://schemas.microsoft.com/office/drawing/2014/main" id="{86BDFE8A-AD17-4AD6-B74E-321B6C10D490}"/>
              </a:ext>
            </a:extLst>
          </p:cNvPr>
          <p:cNvSpPr txBox="1"/>
          <p:nvPr/>
        </p:nvSpPr>
        <p:spPr>
          <a:xfrm>
            <a:off x="3257678" y="4822590"/>
            <a:ext cx="2933688"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 </a:t>
            </a:r>
            <a:r>
              <a:rPr lang="en-US" sz="2000" dirty="0">
                <a:solidFill>
                  <a:schemeClr val="bg2"/>
                </a:solidFill>
              </a:rPr>
              <a:t>Windows Virtual Desktop</a:t>
            </a:r>
          </a:p>
        </p:txBody>
      </p:sp>
      <p:sp>
        <p:nvSpPr>
          <p:cNvPr id="15" name="TextBox 14">
            <a:extLst>
              <a:ext uri="{FF2B5EF4-FFF2-40B4-BE49-F238E27FC236}">
                <a16:creationId xmlns:a16="http://schemas.microsoft.com/office/drawing/2014/main" id="{AA8D124A-02DF-4353-8492-5E80A7C3CE59}"/>
              </a:ext>
            </a:extLst>
          </p:cNvPr>
          <p:cNvSpPr txBox="1"/>
          <p:nvPr/>
        </p:nvSpPr>
        <p:spPr>
          <a:xfrm>
            <a:off x="6224252" y="4822590"/>
            <a:ext cx="1599925"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 </a:t>
            </a:r>
            <a:r>
              <a:rPr lang="en-US" sz="2000" dirty="0">
                <a:solidFill>
                  <a:schemeClr val="bg2"/>
                </a:solidFill>
              </a:rPr>
              <a:t>Cybersecurity</a:t>
            </a:r>
          </a:p>
        </p:txBody>
      </p:sp>
      <p:sp>
        <p:nvSpPr>
          <p:cNvPr id="16" name="TextBox 15">
            <a:extLst>
              <a:ext uri="{FF2B5EF4-FFF2-40B4-BE49-F238E27FC236}">
                <a16:creationId xmlns:a16="http://schemas.microsoft.com/office/drawing/2014/main" id="{516D7A0F-CD62-4D87-89B8-2A26E3F470AD}"/>
              </a:ext>
            </a:extLst>
          </p:cNvPr>
          <p:cNvSpPr txBox="1"/>
          <p:nvPr/>
        </p:nvSpPr>
        <p:spPr>
          <a:xfrm>
            <a:off x="9118429" y="4822589"/>
            <a:ext cx="2060949" cy="307777"/>
          </a:xfrm>
          <a:prstGeom prst="rect">
            <a:avLst/>
          </a:prstGeom>
          <a:noFill/>
        </p:spPr>
        <p:txBody>
          <a:bodyPr wrap="none" lIns="0" tIns="0" rIns="0" bIns="0" rtlCol="0">
            <a:spAutoFit/>
          </a:bodyPr>
          <a:lstStyle/>
          <a:p>
            <a:pPr algn="l"/>
            <a:r>
              <a:rPr lang="en-US" sz="2000" dirty="0">
                <a:gradFill>
                  <a:gsLst>
                    <a:gs pos="2917">
                      <a:schemeClr val="tx1"/>
                    </a:gs>
                    <a:gs pos="30000">
                      <a:schemeClr val="tx1"/>
                    </a:gs>
                  </a:gsLst>
                  <a:lin ang="5400000" scaled="0"/>
                </a:gradFill>
              </a:rPr>
              <a:t> </a:t>
            </a:r>
            <a:r>
              <a:rPr lang="en-US" sz="2000" dirty="0">
                <a:solidFill>
                  <a:schemeClr val="bg2"/>
                </a:solidFill>
              </a:rPr>
              <a:t>Modern DC &amp; DR</a:t>
            </a:r>
          </a:p>
        </p:txBody>
      </p:sp>
    </p:spTree>
    <p:extLst>
      <p:ext uri="{BB962C8B-B14F-4D97-AF65-F5344CB8AC3E}">
        <p14:creationId xmlns:p14="http://schemas.microsoft.com/office/powerpoint/2010/main" val="736335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25E75A-7020-4A60-A4FE-1C1B31A92104}"/>
              </a:ext>
            </a:extLst>
          </p:cNvPr>
          <p:cNvPicPr>
            <a:picLocks noChangeAspect="1"/>
          </p:cNvPicPr>
          <p:nvPr/>
        </p:nvPicPr>
        <p:blipFill>
          <a:blip/>
          <a:stretch>
            <a:fillRect/>
          </a:stretch>
        </p:blipFill>
        <p:spPr>
          <a:xfrm>
            <a:off x="351692" y="1171899"/>
            <a:ext cx="9691077" cy="5254599"/>
          </a:xfrm>
          <a:prstGeom prst="rect">
            <a:avLst/>
          </a:prstGeom>
        </p:spPr>
      </p:pic>
      <p:sp>
        <p:nvSpPr>
          <p:cNvPr id="6" name="Rectangle 5">
            <a:extLst>
              <a:ext uri="{FF2B5EF4-FFF2-40B4-BE49-F238E27FC236}">
                <a16:creationId xmlns:a16="http://schemas.microsoft.com/office/drawing/2014/main" id="{23727C0D-DFD3-435C-89F1-38C2BFA46E23}"/>
              </a:ext>
            </a:extLst>
          </p:cNvPr>
          <p:cNvSpPr/>
          <p:nvPr/>
        </p:nvSpPr>
        <p:spPr>
          <a:xfrm>
            <a:off x="2005" y="5440"/>
            <a:ext cx="12192000" cy="8096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8E899EC-DEBF-4E18-8AE8-A60AAAC8C0FB}"/>
              </a:ext>
            </a:extLst>
          </p:cNvPr>
          <p:cNvSpPr txBox="1">
            <a:spLocks/>
          </p:cNvSpPr>
          <p:nvPr/>
        </p:nvSpPr>
        <p:spPr>
          <a:xfrm>
            <a:off x="589176" y="111675"/>
            <a:ext cx="10515600" cy="9383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rPr>
              <a:t>Business Continuity Assessments</a:t>
            </a:r>
          </a:p>
        </p:txBody>
      </p:sp>
    </p:spTree>
    <p:extLst>
      <p:ext uri="{BB962C8B-B14F-4D97-AF65-F5344CB8AC3E}">
        <p14:creationId xmlns:p14="http://schemas.microsoft.com/office/powerpoint/2010/main" val="2325106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8797C1-97D6-4D3A-99E0-7DD1858A2BAB}"/>
              </a:ext>
            </a:extLst>
          </p:cNvPr>
          <p:cNvSpPr txBox="1"/>
          <p:nvPr/>
        </p:nvSpPr>
        <p:spPr>
          <a:xfrm>
            <a:off x="2776288" y="2875002"/>
            <a:ext cx="7490765" cy="1107996"/>
          </a:xfrm>
          <a:prstGeom prst="rect">
            <a:avLst/>
          </a:prstGeom>
          <a:noFill/>
        </p:spPr>
        <p:txBody>
          <a:bodyPr wrap="square" lIns="0" tIns="0" rIns="0" bIns="0" rtlCol="0">
            <a:spAutoFit/>
          </a:bodyPr>
          <a:lstStyle/>
          <a:p>
            <a:r>
              <a:rPr lang="en-US" sz="7200" dirty="0">
                <a:solidFill>
                  <a:schemeClr val="bg1"/>
                </a:solidFill>
              </a:rPr>
              <a:t>Thank You!</a:t>
            </a:r>
            <a:endParaRPr lang="en-ZA" sz="7200" dirty="0">
              <a:solidFill>
                <a:schemeClr val="bg1"/>
              </a:solidFill>
            </a:endParaRPr>
          </a:p>
        </p:txBody>
      </p:sp>
    </p:spTree>
    <p:extLst>
      <p:ext uri="{BB962C8B-B14F-4D97-AF65-F5344CB8AC3E}">
        <p14:creationId xmlns:p14="http://schemas.microsoft.com/office/powerpoint/2010/main" val="37048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246F6D-83A0-418B-B2B0-3EFA04D010CA}"/>
              </a:ext>
            </a:extLst>
          </p:cNvPr>
          <p:cNvSpPr/>
          <p:nvPr/>
        </p:nvSpPr>
        <p:spPr bwMode="auto">
          <a:xfrm>
            <a:off x="0" y="-12245"/>
            <a:ext cx="12192000" cy="143252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 name="Title 1"/>
          <p:cNvSpPr>
            <a:spLocks noGrp="1"/>
          </p:cNvSpPr>
          <p:nvPr>
            <p:ph type="title"/>
          </p:nvPr>
        </p:nvSpPr>
        <p:spPr>
          <a:xfrm>
            <a:off x="448212" y="253713"/>
            <a:ext cx="11292463" cy="553998"/>
          </a:xfrm>
        </p:spPr>
        <p:txBody>
          <a:bodyPr/>
          <a:lstStyle/>
          <a:p>
            <a:r>
              <a:rPr lang="en-US" sz="3600" dirty="0">
                <a:latin typeface="Segoe UI Semibold" panose="020B0702040204020203" pitchFamily="34" charset="0"/>
                <a:cs typeface="Segoe UI Semibold" panose="020B0702040204020203" pitchFamily="34" charset="0"/>
              </a:rPr>
              <a:t>What is Digital Transformation?</a:t>
            </a:r>
          </a:p>
        </p:txBody>
      </p:sp>
      <p:sp>
        <p:nvSpPr>
          <p:cNvPr id="60" name="Slide Number Placeholder 59">
            <a:extLst>
              <a:ext uri="{FF2B5EF4-FFF2-40B4-BE49-F238E27FC236}">
                <a16:creationId xmlns:a16="http://schemas.microsoft.com/office/drawing/2014/main" id="{3E9F4782-6AE8-44A1-85E4-F80FDA69A142}"/>
              </a:ext>
            </a:extLst>
          </p:cNvPr>
          <p:cNvSpPr>
            <a:spLocks noGrp="1"/>
          </p:cNvSpPr>
          <p:nvPr>
            <p:ph type="sldNum" sz="quarter" idx="4"/>
          </p:nvPr>
        </p:nvSpPr>
        <p:spPr>
          <a:xfrm>
            <a:off x="11995431" y="7570446"/>
            <a:ext cx="139862" cy="64412"/>
          </a:xfrm>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Rectangle 2">
            <a:extLst>
              <a:ext uri="{FF2B5EF4-FFF2-40B4-BE49-F238E27FC236}">
                <a16:creationId xmlns:a16="http://schemas.microsoft.com/office/drawing/2014/main" id="{0EFD3196-7339-4802-935D-9A10BFEB2E14}"/>
              </a:ext>
            </a:extLst>
          </p:cNvPr>
          <p:cNvSpPr/>
          <p:nvPr/>
        </p:nvSpPr>
        <p:spPr>
          <a:xfrm>
            <a:off x="446075" y="1686237"/>
            <a:ext cx="11294600" cy="5016758"/>
          </a:xfrm>
          <a:prstGeom prst="rect">
            <a:avLst/>
          </a:prstGeom>
        </p:spPr>
        <p:txBody>
          <a:bodyPr wrap="square">
            <a:spAutoFit/>
          </a:bodyPr>
          <a:lstStyle/>
          <a:p>
            <a:pPr algn="just" defTabSz="914400" fontAlgn="base">
              <a:defRPr/>
            </a:pPr>
            <a:r>
              <a:rPr lang="en-US" sz="3200" b="1" dirty="0">
                <a:solidFill>
                  <a:srgbClr val="505050"/>
                </a:solidFill>
                <a:latin typeface="Segoe UI" panose="020B0502040204020203" pitchFamily="34" charset="0"/>
              </a:rPr>
              <a:t>Digital transformation:</a:t>
            </a:r>
          </a:p>
          <a:p>
            <a:pPr algn="just" defTabSz="914400" fontAlgn="base">
              <a:defRPr/>
            </a:pPr>
            <a:r>
              <a:rPr lang="en-US" sz="3200" b="1" dirty="0">
                <a:solidFill>
                  <a:srgbClr val="505050"/>
                </a:solidFill>
                <a:latin typeface="Segoe UI" panose="020B0502040204020203" pitchFamily="34" charset="0"/>
              </a:rPr>
              <a:t>* A business-wide initiative to integrate intelligent technology into all areas of the business to achieve better outcomes and optimized performance &amp; business processes.</a:t>
            </a:r>
          </a:p>
          <a:p>
            <a:pPr algn="just" defTabSz="914400" fontAlgn="base">
              <a:defRPr/>
            </a:pPr>
            <a:endParaRPr lang="en-US" sz="3200" b="1" dirty="0">
              <a:solidFill>
                <a:srgbClr val="505050"/>
              </a:solidFill>
              <a:latin typeface="Segoe UI" panose="020B0502040204020203"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05050"/>
                </a:solidFill>
                <a:effectLst/>
                <a:uLnTx/>
                <a:uFillTx/>
                <a:latin typeface="Segoe UI" panose="020B0502040204020203" pitchFamily="34" charset="0"/>
                <a:ea typeface="Calibri" panose="020F0502020204030204" pitchFamily="34" charset="0"/>
                <a:cs typeface="+mn-cs"/>
              </a:rPr>
              <a:t> * T</a:t>
            </a:r>
            <a:r>
              <a:rPr lang="en-US" sz="3200" b="1" dirty="0">
                <a:solidFill>
                  <a:srgbClr val="505050"/>
                </a:solidFill>
                <a:latin typeface="Segoe UI" panose="020B0502040204020203" pitchFamily="34" charset="0"/>
              </a:rPr>
              <a:t>he process of using digital technologies to create new - or modify existing - business processes, culture, and customer experiences to meet changing business and market requirements.</a:t>
            </a:r>
          </a:p>
        </p:txBody>
      </p:sp>
      <p:pic>
        <p:nvPicPr>
          <p:cNvPr id="4" name="Picture 3">
            <a:extLst>
              <a:ext uri="{FF2B5EF4-FFF2-40B4-BE49-F238E27FC236}">
                <a16:creationId xmlns:a16="http://schemas.microsoft.com/office/drawing/2014/main" id="{457A53E3-C8A7-4EDA-9C62-59FA008BDEDA}"/>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9954012" y="5939149"/>
            <a:ext cx="2432860" cy="1090426"/>
          </a:xfrm>
          <a:prstGeom prst="rect">
            <a:avLst/>
          </a:prstGeom>
        </p:spPr>
      </p:pic>
    </p:spTree>
    <p:extLst>
      <p:ext uri="{BB962C8B-B14F-4D97-AF65-F5344CB8AC3E}">
        <p14:creationId xmlns:p14="http://schemas.microsoft.com/office/powerpoint/2010/main" val="875814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E246F6D-83A0-418B-B2B0-3EFA04D010CA}"/>
              </a:ext>
            </a:extLst>
          </p:cNvPr>
          <p:cNvSpPr/>
          <p:nvPr/>
        </p:nvSpPr>
        <p:spPr bwMode="auto">
          <a:xfrm>
            <a:off x="0" y="-12245"/>
            <a:ext cx="12192000" cy="143252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 name="Title 1"/>
          <p:cNvSpPr>
            <a:spLocks noGrp="1"/>
          </p:cNvSpPr>
          <p:nvPr>
            <p:ph type="title"/>
          </p:nvPr>
        </p:nvSpPr>
        <p:spPr>
          <a:xfrm>
            <a:off x="448212" y="253713"/>
            <a:ext cx="11292463" cy="553998"/>
          </a:xfrm>
        </p:spPr>
        <p:txBody>
          <a:bodyPr/>
          <a:lstStyle/>
          <a:p>
            <a:r>
              <a:rPr lang="en-US" sz="3600" dirty="0">
                <a:latin typeface="Segoe UI Semibold" panose="020B0702040204020203" pitchFamily="34" charset="0"/>
                <a:cs typeface="Segoe UI Semibold" panose="020B0702040204020203" pitchFamily="34" charset="0"/>
              </a:rPr>
              <a:t>What is Digital Transformation?</a:t>
            </a:r>
          </a:p>
        </p:txBody>
      </p:sp>
      <p:sp>
        <p:nvSpPr>
          <p:cNvPr id="60" name="Slide Number Placeholder 59">
            <a:extLst>
              <a:ext uri="{FF2B5EF4-FFF2-40B4-BE49-F238E27FC236}">
                <a16:creationId xmlns:a16="http://schemas.microsoft.com/office/drawing/2014/main" id="{3E9F4782-6AE8-44A1-85E4-F80FDA69A142}"/>
              </a:ext>
            </a:extLst>
          </p:cNvPr>
          <p:cNvSpPr>
            <a:spLocks noGrp="1"/>
          </p:cNvSpPr>
          <p:nvPr>
            <p:ph type="sldNum" sz="quarter" idx="4"/>
          </p:nvPr>
        </p:nvSpPr>
        <p:spPr>
          <a:xfrm>
            <a:off x="11995431" y="7570446"/>
            <a:ext cx="139862" cy="64412"/>
          </a:xfrm>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Rectangle 2">
            <a:extLst>
              <a:ext uri="{FF2B5EF4-FFF2-40B4-BE49-F238E27FC236}">
                <a16:creationId xmlns:a16="http://schemas.microsoft.com/office/drawing/2014/main" id="{0EFD3196-7339-4802-935D-9A10BFEB2E14}"/>
              </a:ext>
            </a:extLst>
          </p:cNvPr>
          <p:cNvSpPr/>
          <p:nvPr/>
        </p:nvSpPr>
        <p:spPr>
          <a:xfrm>
            <a:off x="446075" y="1686237"/>
            <a:ext cx="11294600" cy="3046988"/>
          </a:xfrm>
          <a:prstGeom prst="rect">
            <a:avLst/>
          </a:prstGeom>
        </p:spPr>
        <p:txBody>
          <a:bodyPr wrap="square">
            <a:spAutoFit/>
          </a:bodyPr>
          <a:lstStyle/>
          <a:p>
            <a:pPr algn="just" defTabSz="914400" fontAlgn="base">
              <a:defRPr/>
            </a:pPr>
            <a:r>
              <a:rPr lang="en-US" sz="3200" b="1" dirty="0">
                <a:solidFill>
                  <a:srgbClr val="505050"/>
                </a:solidFill>
                <a:latin typeface="Segoe UI" panose="020B0502040204020203" pitchFamily="34" charset="0"/>
              </a:rPr>
              <a:t>Digital transformation: The evolving pursuit of innovative and agile business and operational models - fueled by evolving technologies, processes, analytics, and talent - to create new value and experiences for customers, employees, and stakeholders.</a:t>
            </a:r>
          </a:p>
          <a:p>
            <a:pPr algn="just" defTabSz="914400" fontAlgn="base">
              <a:defRPr/>
            </a:pPr>
            <a:r>
              <a:rPr lang="en-US" sz="3200" b="1" dirty="0">
                <a:solidFill>
                  <a:srgbClr val="505050"/>
                </a:solidFill>
                <a:latin typeface="Segoe UI" panose="020B0502040204020203" pitchFamily="34" charset="0"/>
              </a:rPr>
              <a:t> </a:t>
            </a:r>
          </a:p>
        </p:txBody>
      </p:sp>
      <p:pic>
        <p:nvPicPr>
          <p:cNvPr id="4" name="Picture 3">
            <a:extLst>
              <a:ext uri="{FF2B5EF4-FFF2-40B4-BE49-F238E27FC236}">
                <a16:creationId xmlns:a16="http://schemas.microsoft.com/office/drawing/2014/main" id="{457A53E3-C8A7-4EDA-9C62-59FA008BDEDA}"/>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9954012" y="5939149"/>
            <a:ext cx="2432860" cy="1090426"/>
          </a:xfrm>
          <a:prstGeom prst="rect">
            <a:avLst/>
          </a:prstGeom>
        </p:spPr>
      </p:pic>
    </p:spTree>
    <p:extLst>
      <p:ext uri="{BB962C8B-B14F-4D97-AF65-F5344CB8AC3E}">
        <p14:creationId xmlns:p14="http://schemas.microsoft.com/office/powerpoint/2010/main" val="1562041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GREY GLOW">
            <a:extLst>
              <a:ext uri="{FF2B5EF4-FFF2-40B4-BE49-F238E27FC236}">
                <a16:creationId xmlns:a16="http://schemas.microsoft.com/office/drawing/2014/main" id="{096BE5B1-A3E8-4BD7-83A7-8B2735C0E260}"/>
              </a:ext>
              <a:ext uri="{C183D7F6-B498-43B3-948B-1728B52AA6E4}">
                <adec:decorative xmlns:adec="http://schemas.microsoft.com/office/drawing/2017/decorative" val="1"/>
              </a:ext>
            </a:extLst>
          </p:cNvPr>
          <p:cNvSpPr/>
          <p:nvPr/>
        </p:nvSpPr>
        <p:spPr bwMode="auto">
          <a:xfrm>
            <a:off x="4931102" y="2383106"/>
            <a:ext cx="2428227" cy="2428219"/>
          </a:xfrm>
          <a:prstGeom prst="ellipse">
            <a:avLst/>
          </a:prstGeom>
          <a:gradFill flip="none" rotWithShape="1">
            <a:gsLst>
              <a:gs pos="44000">
                <a:srgbClr val="E7E6E6"/>
              </a:gs>
              <a:gs pos="100000">
                <a:srgbClr val="E7E6E6">
                  <a:alpha val="0"/>
                </a:srgbClr>
              </a:gs>
            </a:gsLst>
            <a:path path="shape">
              <a:fillToRect l="50000" t="50000" r="50000" b="50000"/>
            </a:path>
            <a:tileRect/>
          </a:gradFill>
          <a:ln w="9525" cap="flat" cmpd="sng" algn="ctr">
            <a:noFill/>
            <a:prstDash val="solid"/>
            <a:headEnd type="none" w="med" len="med"/>
            <a:tailEnd type="none" w="med" len="med"/>
          </a:ln>
          <a:effectLst/>
          <a:scene3d>
            <a:camera prst="perspectiveFront"/>
            <a:lightRig rig="threePt" dir="t"/>
          </a:scene3d>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5" name="Engage">
            <a:extLst>
              <a:ext uri="{FF2B5EF4-FFF2-40B4-BE49-F238E27FC236}">
                <a16:creationId xmlns:a16="http://schemas.microsoft.com/office/drawing/2014/main" id="{913BB708-A3A4-4084-896B-DAC2B72BA6D1}"/>
              </a:ext>
            </a:extLst>
          </p:cNvPr>
          <p:cNvSpPr txBox="1">
            <a:spLocks/>
          </p:cNvSpPr>
          <p:nvPr/>
        </p:nvSpPr>
        <p:spPr>
          <a:xfrm>
            <a:off x="2099179" y="3459738"/>
            <a:ext cx="1111010" cy="553998"/>
          </a:xfrm>
          <a:prstGeom prst="rect">
            <a:avLst/>
          </a:prstGeom>
        </p:spPr>
        <p:txBody>
          <a:bodyPr vert="horz" wrap="none" lIns="0" tIns="0" rIns="0" bIns="0" rtlCol="0" anchor="ctr">
            <a:spAutoFit/>
          </a:bodyPr>
          <a:lstStyle>
            <a:defPPr>
              <a:defRPr lang="en-US"/>
            </a:defPPr>
            <a:lvl1pPr marR="0" indent="0" algn="r"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Engage </a:t>
            </a:r>
            <a:b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b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Customers</a:t>
            </a:r>
          </a:p>
        </p:txBody>
      </p:sp>
      <p:sp>
        <p:nvSpPr>
          <p:cNvPr id="80" name="Optimize">
            <a:extLst>
              <a:ext uri="{FF2B5EF4-FFF2-40B4-BE49-F238E27FC236}">
                <a16:creationId xmlns:a16="http://schemas.microsoft.com/office/drawing/2014/main" id="{ADB54544-D02F-4F28-9EF1-3AEF7EC9B23F}"/>
              </a:ext>
            </a:extLst>
          </p:cNvPr>
          <p:cNvSpPr txBox="1">
            <a:spLocks/>
          </p:cNvSpPr>
          <p:nvPr/>
        </p:nvSpPr>
        <p:spPr>
          <a:xfrm>
            <a:off x="4162165" y="5896047"/>
            <a:ext cx="1158972" cy="553998"/>
          </a:xfrm>
          <a:prstGeom prst="rect">
            <a:avLst/>
          </a:prstGeom>
        </p:spPr>
        <p:txBody>
          <a:bodyPr vert="horz" wrap="none" lIns="0" tIns="0" rIns="0" bIns="0" rtlCol="0" anchor="ctr">
            <a:spAutoFit/>
          </a:bodyPr>
          <a:lstStyle>
            <a:defPPr>
              <a:defRPr lang="en-US"/>
            </a:defPPr>
            <a:lvl1pPr marR="0" indent="0"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Optimize </a:t>
            </a:r>
            <a:b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b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Operations</a:t>
            </a:r>
          </a:p>
        </p:txBody>
      </p:sp>
      <p:sp>
        <p:nvSpPr>
          <p:cNvPr id="81" name="Transform">
            <a:extLst>
              <a:ext uri="{FF2B5EF4-FFF2-40B4-BE49-F238E27FC236}">
                <a16:creationId xmlns:a16="http://schemas.microsoft.com/office/drawing/2014/main" id="{DD4B00ED-7F35-4BEE-BA93-C08D770191E8}"/>
              </a:ext>
            </a:extLst>
          </p:cNvPr>
          <p:cNvSpPr txBox="1">
            <a:spLocks/>
          </p:cNvSpPr>
          <p:nvPr/>
        </p:nvSpPr>
        <p:spPr>
          <a:xfrm>
            <a:off x="8905472" y="3459737"/>
            <a:ext cx="1119281" cy="553998"/>
          </a:xfrm>
          <a:prstGeom prst="rect">
            <a:avLst/>
          </a:prstGeom>
        </p:spPr>
        <p:txBody>
          <a:bodyPr vert="horz" wrap="none" lIns="0" tIns="0" rIns="0" bIns="0" rtlCol="0" anchor="ctr">
            <a:spAutoFit/>
          </a:bodyPr>
          <a:lstStyle>
            <a:defPPr>
              <a:defRPr lang="en-US"/>
            </a:defPPr>
            <a:lvl1pPr marR="0" indent="0"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Transform </a:t>
            </a:r>
          </a:p>
          <a:p>
            <a:pPr marL="0" marR="0" lvl="0" indent="0" algn="l"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1800" dirty="0">
                <a:gradFill>
                  <a:gsLst>
                    <a:gs pos="44000">
                      <a:srgbClr val="008272"/>
                    </a:gs>
                    <a:gs pos="100000">
                      <a:srgbClr val="008272"/>
                    </a:gs>
                  </a:gsLst>
                  <a:path path="shape">
                    <a:fillToRect l="50000" t="50000" r="50000" b="50000"/>
                  </a:path>
                </a:gradFill>
                <a:latin typeface="Segoe UI Semibold" panose="020B0702040204020203" pitchFamily="34" charset="0"/>
                <a:cs typeface="Segoe UI Semibold" panose="020B0702040204020203" pitchFamily="34" charset="0"/>
              </a:rPr>
              <a:t>P</a:t>
            </a:r>
            <a:r>
              <a:rPr kumimoji="0" lang="en-US" sz="1800" b="0" i="0" u="none" strike="noStrike" kern="1200" cap="none" spc="0" normalizeH="0" baseline="0" noProof="0" dirty="0" err="1">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roducts</a:t>
            </a:r>
            <a:endPar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endParaRPr>
          </a:p>
        </p:txBody>
      </p:sp>
      <p:sp>
        <p:nvSpPr>
          <p:cNvPr id="82" name="Empower">
            <a:extLst>
              <a:ext uri="{FF2B5EF4-FFF2-40B4-BE49-F238E27FC236}">
                <a16:creationId xmlns:a16="http://schemas.microsoft.com/office/drawing/2014/main" id="{6F8AD4BC-F5C0-4391-9737-C886039ADFE1}"/>
              </a:ext>
            </a:extLst>
          </p:cNvPr>
          <p:cNvSpPr txBox="1">
            <a:spLocks/>
          </p:cNvSpPr>
          <p:nvPr/>
        </p:nvSpPr>
        <p:spPr>
          <a:xfrm>
            <a:off x="6877454" y="743824"/>
            <a:ext cx="1125244" cy="553998"/>
          </a:xfrm>
          <a:prstGeom prst="rect">
            <a:avLst/>
          </a:prstGeom>
        </p:spPr>
        <p:txBody>
          <a:bodyPr vert="horz" wrap="none" lIns="0" tIns="0" rIns="0" bIns="0" rtlCol="0" anchor="ctr">
            <a:spAutoFit/>
          </a:bodyPr>
          <a:lstStyle>
            <a:defPPr>
              <a:defRPr lang="en-US"/>
            </a:defPPr>
            <a:lvl1pPr marR="0" indent="0" algn="r"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Empower </a:t>
            </a:r>
            <a:b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b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Employees</a:t>
            </a:r>
          </a:p>
        </p:txBody>
      </p:sp>
      <p:sp>
        <p:nvSpPr>
          <p:cNvPr id="83" name="1">
            <a:extLst>
              <a:ext uri="{FF2B5EF4-FFF2-40B4-BE49-F238E27FC236}">
                <a16:creationId xmlns:a16="http://schemas.microsoft.com/office/drawing/2014/main" id="{A2649512-EF0E-4420-86D2-336EDDA8B049}"/>
              </a:ext>
              <a:ext uri="{C183D7F6-B498-43B3-948B-1728B52AA6E4}">
                <adec:decorative xmlns:adec="http://schemas.microsoft.com/office/drawing/2017/decorative" val="1"/>
              </a:ext>
            </a:extLst>
          </p:cNvPr>
          <p:cNvSpPr/>
          <p:nvPr/>
        </p:nvSpPr>
        <p:spPr bwMode="auto">
          <a:xfrm>
            <a:off x="7730731" y="367559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4" name="1">
            <a:extLst>
              <a:ext uri="{FF2B5EF4-FFF2-40B4-BE49-F238E27FC236}">
                <a16:creationId xmlns:a16="http://schemas.microsoft.com/office/drawing/2014/main" id="{C079B031-2ED0-485C-A7B0-EFFF1C1A7798}"/>
              </a:ext>
              <a:ext uri="{C183D7F6-B498-43B3-948B-1728B52AA6E4}">
                <adec:decorative xmlns:adec="http://schemas.microsoft.com/office/drawing/2017/decorative" val="1"/>
              </a:ext>
            </a:extLst>
          </p:cNvPr>
          <p:cNvSpPr/>
          <p:nvPr/>
        </p:nvSpPr>
        <p:spPr bwMode="auto">
          <a:xfrm>
            <a:off x="6054593" y="4932318"/>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5" name="1">
            <a:extLst>
              <a:ext uri="{FF2B5EF4-FFF2-40B4-BE49-F238E27FC236}">
                <a16:creationId xmlns:a16="http://schemas.microsoft.com/office/drawing/2014/main" id="{8E8524C7-B043-4747-966E-A99970A6FBAB}"/>
              </a:ext>
              <a:ext uri="{C183D7F6-B498-43B3-948B-1728B52AA6E4}">
                <adec:decorative xmlns:adec="http://schemas.microsoft.com/office/drawing/2017/decorative" val="1"/>
              </a:ext>
            </a:extLst>
          </p:cNvPr>
          <p:cNvSpPr/>
          <p:nvPr/>
        </p:nvSpPr>
        <p:spPr bwMode="auto">
          <a:xfrm>
            <a:off x="7730382" y="367560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6" name="1">
            <a:extLst>
              <a:ext uri="{FF2B5EF4-FFF2-40B4-BE49-F238E27FC236}">
                <a16:creationId xmlns:a16="http://schemas.microsoft.com/office/drawing/2014/main" id="{A55E6912-3ACA-486A-BA5E-C9D95CB0CC5C}"/>
              </a:ext>
              <a:ext uri="{C183D7F6-B498-43B3-948B-1728B52AA6E4}">
                <adec:decorative xmlns:adec="http://schemas.microsoft.com/office/drawing/2017/decorative" val="1"/>
              </a:ext>
            </a:extLst>
          </p:cNvPr>
          <p:cNvSpPr/>
          <p:nvPr/>
        </p:nvSpPr>
        <p:spPr bwMode="auto">
          <a:xfrm>
            <a:off x="4560045" y="3618853"/>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7" name="1">
            <a:extLst>
              <a:ext uri="{FF2B5EF4-FFF2-40B4-BE49-F238E27FC236}">
                <a16:creationId xmlns:a16="http://schemas.microsoft.com/office/drawing/2014/main" id="{FBCBD133-2D8A-458D-B976-6C6CD35498C0}"/>
              </a:ext>
              <a:ext uri="{C183D7F6-B498-43B3-948B-1728B52AA6E4}">
                <adec:decorative xmlns:adec="http://schemas.microsoft.com/office/drawing/2017/decorative" val="1"/>
              </a:ext>
            </a:extLst>
          </p:cNvPr>
          <p:cNvSpPr/>
          <p:nvPr/>
        </p:nvSpPr>
        <p:spPr bwMode="auto">
          <a:xfrm>
            <a:off x="6009556" y="4834925"/>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8" name="1">
            <a:extLst>
              <a:ext uri="{FF2B5EF4-FFF2-40B4-BE49-F238E27FC236}">
                <a16:creationId xmlns:a16="http://schemas.microsoft.com/office/drawing/2014/main" id="{691CCF16-FCFA-4A77-A4E2-F7EB96222471}"/>
              </a:ext>
              <a:ext uri="{C183D7F6-B498-43B3-948B-1728B52AA6E4}">
                <adec:decorative xmlns:adec="http://schemas.microsoft.com/office/drawing/2017/decorative" val="1"/>
              </a:ext>
            </a:extLst>
          </p:cNvPr>
          <p:cNvSpPr/>
          <p:nvPr/>
        </p:nvSpPr>
        <p:spPr bwMode="auto">
          <a:xfrm>
            <a:off x="6043816" y="2110668"/>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 name="1">
            <a:extLst>
              <a:ext uri="{FF2B5EF4-FFF2-40B4-BE49-F238E27FC236}">
                <a16:creationId xmlns:a16="http://schemas.microsoft.com/office/drawing/2014/main" id="{B8E0CE45-3551-461F-ABDF-9F138EEB3E67}"/>
              </a:ext>
              <a:ext uri="{C183D7F6-B498-43B3-948B-1728B52AA6E4}">
                <adec:decorative xmlns:adec="http://schemas.microsoft.com/office/drawing/2017/decorative" val="1"/>
              </a:ext>
            </a:extLst>
          </p:cNvPr>
          <p:cNvSpPr/>
          <p:nvPr/>
        </p:nvSpPr>
        <p:spPr bwMode="auto">
          <a:xfrm>
            <a:off x="5899857" y="3636807"/>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1" name="1">
            <a:extLst>
              <a:ext uri="{FF2B5EF4-FFF2-40B4-BE49-F238E27FC236}">
                <a16:creationId xmlns:a16="http://schemas.microsoft.com/office/drawing/2014/main" id="{5FC48838-A4D3-4BFF-B177-FD07668E090B}"/>
              </a:ext>
              <a:ext uri="{C183D7F6-B498-43B3-948B-1728B52AA6E4}">
                <adec:decorative xmlns:adec="http://schemas.microsoft.com/office/drawing/2017/decorative" val="1"/>
              </a:ext>
            </a:extLst>
          </p:cNvPr>
          <p:cNvSpPr/>
          <p:nvPr/>
        </p:nvSpPr>
        <p:spPr bwMode="auto">
          <a:xfrm>
            <a:off x="4483291" y="3418817"/>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4" name="1">
            <a:extLst>
              <a:ext uri="{FF2B5EF4-FFF2-40B4-BE49-F238E27FC236}">
                <a16:creationId xmlns:a16="http://schemas.microsoft.com/office/drawing/2014/main" id="{B2FA7122-056C-4897-AAF5-B2C3007A3BC1}"/>
              </a:ext>
              <a:ext uri="{C183D7F6-B498-43B3-948B-1728B52AA6E4}">
                <adec:decorative xmlns:adec="http://schemas.microsoft.com/office/drawing/2017/decorative" val="1"/>
              </a:ext>
            </a:extLst>
          </p:cNvPr>
          <p:cNvSpPr/>
          <p:nvPr/>
        </p:nvSpPr>
        <p:spPr bwMode="auto">
          <a:xfrm>
            <a:off x="6050600" y="2198027"/>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1">
            <a:extLst>
              <a:ext uri="{FF2B5EF4-FFF2-40B4-BE49-F238E27FC236}">
                <a16:creationId xmlns:a16="http://schemas.microsoft.com/office/drawing/2014/main" id="{01EBD751-86BC-49AC-8674-F6EB42B8B648}"/>
              </a:ext>
              <a:ext uri="{C183D7F6-B498-43B3-948B-1728B52AA6E4}">
                <adec:decorative xmlns:adec="http://schemas.microsoft.com/office/drawing/2017/decorative" val="1"/>
              </a:ext>
            </a:extLst>
          </p:cNvPr>
          <p:cNvSpPr/>
          <p:nvPr/>
        </p:nvSpPr>
        <p:spPr bwMode="auto">
          <a:xfrm>
            <a:off x="6078791" y="2198028"/>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 name="1">
            <a:extLst>
              <a:ext uri="{FF2B5EF4-FFF2-40B4-BE49-F238E27FC236}">
                <a16:creationId xmlns:a16="http://schemas.microsoft.com/office/drawing/2014/main" id="{33F5C278-E616-4ACD-8D55-C74ED5DE10CA}"/>
              </a:ext>
              <a:ext uri="{C183D7F6-B498-43B3-948B-1728B52AA6E4}">
                <adec:decorative xmlns:adec="http://schemas.microsoft.com/office/drawing/2017/decorative" val="1"/>
              </a:ext>
            </a:extLst>
          </p:cNvPr>
          <p:cNvSpPr/>
          <p:nvPr/>
        </p:nvSpPr>
        <p:spPr bwMode="auto">
          <a:xfrm>
            <a:off x="6110667" y="362041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2">
            <a:extLst>
              <a:ext uri="{FF2B5EF4-FFF2-40B4-BE49-F238E27FC236}">
                <a16:creationId xmlns:a16="http://schemas.microsoft.com/office/drawing/2014/main" id="{FB88EE27-38B1-47A8-94CF-C58F87646ED0}"/>
              </a:ext>
              <a:ext uri="{C183D7F6-B498-43B3-948B-1728B52AA6E4}">
                <adec:decorative xmlns:adec="http://schemas.microsoft.com/office/drawing/2017/decorative" val="1"/>
              </a:ext>
            </a:extLst>
          </p:cNvPr>
          <p:cNvSpPr/>
          <p:nvPr/>
        </p:nvSpPr>
        <p:spPr bwMode="auto">
          <a:xfrm>
            <a:off x="5716355" y="3216824"/>
            <a:ext cx="812460" cy="812460"/>
          </a:xfrm>
          <a:prstGeom prst="ellipse">
            <a:avLst/>
          </a:prstGeom>
          <a:solidFill>
            <a:srgbClr val="0078D4">
              <a:alpha val="15000"/>
            </a:srgbClr>
          </a:solidFill>
          <a:ln w="12700"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 name="2">
            <a:extLst>
              <a:ext uri="{FF2B5EF4-FFF2-40B4-BE49-F238E27FC236}">
                <a16:creationId xmlns:a16="http://schemas.microsoft.com/office/drawing/2014/main" id="{B3D739E0-264E-485D-BAB1-72DF3F691F3C}"/>
              </a:ext>
              <a:ext uri="{C183D7F6-B498-43B3-948B-1728B52AA6E4}">
                <adec:decorative xmlns:adec="http://schemas.microsoft.com/office/drawing/2017/decorative" val="1"/>
              </a:ext>
            </a:extLst>
          </p:cNvPr>
          <p:cNvSpPr/>
          <p:nvPr/>
        </p:nvSpPr>
        <p:spPr bwMode="auto">
          <a:xfrm>
            <a:off x="5716355" y="3216824"/>
            <a:ext cx="812460" cy="812460"/>
          </a:xfrm>
          <a:prstGeom prst="ellipse">
            <a:avLst/>
          </a:prstGeom>
          <a:solidFill>
            <a:srgbClr val="0078D4">
              <a:alpha val="15000"/>
            </a:srgbClr>
          </a:solidFill>
          <a:ln w="12700"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 name="2">
            <a:extLst>
              <a:ext uri="{FF2B5EF4-FFF2-40B4-BE49-F238E27FC236}">
                <a16:creationId xmlns:a16="http://schemas.microsoft.com/office/drawing/2014/main" id="{E56F253E-8B39-4D37-9F9C-9F9E6F2DEFBB}"/>
              </a:ext>
              <a:ext uri="{C183D7F6-B498-43B3-948B-1728B52AA6E4}">
                <adec:decorative xmlns:adec="http://schemas.microsoft.com/office/drawing/2017/decorative" val="1"/>
              </a:ext>
            </a:extLst>
          </p:cNvPr>
          <p:cNvSpPr/>
          <p:nvPr/>
        </p:nvSpPr>
        <p:spPr bwMode="auto">
          <a:xfrm>
            <a:off x="5716355" y="3216824"/>
            <a:ext cx="812460" cy="812460"/>
          </a:xfrm>
          <a:prstGeom prst="ellipse">
            <a:avLst/>
          </a:prstGeom>
          <a:solidFill>
            <a:srgbClr val="0078D4">
              <a:alpha val="15000"/>
            </a:srgbClr>
          </a:solidFill>
          <a:ln w="12700" cap="flat" cmpd="sng" algn="ctr">
            <a:solidFill>
              <a:sysClr val="window" lastClr="FFFFFF"/>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8" name="1">
            <a:extLst>
              <a:ext uri="{FF2B5EF4-FFF2-40B4-BE49-F238E27FC236}">
                <a16:creationId xmlns:a16="http://schemas.microsoft.com/office/drawing/2014/main" id="{52DE33FB-4EC7-4C45-BDE5-B00E7E17EC10}"/>
              </a:ext>
              <a:ext uri="{C183D7F6-B498-43B3-948B-1728B52AA6E4}">
                <adec:decorative xmlns:adec="http://schemas.microsoft.com/office/drawing/2017/decorative" val="1"/>
              </a:ext>
            </a:extLst>
          </p:cNvPr>
          <p:cNvSpPr/>
          <p:nvPr/>
        </p:nvSpPr>
        <p:spPr bwMode="auto">
          <a:xfrm>
            <a:off x="6116624" y="2122943"/>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9" name="1">
            <a:extLst>
              <a:ext uri="{FF2B5EF4-FFF2-40B4-BE49-F238E27FC236}">
                <a16:creationId xmlns:a16="http://schemas.microsoft.com/office/drawing/2014/main" id="{8820C070-125B-49C2-BF3F-9B2C0DFC7849}"/>
              </a:ext>
              <a:ext uri="{C183D7F6-B498-43B3-948B-1728B52AA6E4}">
                <adec:decorative xmlns:adec="http://schemas.microsoft.com/office/drawing/2017/decorative" val="1"/>
              </a:ext>
            </a:extLst>
          </p:cNvPr>
          <p:cNvSpPr/>
          <p:nvPr/>
        </p:nvSpPr>
        <p:spPr bwMode="auto">
          <a:xfrm>
            <a:off x="6148628" y="2311138"/>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1">
            <a:extLst>
              <a:ext uri="{FF2B5EF4-FFF2-40B4-BE49-F238E27FC236}">
                <a16:creationId xmlns:a16="http://schemas.microsoft.com/office/drawing/2014/main" id="{E2C800AF-AE84-47ED-A5E7-1B74549B301D}"/>
              </a:ext>
              <a:ext uri="{C183D7F6-B498-43B3-948B-1728B52AA6E4}">
                <adec:decorative xmlns:adec="http://schemas.microsoft.com/office/drawing/2017/decorative" val="1"/>
              </a:ext>
            </a:extLst>
          </p:cNvPr>
          <p:cNvSpPr/>
          <p:nvPr/>
        </p:nvSpPr>
        <p:spPr bwMode="auto">
          <a:xfrm>
            <a:off x="6106844" y="483279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3" name="1">
            <a:extLst>
              <a:ext uri="{FF2B5EF4-FFF2-40B4-BE49-F238E27FC236}">
                <a16:creationId xmlns:a16="http://schemas.microsoft.com/office/drawing/2014/main" id="{2EC731D9-A17D-4E72-801E-EB5FA64ACAE7}"/>
              </a:ext>
              <a:ext uri="{C183D7F6-B498-43B3-948B-1728B52AA6E4}">
                <adec:decorative xmlns:adec="http://schemas.microsoft.com/office/drawing/2017/decorative" val="1"/>
              </a:ext>
            </a:extLst>
          </p:cNvPr>
          <p:cNvSpPr/>
          <p:nvPr/>
        </p:nvSpPr>
        <p:spPr bwMode="auto">
          <a:xfrm>
            <a:off x="7655328" y="380340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5" name="1">
            <a:extLst>
              <a:ext uri="{FF2B5EF4-FFF2-40B4-BE49-F238E27FC236}">
                <a16:creationId xmlns:a16="http://schemas.microsoft.com/office/drawing/2014/main" id="{29D0DFC0-2F9E-4E76-A782-2E5E2A85F7D0}"/>
              </a:ext>
              <a:ext uri="{C183D7F6-B498-43B3-948B-1728B52AA6E4}">
                <adec:decorative xmlns:adec="http://schemas.microsoft.com/office/drawing/2017/decorative" val="1"/>
              </a:ext>
            </a:extLst>
          </p:cNvPr>
          <p:cNvSpPr/>
          <p:nvPr/>
        </p:nvSpPr>
        <p:spPr bwMode="auto">
          <a:xfrm>
            <a:off x="7678503" y="3744056"/>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1">
            <a:extLst>
              <a:ext uri="{FF2B5EF4-FFF2-40B4-BE49-F238E27FC236}">
                <a16:creationId xmlns:a16="http://schemas.microsoft.com/office/drawing/2014/main" id="{78763ACF-25EF-491E-8588-EE67ADC4FF3A}"/>
              </a:ext>
              <a:ext uri="{C183D7F6-B498-43B3-948B-1728B52AA6E4}">
                <adec:decorative xmlns:adec="http://schemas.microsoft.com/office/drawing/2017/decorative" val="1"/>
              </a:ext>
            </a:extLst>
          </p:cNvPr>
          <p:cNvSpPr/>
          <p:nvPr/>
        </p:nvSpPr>
        <p:spPr bwMode="auto">
          <a:xfrm>
            <a:off x="7797505" y="371194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7" name="1">
            <a:extLst>
              <a:ext uri="{FF2B5EF4-FFF2-40B4-BE49-F238E27FC236}">
                <a16:creationId xmlns:a16="http://schemas.microsoft.com/office/drawing/2014/main" id="{81E19D03-E80B-4213-9D16-09E5E3936108}"/>
              </a:ext>
              <a:ext uri="{C183D7F6-B498-43B3-948B-1728B52AA6E4}">
                <adec:decorative xmlns:adec="http://schemas.microsoft.com/office/drawing/2017/decorative" val="1"/>
              </a:ext>
            </a:extLst>
          </p:cNvPr>
          <p:cNvSpPr/>
          <p:nvPr/>
        </p:nvSpPr>
        <p:spPr bwMode="auto">
          <a:xfrm>
            <a:off x="6110805" y="372759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8" name="1">
            <a:extLst>
              <a:ext uri="{FF2B5EF4-FFF2-40B4-BE49-F238E27FC236}">
                <a16:creationId xmlns:a16="http://schemas.microsoft.com/office/drawing/2014/main" id="{5EDBE1DE-EAF3-4B26-8121-BB8CFDDFE05B}"/>
              </a:ext>
              <a:ext uri="{C183D7F6-B498-43B3-948B-1728B52AA6E4}">
                <adec:decorative xmlns:adec="http://schemas.microsoft.com/office/drawing/2017/decorative" val="1"/>
              </a:ext>
            </a:extLst>
          </p:cNvPr>
          <p:cNvSpPr/>
          <p:nvPr/>
        </p:nvSpPr>
        <p:spPr bwMode="auto">
          <a:xfrm>
            <a:off x="6110805" y="372759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9" name="1">
            <a:extLst>
              <a:ext uri="{FF2B5EF4-FFF2-40B4-BE49-F238E27FC236}">
                <a16:creationId xmlns:a16="http://schemas.microsoft.com/office/drawing/2014/main" id="{838639AF-662D-40FB-9614-F36725B81B3A}"/>
              </a:ext>
              <a:ext uri="{C183D7F6-B498-43B3-948B-1728B52AA6E4}">
                <adec:decorative xmlns:adec="http://schemas.microsoft.com/office/drawing/2017/decorative" val="1"/>
              </a:ext>
            </a:extLst>
          </p:cNvPr>
          <p:cNvSpPr/>
          <p:nvPr/>
        </p:nvSpPr>
        <p:spPr bwMode="auto">
          <a:xfrm>
            <a:off x="6110805" y="372759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0" name="1">
            <a:extLst>
              <a:ext uri="{FF2B5EF4-FFF2-40B4-BE49-F238E27FC236}">
                <a16:creationId xmlns:a16="http://schemas.microsoft.com/office/drawing/2014/main" id="{8A46E816-60CA-4883-AF7F-95296DC7C305}"/>
              </a:ext>
              <a:ext uri="{C183D7F6-B498-43B3-948B-1728B52AA6E4}">
                <adec:decorative xmlns:adec="http://schemas.microsoft.com/office/drawing/2017/decorative" val="1"/>
              </a:ext>
            </a:extLst>
          </p:cNvPr>
          <p:cNvSpPr/>
          <p:nvPr/>
        </p:nvSpPr>
        <p:spPr bwMode="auto">
          <a:xfrm>
            <a:off x="6110805" y="372759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1" name="1">
            <a:extLst>
              <a:ext uri="{FF2B5EF4-FFF2-40B4-BE49-F238E27FC236}">
                <a16:creationId xmlns:a16="http://schemas.microsoft.com/office/drawing/2014/main" id="{DC6DD166-14F7-458C-A67B-442F7DCA5FEC}"/>
              </a:ext>
              <a:ext uri="{C183D7F6-B498-43B3-948B-1728B52AA6E4}">
                <adec:decorative xmlns:adec="http://schemas.microsoft.com/office/drawing/2017/decorative" val="1"/>
              </a:ext>
            </a:extLst>
          </p:cNvPr>
          <p:cNvSpPr/>
          <p:nvPr/>
        </p:nvSpPr>
        <p:spPr bwMode="auto">
          <a:xfrm>
            <a:off x="6110805" y="372759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2" name="1">
            <a:extLst>
              <a:ext uri="{FF2B5EF4-FFF2-40B4-BE49-F238E27FC236}">
                <a16:creationId xmlns:a16="http://schemas.microsoft.com/office/drawing/2014/main" id="{CD309E59-1740-4F65-A45A-A5784253C8A1}"/>
              </a:ext>
              <a:ext uri="{C183D7F6-B498-43B3-948B-1728B52AA6E4}">
                <adec:decorative xmlns:adec="http://schemas.microsoft.com/office/drawing/2017/decorative" val="1"/>
              </a:ext>
            </a:extLst>
          </p:cNvPr>
          <p:cNvSpPr/>
          <p:nvPr/>
        </p:nvSpPr>
        <p:spPr bwMode="auto">
          <a:xfrm>
            <a:off x="7727795" y="3701023"/>
            <a:ext cx="57356" cy="57356"/>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3" name="1">
            <a:extLst>
              <a:ext uri="{FF2B5EF4-FFF2-40B4-BE49-F238E27FC236}">
                <a16:creationId xmlns:a16="http://schemas.microsoft.com/office/drawing/2014/main" id="{DF98070A-752A-4D86-8E62-5868F744C4A5}"/>
              </a:ext>
              <a:ext uri="{C183D7F6-B498-43B3-948B-1728B52AA6E4}">
                <adec:decorative xmlns:adec="http://schemas.microsoft.com/office/drawing/2017/decorative" val="1"/>
              </a:ext>
            </a:extLst>
          </p:cNvPr>
          <p:cNvSpPr/>
          <p:nvPr/>
        </p:nvSpPr>
        <p:spPr bwMode="auto">
          <a:xfrm>
            <a:off x="6105459" y="4920283"/>
            <a:ext cx="57356" cy="57356"/>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4" name="1">
            <a:extLst>
              <a:ext uri="{FF2B5EF4-FFF2-40B4-BE49-F238E27FC236}">
                <a16:creationId xmlns:a16="http://schemas.microsoft.com/office/drawing/2014/main" id="{EC6ED983-0BCB-4914-828D-1DE7D9E76511}"/>
              </a:ext>
              <a:ext uri="{C183D7F6-B498-43B3-948B-1728B52AA6E4}">
                <adec:decorative xmlns:adec="http://schemas.microsoft.com/office/drawing/2017/decorative" val="1"/>
              </a:ext>
            </a:extLst>
          </p:cNvPr>
          <p:cNvSpPr/>
          <p:nvPr/>
        </p:nvSpPr>
        <p:spPr bwMode="auto">
          <a:xfrm>
            <a:off x="6013447" y="4852745"/>
            <a:ext cx="57356" cy="57356"/>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6" name="Empower employees">
            <a:extLst>
              <a:ext uri="{FF2B5EF4-FFF2-40B4-BE49-F238E27FC236}">
                <a16:creationId xmlns:a16="http://schemas.microsoft.com/office/drawing/2014/main" id="{171AAAAE-C1C2-419C-8C36-C4CD5F78D712}"/>
              </a:ext>
            </a:extLst>
          </p:cNvPr>
          <p:cNvSpPr txBox="1">
            <a:spLocks/>
          </p:cNvSpPr>
          <p:nvPr/>
        </p:nvSpPr>
        <p:spPr>
          <a:xfrm>
            <a:off x="5528965" y="982877"/>
            <a:ext cx="1125244" cy="553998"/>
          </a:xfrm>
          <a:prstGeom prst="rect">
            <a:avLst/>
          </a:prstGeom>
        </p:spPr>
        <p:txBody>
          <a:bodyPr vert="horz" wrap="none" lIns="0" tIns="0" rIns="0" bIns="0" rtlCol="0" anchor="ctr">
            <a:spAutoFit/>
          </a:bodyPr>
          <a:lstStyle>
            <a:defPPr>
              <a:defRPr lang="en-US"/>
            </a:defPPr>
            <a:lvl1pPr marR="0" indent="0" algn="r"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 </a:t>
            </a:r>
            <a:b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br>
            <a:r>
              <a:rPr kumimoji="0" lang="en-US" sz="1800" b="0" i="0" u="none" strike="noStrike" kern="1200" cap="none" spc="0" normalizeH="0" baseline="0" noProof="0" dirty="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Employees</a:t>
            </a:r>
          </a:p>
        </p:txBody>
      </p:sp>
      <p:sp>
        <p:nvSpPr>
          <p:cNvPr id="130" name="Transform products">
            <a:extLst>
              <a:ext uri="{FF2B5EF4-FFF2-40B4-BE49-F238E27FC236}">
                <a16:creationId xmlns:a16="http://schemas.microsoft.com/office/drawing/2014/main" id="{18E23FDC-1DAE-4CD5-8BCA-5DA26052ED79}"/>
              </a:ext>
            </a:extLst>
          </p:cNvPr>
          <p:cNvSpPr txBox="1">
            <a:spLocks/>
          </p:cNvSpPr>
          <p:nvPr/>
        </p:nvSpPr>
        <p:spPr>
          <a:xfrm>
            <a:off x="7347754" y="3901385"/>
            <a:ext cx="921278" cy="553998"/>
          </a:xfrm>
          <a:prstGeom prst="rect">
            <a:avLst/>
          </a:prstGeom>
        </p:spPr>
        <p:txBody>
          <a:bodyPr vert="horz" wrap="none" lIns="0" tIns="0" rIns="0" bIns="0" rtlCol="0" anchor="ctr">
            <a:spAutoFit/>
          </a:bodyPr>
          <a:lstStyle>
            <a:defPPr>
              <a:defRPr lang="en-US"/>
            </a:defPPr>
            <a:lvl1pPr marR="0" indent="0"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 </a:t>
            </a:r>
          </a:p>
          <a:p>
            <a:pPr marL="0" marR="0" lvl="0" indent="0" algn="l"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Products</a:t>
            </a:r>
          </a:p>
        </p:txBody>
      </p:sp>
      <p:sp>
        <p:nvSpPr>
          <p:cNvPr id="131" name="Optimize operations">
            <a:extLst>
              <a:ext uri="{FF2B5EF4-FFF2-40B4-BE49-F238E27FC236}">
                <a16:creationId xmlns:a16="http://schemas.microsoft.com/office/drawing/2014/main" id="{358F758F-9695-4872-925A-34850A30372A}"/>
              </a:ext>
            </a:extLst>
          </p:cNvPr>
          <p:cNvSpPr txBox="1">
            <a:spLocks/>
          </p:cNvSpPr>
          <p:nvPr/>
        </p:nvSpPr>
        <p:spPr>
          <a:xfrm>
            <a:off x="5512099" y="5349432"/>
            <a:ext cx="1158972" cy="553998"/>
          </a:xfrm>
          <a:prstGeom prst="rect">
            <a:avLst/>
          </a:prstGeom>
        </p:spPr>
        <p:txBody>
          <a:bodyPr vert="horz" wrap="none" lIns="0" tIns="0" rIns="0" bIns="0" rtlCol="0" anchor="ctr">
            <a:spAutoFit/>
          </a:bodyPr>
          <a:lstStyle>
            <a:defPPr>
              <a:defRPr lang="en-US"/>
            </a:defPPr>
            <a:lvl1pPr marR="0" indent="0"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 </a:t>
            </a:r>
            <a:b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br>
            <a: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Operations</a:t>
            </a:r>
          </a:p>
        </p:txBody>
      </p:sp>
      <p:sp>
        <p:nvSpPr>
          <p:cNvPr id="132" name="Engage customers">
            <a:extLst>
              <a:ext uri="{FF2B5EF4-FFF2-40B4-BE49-F238E27FC236}">
                <a16:creationId xmlns:a16="http://schemas.microsoft.com/office/drawing/2014/main" id="{14A3EEDC-8862-4758-B3AC-C70B3F8AB1E0}"/>
              </a:ext>
            </a:extLst>
          </p:cNvPr>
          <p:cNvSpPr txBox="1">
            <a:spLocks/>
          </p:cNvSpPr>
          <p:nvPr/>
        </p:nvSpPr>
        <p:spPr>
          <a:xfrm>
            <a:off x="3856414" y="3901385"/>
            <a:ext cx="1111010" cy="553998"/>
          </a:xfrm>
          <a:prstGeom prst="rect">
            <a:avLst/>
          </a:prstGeom>
        </p:spPr>
        <p:txBody>
          <a:bodyPr vert="horz" wrap="none" lIns="0" tIns="0" rIns="0" bIns="0" rtlCol="0" anchor="ctr">
            <a:spAutoFit/>
          </a:bodyPr>
          <a:lstStyle>
            <a:defPPr>
              <a:defRPr lang="en-US"/>
            </a:defPPr>
            <a:lvl1pPr marR="0" indent="0" algn="r" defTabSz="932742" fontAlgn="auto">
              <a:lnSpc>
                <a:spcPct val="100000"/>
              </a:lnSpc>
              <a:spcBef>
                <a:spcPts val="800"/>
              </a:spcBef>
              <a:spcAft>
                <a:spcPts val="0"/>
              </a:spcAft>
              <a:buClrTx/>
              <a:buSzPct val="90000"/>
              <a:buFont typeface="Wingdings" panose="05000000000000000000" pitchFamily="2" charset="2"/>
              <a:buNone/>
              <a:tabLst/>
              <a:defRPr sz="2000" spc="0" baseline="0">
                <a:solidFill>
                  <a:schemeClr val="accent1"/>
                </a:solidFill>
                <a:cs typeface="Segoe UI Semilight" panose="020B0402040204020203" pitchFamily="34" charset="0"/>
              </a:defRPr>
            </a:lvl1pPr>
            <a:lvl2pPr marL="228600" marR="0" indent="0" defTabSz="932742" fontAlgn="auto">
              <a:lnSpc>
                <a:spcPct val="100000"/>
              </a:lnSpc>
              <a:spcBef>
                <a:spcPct val="20000"/>
              </a:spcBef>
              <a:spcAft>
                <a:spcPts val="0"/>
              </a:spcAft>
              <a:buClrTx/>
              <a:buSzPct val="90000"/>
              <a:buFont typeface="Wingdings" panose="05000000000000000000" pitchFamily="2" charset="2"/>
              <a:buNone/>
              <a:tabLst/>
              <a:defRPr sz="2000" spc="0" baseline="0">
                <a:gradFill>
                  <a:gsLst>
                    <a:gs pos="1250">
                      <a:schemeClr val="tx1"/>
                    </a:gs>
                    <a:gs pos="100000">
                      <a:schemeClr val="tx1"/>
                    </a:gs>
                  </a:gsLst>
                  <a:lin ang="5400000" scaled="0"/>
                </a:gradFill>
              </a:defRPr>
            </a:lvl2pPr>
            <a:lvl3pPr marL="457200" marR="0" indent="0" defTabSz="932742" fontAlgn="auto">
              <a:lnSpc>
                <a:spcPct val="100000"/>
              </a:lnSpc>
              <a:spcBef>
                <a:spcPct val="20000"/>
              </a:spcBef>
              <a:spcAft>
                <a:spcPts val="0"/>
              </a:spcAft>
              <a:buClrTx/>
              <a:buSzPct val="90000"/>
              <a:buFont typeface="Wingdings" panose="05000000000000000000" pitchFamily="2" charset="2"/>
              <a:buNone/>
              <a:tabLst/>
              <a:defRPr sz="1600" spc="0" baseline="0">
                <a:gradFill>
                  <a:gsLst>
                    <a:gs pos="1250">
                      <a:schemeClr val="tx1"/>
                    </a:gs>
                    <a:gs pos="100000">
                      <a:schemeClr val="tx1"/>
                    </a:gs>
                  </a:gsLst>
                  <a:lin ang="5400000" scaled="0"/>
                </a:gradFill>
              </a:defRPr>
            </a:lvl3pPr>
            <a:lvl4pPr marL="661988"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4pPr>
            <a:lvl5pPr marL="855663" marR="0" indent="0" defTabSz="932742" fontAlgn="auto">
              <a:lnSpc>
                <a:spcPct val="100000"/>
              </a:lnSpc>
              <a:spcBef>
                <a:spcPct val="20000"/>
              </a:spcBef>
              <a:spcAft>
                <a:spcPts val="0"/>
              </a:spcAft>
              <a:buClrTx/>
              <a:buSzPct val="90000"/>
              <a:buFont typeface="Wingdings" panose="05000000000000000000" pitchFamily="2" charset="2"/>
              <a:buNone/>
              <a:tabLst/>
              <a:defRPr sz="1400" spc="0" baseline="0">
                <a:gradFill>
                  <a:gsLst>
                    <a:gs pos="1250">
                      <a:schemeClr val="tx1"/>
                    </a:gs>
                    <a:gs pos="100000">
                      <a:schemeClr val="tx1"/>
                    </a:gs>
                  </a:gsLst>
                  <a:lin ang="5400000" scaled="0"/>
                </a:gra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r" defTabSz="932754"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 </a:t>
            </a:r>
            <a:b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br>
            <a:r>
              <a:rPr kumimoji="0" lang="en-US" sz="1800" b="0" i="0" u="none" strike="noStrike" kern="1200" cap="none" spc="0" normalizeH="0" baseline="0" noProof="0">
                <a:ln>
                  <a:noFill/>
                </a:ln>
                <a:gradFill>
                  <a:gsLst>
                    <a:gs pos="44000">
                      <a:srgbClr val="008272"/>
                    </a:gs>
                    <a:gs pos="100000">
                      <a:srgbClr val="008272"/>
                    </a:gs>
                  </a:gsLst>
                  <a:path path="shape">
                    <a:fillToRect l="50000" t="50000" r="50000" b="50000"/>
                  </a:path>
                </a:gradFill>
                <a:effectLst/>
                <a:uLnTx/>
                <a:uFillTx/>
                <a:latin typeface="Segoe UI Semibold" panose="020B0702040204020203" pitchFamily="34" charset="0"/>
                <a:ea typeface="+mn-ea"/>
                <a:cs typeface="Segoe UI Semibold" panose="020B0702040204020203" pitchFamily="34" charset="0"/>
              </a:rPr>
              <a:t>Customers</a:t>
            </a:r>
          </a:p>
        </p:txBody>
      </p:sp>
      <p:sp>
        <p:nvSpPr>
          <p:cNvPr id="133" name="1">
            <a:extLst>
              <a:ext uri="{FF2B5EF4-FFF2-40B4-BE49-F238E27FC236}">
                <a16:creationId xmlns:a16="http://schemas.microsoft.com/office/drawing/2014/main" id="{73E67AC4-F319-4195-AED5-61A821C67797}"/>
              </a:ext>
              <a:ext uri="{C183D7F6-B498-43B3-948B-1728B52AA6E4}">
                <adec:decorative xmlns:adec="http://schemas.microsoft.com/office/drawing/2017/decorative" val="1"/>
              </a:ext>
            </a:extLst>
          </p:cNvPr>
          <p:cNvSpPr/>
          <p:nvPr/>
        </p:nvSpPr>
        <p:spPr bwMode="auto">
          <a:xfrm>
            <a:off x="6098877" y="5099281"/>
            <a:ext cx="57356" cy="57356"/>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4" name="GREY GLOW">
            <a:extLst>
              <a:ext uri="{FF2B5EF4-FFF2-40B4-BE49-F238E27FC236}">
                <a16:creationId xmlns:a16="http://schemas.microsoft.com/office/drawing/2014/main" id="{00B0E95B-A908-407F-8C10-7C7BE946C1B9}"/>
              </a:ext>
              <a:ext uri="{C183D7F6-B498-43B3-948B-1728B52AA6E4}">
                <adec:decorative xmlns:adec="http://schemas.microsoft.com/office/drawing/2017/decorative" val="1"/>
              </a:ext>
            </a:extLst>
          </p:cNvPr>
          <p:cNvSpPr/>
          <p:nvPr/>
        </p:nvSpPr>
        <p:spPr bwMode="auto">
          <a:xfrm>
            <a:off x="4882238" y="2396842"/>
            <a:ext cx="2428227" cy="2428219"/>
          </a:xfrm>
          <a:prstGeom prst="ellipse">
            <a:avLst/>
          </a:prstGeom>
          <a:gradFill flip="none" rotWithShape="1">
            <a:gsLst>
              <a:gs pos="44000">
                <a:srgbClr val="E7E6E6"/>
              </a:gs>
              <a:gs pos="100000">
                <a:srgbClr val="E7E6E6">
                  <a:alpha val="0"/>
                </a:srgbClr>
              </a:gs>
            </a:gsLst>
            <a:path path="shape">
              <a:fillToRect l="50000" t="50000" r="50000" b="50000"/>
            </a:path>
            <a:tileRect/>
          </a:gradFill>
          <a:ln w="9525" cap="flat" cmpd="sng" algn="ctr">
            <a:noFill/>
            <a:prstDash val="solid"/>
            <a:headEnd type="none" w="med" len="med"/>
            <a:tailEnd type="none" w="med" len="med"/>
          </a:ln>
          <a:effectLst/>
          <a:scene3d>
            <a:camera prst="perspectiveFront"/>
            <a:lightRig rig="threePt" dir="t"/>
          </a:scene3d>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5" name="Top Clover Top">
            <a:extLst>
              <a:ext uri="{FF2B5EF4-FFF2-40B4-BE49-F238E27FC236}">
                <a16:creationId xmlns:a16="http://schemas.microsoft.com/office/drawing/2014/main" id="{4E8CD573-CEBB-44A4-892F-61ECF70F8E6B}"/>
              </a:ext>
              <a:ext uri="{C183D7F6-B498-43B3-948B-1728B52AA6E4}">
                <adec:decorative xmlns:adec="http://schemas.microsoft.com/office/drawing/2017/decorative" val="1"/>
              </a:ext>
            </a:extLst>
          </p:cNvPr>
          <p:cNvSpPr/>
          <p:nvPr/>
        </p:nvSpPr>
        <p:spPr>
          <a:xfrm rot="5400000" flipH="1">
            <a:off x="5227216" y="4405038"/>
            <a:ext cx="2651723" cy="1042512"/>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36" name="Top Clover bottom">
            <a:extLst>
              <a:ext uri="{FF2B5EF4-FFF2-40B4-BE49-F238E27FC236}">
                <a16:creationId xmlns:a16="http://schemas.microsoft.com/office/drawing/2014/main" id="{06A1166A-0280-495F-BF6F-44E09A8E4FFF}"/>
              </a:ext>
              <a:ext uri="{C183D7F6-B498-43B3-948B-1728B52AA6E4}">
                <adec:decorative xmlns:adec="http://schemas.microsoft.com/office/drawing/2017/decorative" val="1"/>
              </a:ext>
            </a:extLst>
          </p:cNvPr>
          <p:cNvSpPr/>
          <p:nvPr/>
        </p:nvSpPr>
        <p:spPr>
          <a:xfrm rot="5400000" flipH="1" flipV="1">
            <a:off x="4303624" y="4405038"/>
            <a:ext cx="2651723" cy="1042512"/>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37" name="Left Clover Top">
            <a:extLst>
              <a:ext uri="{FF2B5EF4-FFF2-40B4-BE49-F238E27FC236}">
                <a16:creationId xmlns:a16="http://schemas.microsoft.com/office/drawing/2014/main" id="{CB7FEC23-F9BA-4C09-8E97-582E16663DC7}"/>
              </a:ext>
              <a:ext uri="{C183D7F6-B498-43B3-948B-1728B52AA6E4}">
                <adec:decorative xmlns:adec="http://schemas.microsoft.com/office/drawing/2017/decorative" val="1"/>
              </a:ext>
            </a:extLst>
          </p:cNvPr>
          <p:cNvSpPr/>
          <p:nvPr/>
        </p:nvSpPr>
        <p:spPr>
          <a:xfrm>
            <a:off x="3395701" y="2609150"/>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38" name="Left Clover bottom">
            <a:extLst>
              <a:ext uri="{FF2B5EF4-FFF2-40B4-BE49-F238E27FC236}">
                <a16:creationId xmlns:a16="http://schemas.microsoft.com/office/drawing/2014/main" id="{34101811-DEAA-425E-ADE9-109435E4FA6C}"/>
              </a:ext>
              <a:ext uri="{C183D7F6-B498-43B3-948B-1728B52AA6E4}">
                <adec:decorative xmlns:adec="http://schemas.microsoft.com/office/drawing/2017/decorative" val="1"/>
              </a:ext>
            </a:extLst>
          </p:cNvPr>
          <p:cNvSpPr/>
          <p:nvPr/>
        </p:nvSpPr>
        <p:spPr>
          <a:xfrm flipV="1">
            <a:off x="3395701" y="3603374"/>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39" name="Right Clover Top">
            <a:extLst>
              <a:ext uri="{FF2B5EF4-FFF2-40B4-BE49-F238E27FC236}">
                <a16:creationId xmlns:a16="http://schemas.microsoft.com/office/drawing/2014/main" id="{43F44E8E-9319-476D-91F6-913B6041792D}"/>
              </a:ext>
              <a:ext uri="{C183D7F6-B498-43B3-948B-1728B52AA6E4}">
                <adec:decorative xmlns:adec="http://schemas.microsoft.com/office/drawing/2017/decorative" val="1"/>
              </a:ext>
            </a:extLst>
          </p:cNvPr>
          <p:cNvSpPr/>
          <p:nvPr/>
        </p:nvSpPr>
        <p:spPr>
          <a:xfrm flipH="1">
            <a:off x="6018456" y="2607118"/>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40" name="Right Clover bottom">
            <a:extLst>
              <a:ext uri="{FF2B5EF4-FFF2-40B4-BE49-F238E27FC236}">
                <a16:creationId xmlns:a16="http://schemas.microsoft.com/office/drawing/2014/main" id="{8753BCA7-47BB-45EC-B1DB-AE72BD565637}"/>
              </a:ext>
              <a:ext uri="{C183D7F6-B498-43B3-948B-1728B52AA6E4}">
                <adec:decorative xmlns:adec="http://schemas.microsoft.com/office/drawing/2017/decorative" val="1"/>
              </a:ext>
            </a:extLst>
          </p:cNvPr>
          <p:cNvSpPr/>
          <p:nvPr/>
        </p:nvSpPr>
        <p:spPr>
          <a:xfrm flipH="1" flipV="1">
            <a:off x="6018426" y="3594420"/>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41" name="Top Clover Top">
            <a:extLst>
              <a:ext uri="{FF2B5EF4-FFF2-40B4-BE49-F238E27FC236}">
                <a16:creationId xmlns:a16="http://schemas.microsoft.com/office/drawing/2014/main" id="{2007AFC6-4E40-4772-827E-27CFD315AFEE}"/>
              </a:ext>
              <a:ext uri="{C183D7F6-B498-43B3-948B-1728B52AA6E4}">
                <adec:decorative xmlns:adec="http://schemas.microsoft.com/office/drawing/2017/decorative" val="1"/>
              </a:ext>
            </a:extLst>
          </p:cNvPr>
          <p:cNvSpPr/>
          <p:nvPr/>
        </p:nvSpPr>
        <p:spPr>
          <a:xfrm rot="16200000" flipH="1">
            <a:off x="4306435" y="1890931"/>
            <a:ext cx="2651723" cy="1042511"/>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42" name="Top Clover bottom">
            <a:extLst>
              <a:ext uri="{FF2B5EF4-FFF2-40B4-BE49-F238E27FC236}">
                <a16:creationId xmlns:a16="http://schemas.microsoft.com/office/drawing/2014/main" id="{1BEF4D59-68FE-44DD-A132-6063294E4D38}"/>
              </a:ext>
              <a:ext uri="{C183D7F6-B498-43B3-948B-1728B52AA6E4}">
                <adec:decorative xmlns:adec="http://schemas.microsoft.com/office/drawing/2017/decorative" val="1"/>
              </a:ext>
            </a:extLst>
          </p:cNvPr>
          <p:cNvSpPr/>
          <p:nvPr/>
        </p:nvSpPr>
        <p:spPr>
          <a:xfrm rot="16200000" flipH="1" flipV="1">
            <a:off x="5230026" y="1890931"/>
            <a:ext cx="2651723" cy="1042511"/>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575"/>
            </a:solidFill>
            <a:prstDash val="solid"/>
            <a:miter/>
          </a:ln>
          <a:scene3d>
            <a:camera prst="perspectiveFront"/>
            <a:lightRig rig="threePt" dir="t"/>
          </a:scene3d>
          <a:sp3d>
            <a:bevelB w="139700" prst="softRound"/>
          </a:sp3d>
        </p:spPr>
        <p:txBody>
          <a:bodyPr rtlCol="0" anchor="ct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43" name="GREY GLOW">
            <a:extLst>
              <a:ext uri="{FF2B5EF4-FFF2-40B4-BE49-F238E27FC236}">
                <a16:creationId xmlns:a16="http://schemas.microsoft.com/office/drawing/2014/main" id="{E243583D-F137-473D-9E95-E9B032BE4A74}"/>
              </a:ext>
              <a:ext uri="{C183D7F6-B498-43B3-948B-1728B52AA6E4}">
                <adec:decorative xmlns:adec="http://schemas.microsoft.com/office/drawing/2017/decorative" val="1"/>
              </a:ext>
            </a:extLst>
          </p:cNvPr>
          <p:cNvSpPr/>
          <p:nvPr/>
        </p:nvSpPr>
        <p:spPr bwMode="auto">
          <a:xfrm>
            <a:off x="5055158" y="2536113"/>
            <a:ext cx="2070355" cy="2070348"/>
          </a:xfrm>
          <a:prstGeom prst="ellipse">
            <a:avLst/>
          </a:prstGeom>
          <a:gradFill flip="none" rotWithShape="1">
            <a:gsLst>
              <a:gs pos="44000">
                <a:srgbClr val="E7E6E6"/>
              </a:gs>
              <a:gs pos="100000">
                <a:srgbClr val="E7E6E6">
                  <a:alpha val="0"/>
                </a:srgbClr>
              </a:gs>
            </a:gsLst>
            <a:path path="shape">
              <a:fillToRect l="50000" t="50000" r="50000" b="50000"/>
            </a:path>
            <a:tileRect/>
          </a:gradFill>
          <a:ln w="9525" cap="flat" cmpd="sng" algn="ctr">
            <a:noFill/>
            <a:prstDash val="solid"/>
            <a:headEnd type="none" w="med" len="med"/>
            <a:tailEnd type="none" w="med" len="med"/>
          </a:ln>
          <a:effectLst/>
          <a:scene3d>
            <a:camera prst="perspectiveFront"/>
            <a:lightRig rig="threePt" dir="t"/>
          </a:scene3d>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4" name="Isosceles Triangle 143" descr="Arrow point">
            <a:extLst>
              <a:ext uri="{FF2B5EF4-FFF2-40B4-BE49-F238E27FC236}">
                <a16:creationId xmlns:a16="http://schemas.microsoft.com/office/drawing/2014/main" id="{9C51D5DD-E1F9-46AD-BD3C-42641FB6DA8D}"/>
              </a:ext>
            </a:extLst>
          </p:cNvPr>
          <p:cNvSpPr/>
          <p:nvPr/>
        </p:nvSpPr>
        <p:spPr bwMode="auto">
          <a:xfrm rot="2813211">
            <a:off x="5526272" y="4012521"/>
            <a:ext cx="158963" cy="197247"/>
          </a:xfrm>
          <a:prstGeom prst="triangle">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5" name="Title 1">
            <a:extLst>
              <a:ext uri="{FF2B5EF4-FFF2-40B4-BE49-F238E27FC236}">
                <a16:creationId xmlns:a16="http://schemas.microsoft.com/office/drawing/2014/main" id="{BA815630-9692-4355-A1D6-9EB7090874CE}"/>
              </a:ext>
            </a:extLst>
          </p:cNvPr>
          <p:cNvSpPr txBox="1">
            <a:spLocks/>
          </p:cNvSpPr>
          <p:nvPr/>
        </p:nvSpPr>
        <p:spPr>
          <a:xfrm>
            <a:off x="357820" y="562061"/>
            <a:ext cx="11306469" cy="397545"/>
          </a:xfrm>
          <a:prstGeom prst="rect">
            <a:avLst/>
          </a:prstGeom>
        </p:spPr>
        <p:txBody>
          <a:bodyPr/>
          <a:lstStyle>
            <a:lvl1pPr algn="l" defTabSz="914367" rtl="0" eaLnBrk="1" latinLnBrk="0" hangingPunct="1">
              <a:lnSpc>
                <a:spcPct val="90000"/>
              </a:lnSpc>
              <a:spcBef>
                <a:spcPct val="0"/>
              </a:spcBef>
              <a:buNone/>
              <a:defRPr lang="en-US" sz="2745" b="0" kern="1200" cap="none" spc="-49" baseline="0" dirty="0" smtClean="0">
                <a:ln w="3175">
                  <a:noFill/>
                </a:ln>
                <a:gradFill>
                  <a:gsLst>
                    <a:gs pos="2917">
                      <a:schemeClr val="tx1"/>
                    </a:gs>
                    <a:gs pos="100000">
                      <a:schemeClr val="tx1"/>
                    </a:gs>
                  </a:gsLst>
                  <a:lin ang="5400000" scaled="0"/>
                </a:gradFill>
                <a:effectLst/>
                <a:latin typeface="+mj-lt"/>
                <a:ea typeface="+mn-ea"/>
                <a:cs typeface="Segoe UI" pitchFamily="34" charset="0"/>
              </a:defRPr>
            </a:lvl1pPr>
          </a:lstStyle>
          <a:p>
            <a:pPr marL="0" marR="0" lvl="0" indent="0" algn="l" defTabSz="914367" rtl="0" eaLnBrk="1" fontAlgn="auto" latinLnBrk="0" hangingPunct="1">
              <a:lnSpc>
                <a:spcPct val="90000"/>
              </a:lnSpc>
              <a:spcBef>
                <a:spcPct val="0"/>
              </a:spcBef>
              <a:spcAft>
                <a:spcPts val="0"/>
              </a:spcAft>
              <a:buClrTx/>
              <a:buSzTx/>
              <a:buFontTx/>
              <a:buNone/>
              <a:tabLst/>
              <a:defRPr/>
            </a:pPr>
            <a:endParaRPr kumimoji="0" lang="en-US" sz="2745" b="0" i="0" u="none" strike="noStrike" kern="1200" cap="none" spc="-49" normalizeH="0" baseline="0" noProof="0">
              <a:ln w="3175">
                <a:noFill/>
              </a:ln>
              <a:gradFill>
                <a:gsLst>
                  <a:gs pos="2917">
                    <a:srgbClr val="3C3C41"/>
                  </a:gs>
                  <a:gs pos="100000">
                    <a:srgbClr val="3C3C41"/>
                  </a:gs>
                </a:gsLst>
                <a:lin ang="5400000" scaled="0"/>
              </a:gradFill>
              <a:effectLst/>
              <a:uLnTx/>
              <a:uFillTx/>
              <a:latin typeface="Segoe UI Semibold"/>
              <a:ea typeface="+mn-ea"/>
              <a:cs typeface="Segoe UI" pitchFamily="34" charset="0"/>
            </a:endParaRPr>
          </a:p>
        </p:txBody>
      </p:sp>
      <p:pic>
        <p:nvPicPr>
          <p:cNvPr id="146" name="CIRCLE IMAGE" descr="Data circle">
            <a:extLst>
              <a:ext uri="{FF2B5EF4-FFF2-40B4-BE49-F238E27FC236}">
                <a16:creationId xmlns:a16="http://schemas.microsoft.com/office/drawing/2014/main" id="{2EC620D4-EA49-425F-951C-4948E27C0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5726" y="3270356"/>
            <a:ext cx="691105" cy="690418"/>
          </a:xfrm>
          <a:prstGeom prst="rect">
            <a:avLst/>
          </a:prstGeom>
        </p:spPr>
      </p:pic>
      <p:sp>
        <p:nvSpPr>
          <p:cNvPr id="149" name="Isosceles Triangle 148" descr="arrow point">
            <a:extLst>
              <a:ext uri="{FF2B5EF4-FFF2-40B4-BE49-F238E27FC236}">
                <a16:creationId xmlns:a16="http://schemas.microsoft.com/office/drawing/2014/main" id="{FCE3BDF8-4453-489D-A847-0593B2528F21}"/>
              </a:ext>
            </a:extLst>
          </p:cNvPr>
          <p:cNvSpPr/>
          <p:nvPr/>
        </p:nvSpPr>
        <p:spPr bwMode="auto">
          <a:xfrm rot="8230952">
            <a:off x="5523110" y="3001926"/>
            <a:ext cx="158963" cy="197247"/>
          </a:xfrm>
          <a:prstGeom prst="triangle">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0" name="Isosceles Triangle 149" descr="arrow point">
            <a:extLst>
              <a:ext uri="{FF2B5EF4-FFF2-40B4-BE49-F238E27FC236}">
                <a16:creationId xmlns:a16="http://schemas.microsoft.com/office/drawing/2014/main" id="{63D65E5F-33E3-4E3E-8BB6-F9BFA37C2036}"/>
              </a:ext>
            </a:extLst>
          </p:cNvPr>
          <p:cNvSpPr/>
          <p:nvPr/>
        </p:nvSpPr>
        <p:spPr bwMode="auto">
          <a:xfrm rot="13658326">
            <a:off x="6589287" y="3041512"/>
            <a:ext cx="158963" cy="197247"/>
          </a:xfrm>
          <a:prstGeom prst="triangle">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5" name="Isosceles Triangle 154" descr="arrow point">
            <a:extLst>
              <a:ext uri="{FF2B5EF4-FFF2-40B4-BE49-F238E27FC236}">
                <a16:creationId xmlns:a16="http://schemas.microsoft.com/office/drawing/2014/main" id="{E3A3900B-3F2E-4EFD-A96F-13D6FCC0CFF8}"/>
              </a:ext>
            </a:extLst>
          </p:cNvPr>
          <p:cNvSpPr/>
          <p:nvPr/>
        </p:nvSpPr>
        <p:spPr bwMode="auto">
          <a:xfrm rot="19177922">
            <a:off x="6455484" y="4082490"/>
            <a:ext cx="158963" cy="197247"/>
          </a:xfrm>
          <a:prstGeom prst="triangle">
            <a:avLst/>
          </a:prstGeom>
          <a:solidFill>
            <a:srgbClr val="008272">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57" name="Group 156" descr="Intelligent systems circle">
            <a:extLst>
              <a:ext uri="{FF2B5EF4-FFF2-40B4-BE49-F238E27FC236}">
                <a16:creationId xmlns:a16="http://schemas.microsoft.com/office/drawing/2014/main" id="{9F403D26-57F1-4360-A98E-77764FAF1BD5}"/>
              </a:ext>
            </a:extLst>
          </p:cNvPr>
          <p:cNvGrpSpPr/>
          <p:nvPr/>
        </p:nvGrpSpPr>
        <p:grpSpPr>
          <a:xfrm>
            <a:off x="5482849" y="2976945"/>
            <a:ext cx="1260143" cy="1260143"/>
            <a:chOff x="5482849" y="2976945"/>
            <a:chExt cx="1260143" cy="1260143"/>
          </a:xfrm>
          <a:scene3d>
            <a:camera prst="perspectiveFront" fov="0"/>
            <a:lightRig rig="threePt" dir="t"/>
          </a:scene3d>
        </p:grpSpPr>
        <p:sp>
          <p:nvSpPr>
            <p:cNvPr id="158" name="Oval 157">
              <a:extLst>
                <a:ext uri="{FF2B5EF4-FFF2-40B4-BE49-F238E27FC236}">
                  <a16:creationId xmlns:a16="http://schemas.microsoft.com/office/drawing/2014/main" id="{7C142E34-7C71-4C05-8FA8-847E413F9DB7}"/>
                </a:ext>
              </a:extLst>
            </p:cNvPr>
            <p:cNvSpPr/>
            <p:nvPr/>
          </p:nvSpPr>
          <p:spPr bwMode="auto">
            <a:xfrm>
              <a:off x="5482849" y="2976945"/>
              <a:ext cx="1260143" cy="1260143"/>
            </a:xfrm>
            <a:prstGeom prst="ellipse">
              <a:avLst/>
            </a:prstGeom>
            <a:solidFill>
              <a:srgbClr val="008272"/>
            </a:solidFill>
            <a:ln w="9525" cap="flat" cmpd="sng" algn="ctr">
              <a:noFill/>
              <a:prstDash val="solid"/>
              <a:headEnd type="none" w="med" len="med"/>
              <a:tailEnd type="none" w="med" len="med"/>
            </a:ln>
            <a:effectLst/>
            <a:sp3d>
              <a:bevelB h="838200"/>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9" name="Freeform: Shape 158">
              <a:extLst>
                <a:ext uri="{FF2B5EF4-FFF2-40B4-BE49-F238E27FC236}">
                  <a16:creationId xmlns:a16="http://schemas.microsoft.com/office/drawing/2014/main" id="{CB03665D-BC0E-42E4-AE39-C422ECDFAF51}"/>
                </a:ext>
              </a:extLst>
            </p:cNvPr>
            <p:cNvSpPr/>
            <p:nvPr/>
          </p:nvSpPr>
          <p:spPr bwMode="auto">
            <a:xfrm>
              <a:off x="5582048" y="3643167"/>
              <a:ext cx="1061744" cy="505207"/>
            </a:xfrm>
            <a:custGeom>
              <a:avLst/>
              <a:gdLst/>
              <a:ahLst/>
              <a:cxnLst/>
              <a:rect l="l" t="t" r="r" b="b"/>
              <a:pathLst>
                <a:path w="2136666" h="1016683">
                  <a:moveTo>
                    <a:pt x="879861" y="847144"/>
                  </a:moveTo>
                  <a:lnTo>
                    <a:pt x="914346" y="850787"/>
                  </a:lnTo>
                  <a:lnTo>
                    <a:pt x="911688" y="875948"/>
                  </a:lnTo>
                  <a:lnTo>
                    <a:pt x="912280" y="876010"/>
                  </a:lnTo>
                  <a:cubicBezTo>
                    <a:pt x="925649" y="858067"/>
                    <a:pt x="943039" y="850226"/>
                    <a:pt x="964451" y="852488"/>
                  </a:cubicBezTo>
                  <a:cubicBezTo>
                    <a:pt x="980928" y="854228"/>
                    <a:pt x="992943" y="860910"/>
                    <a:pt x="1000495" y="872533"/>
                  </a:cubicBezTo>
                  <a:cubicBezTo>
                    <a:pt x="1008047" y="884156"/>
                    <a:pt x="1010755" y="900081"/>
                    <a:pt x="1008618" y="920308"/>
                  </a:cubicBezTo>
                  <a:lnTo>
                    <a:pt x="998831" y="1012959"/>
                  </a:lnTo>
                  <a:lnTo>
                    <a:pt x="964494" y="1009332"/>
                  </a:lnTo>
                  <a:lnTo>
                    <a:pt x="973515" y="923933"/>
                  </a:lnTo>
                  <a:cubicBezTo>
                    <a:pt x="976507" y="895615"/>
                    <a:pt x="967987" y="880398"/>
                    <a:pt x="947957" y="878282"/>
                  </a:cubicBezTo>
                  <a:cubicBezTo>
                    <a:pt x="937498" y="877177"/>
                    <a:pt x="928450" y="880188"/>
                    <a:pt x="920814" y="887313"/>
                  </a:cubicBezTo>
                  <a:cubicBezTo>
                    <a:pt x="913177" y="894438"/>
                    <a:pt x="908728" y="903970"/>
                    <a:pt x="907467" y="915909"/>
                  </a:cubicBezTo>
                  <a:lnTo>
                    <a:pt x="898336" y="1002344"/>
                  </a:lnTo>
                  <a:lnTo>
                    <a:pt x="863851" y="998701"/>
                  </a:lnTo>
                  <a:close/>
                  <a:moveTo>
                    <a:pt x="773826" y="837932"/>
                  </a:moveTo>
                  <a:cubicBezTo>
                    <a:pt x="764311" y="835121"/>
                    <a:pt x="755221" y="836211"/>
                    <a:pt x="746555" y="841203"/>
                  </a:cubicBezTo>
                  <a:cubicBezTo>
                    <a:pt x="737890" y="846196"/>
                    <a:pt x="731137" y="854081"/>
                    <a:pt x="726297" y="864859"/>
                  </a:cubicBezTo>
                  <a:lnTo>
                    <a:pt x="793951" y="884848"/>
                  </a:lnTo>
                  <a:cubicBezTo>
                    <a:pt x="797370" y="872926"/>
                    <a:pt x="797297" y="862843"/>
                    <a:pt x="793732" y="854599"/>
                  </a:cubicBezTo>
                  <a:cubicBezTo>
                    <a:pt x="790167" y="846355"/>
                    <a:pt x="783532" y="840800"/>
                    <a:pt x="773826" y="837932"/>
                  </a:cubicBezTo>
                  <a:close/>
                  <a:moveTo>
                    <a:pt x="1112028" y="816412"/>
                  </a:moveTo>
                  <a:lnTo>
                    <a:pt x="1114323" y="861449"/>
                  </a:lnTo>
                  <a:lnTo>
                    <a:pt x="1150738" y="859594"/>
                  </a:lnTo>
                  <a:lnTo>
                    <a:pt x="1152116" y="886645"/>
                  </a:lnTo>
                  <a:lnTo>
                    <a:pt x="1115701" y="888501"/>
                  </a:lnTo>
                  <a:lnTo>
                    <a:pt x="1119578" y="964602"/>
                  </a:lnTo>
                  <a:cubicBezTo>
                    <a:pt x="1120037" y="973619"/>
                    <a:pt x="1122000" y="979977"/>
                    <a:pt x="1125467" y="983675"/>
                  </a:cubicBezTo>
                  <a:cubicBezTo>
                    <a:pt x="1128934" y="987373"/>
                    <a:pt x="1134482" y="989027"/>
                    <a:pt x="1142112" y="988638"/>
                  </a:cubicBezTo>
                  <a:cubicBezTo>
                    <a:pt x="1147958" y="988341"/>
                    <a:pt x="1152926" y="986399"/>
                    <a:pt x="1157016" y="982812"/>
                  </a:cubicBezTo>
                  <a:lnTo>
                    <a:pt x="1158409" y="1010161"/>
                  </a:lnTo>
                  <a:cubicBezTo>
                    <a:pt x="1151842" y="1013874"/>
                    <a:pt x="1143060" y="1016010"/>
                    <a:pt x="1132060" y="1016570"/>
                  </a:cubicBezTo>
                  <a:cubicBezTo>
                    <a:pt x="1102532" y="1018075"/>
                    <a:pt x="1087045" y="1004657"/>
                    <a:pt x="1085602" y="976317"/>
                  </a:cubicBezTo>
                  <a:lnTo>
                    <a:pt x="1081217" y="890257"/>
                  </a:lnTo>
                  <a:lnTo>
                    <a:pt x="1055801" y="891552"/>
                  </a:lnTo>
                  <a:lnTo>
                    <a:pt x="1054422" y="864500"/>
                  </a:lnTo>
                  <a:lnTo>
                    <a:pt x="1079839" y="863206"/>
                  </a:lnTo>
                  <a:lnTo>
                    <a:pt x="1078045" y="827979"/>
                  </a:lnTo>
                  <a:close/>
                  <a:moveTo>
                    <a:pt x="1387976" y="813893"/>
                  </a:moveTo>
                  <a:lnTo>
                    <a:pt x="1396792" y="842790"/>
                  </a:lnTo>
                  <a:cubicBezTo>
                    <a:pt x="1384400" y="838894"/>
                    <a:pt x="1371562" y="838973"/>
                    <a:pt x="1358275" y="843026"/>
                  </a:cubicBezTo>
                  <a:cubicBezTo>
                    <a:pt x="1354100" y="844300"/>
                    <a:pt x="1350458" y="845878"/>
                    <a:pt x="1347350" y="847760"/>
                  </a:cubicBezTo>
                  <a:cubicBezTo>
                    <a:pt x="1344241" y="849642"/>
                    <a:pt x="1341732" y="851704"/>
                    <a:pt x="1339823" y="853946"/>
                  </a:cubicBezTo>
                  <a:cubicBezTo>
                    <a:pt x="1337914" y="856189"/>
                    <a:pt x="1336620" y="858580"/>
                    <a:pt x="1335943" y="861121"/>
                  </a:cubicBezTo>
                  <a:cubicBezTo>
                    <a:pt x="1335266" y="863661"/>
                    <a:pt x="1335318" y="866213"/>
                    <a:pt x="1336100" y="868775"/>
                  </a:cubicBezTo>
                  <a:cubicBezTo>
                    <a:pt x="1337056" y="871907"/>
                    <a:pt x="1338531" y="874361"/>
                    <a:pt x="1340525" y="876139"/>
                  </a:cubicBezTo>
                  <a:cubicBezTo>
                    <a:pt x="1342520" y="877916"/>
                    <a:pt x="1345075" y="879237"/>
                    <a:pt x="1348192" y="880101"/>
                  </a:cubicBezTo>
                  <a:cubicBezTo>
                    <a:pt x="1351308" y="880966"/>
                    <a:pt x="1354903" y="881529"/>
                    <a:pt x="1358976" y="881790"/>
                  </a:cubicBezTo>
                  <a:cubicBezTo>
                    <a:pt x="1363050" y="882052"/>
                    <a:pt x="1367705" y="882265"/>
                    <a:pt x="1372942" y="882431"/>
                  </a:cubicBezTo>
                  <a:cubicBezTo>
                    <a:pt x="1379988" y="883082"/>
                    <a:pt x="1386407" y="883977"/>
                    <a:pt x="1392200" y="885114"/>
                  </a:cubicBezTo>
                  <a:cubicBezTo>
                    <a:pt x="1397993" y="886251"/>
                    <a:pt x="1403159" y="887968"/>
                    <a:pt x="1407698" y="890266"/>
                  </a:cubicBezTo>
                  <a:cubicBezTo>
                    <a:pt x="1412237" y="892564"/>
                    <a:pt x="1416129" y="895630"/>
                    <a:pt x="1419373" y="899463"/>
                  </a:cubicBezTo>
                  <a:cubicBezTo>
                    <a:pt x="1422617" y="903297"/>
                    <a:pt x="1425166" y="908251"/>
                    <a:pt x="1427019" y="914324"/>
                  </a:cubicBezTo>
                  <a:cubicBezTo>
                    <a:pt x="1429277" y="921727"/>
                    <a:pt x="1429538" y="928701"/>
                    <a:pt x="1427801" y="935248"/>
                  </a:cubicBezTo>
                  <a:cubicBezTo>
                    <a:pt x="1426064" y="941794"/>
                    <a:pt x="1422898" y="947739"/>
                    <a:pt x="1418304" y="953083"/>
                  </a:cubicBezTo>
                  <a:cubicBezTo>
                    <a:pt x="1413711" y="958426"/>
                    <a:pt x="1407956" y="963112"/>
                    <a:pt x="1401043" y="967140"/>
                  </a:cubicBezTo>
                  <a:cubicBezTo>
                    <a:pt x="1394128" y="971169"/>
                    <a:pt x="1386543" y="974442"/>
                    <a:pt x="1378287" y="976961"/>
                  </a:cubicBezTo>
                  <a:cubicBezTo>
                    <a:pt x="1362344" y="981825"/>
                    <a:pt x="1347725" y="983381"/>
                    <a:pt x="1334431" y="981628"/>
                  </a:cubicBezTo>
                  <a:lnTo>
                    <a:pt x="1325094" y="951022"/>
                  </a:lnTo>
                  <a:cubicBezTo>
                    <a:pt x="1340297" y="956654"/>
                    <a:pt x="1355348" y="957196"/>
                    <a:pt x="1370248" y="952651"/>
                  </a:cubicBezTo>
                  <a:cubicBezTo>
                    <a:pt x="1390177" y="946571"/>
                    <a:pt x="1398346" y="937647"/>
                    <a:pt x="1394756" y="925879"/>
                  </a:cubicBezTo>
                  <a:cubicBezTo>
                    <a:pt x="1393743" y="922558"/>
                    <a:pt x="1392027" y="919995"/>
                    <a:pt x="1389610" y="918191"/>
                  </a:cubicBezTo>
                  <a:cubicBezTo>
                    <a:pt x="1387192" y="916387"/>
                    <a:pt x="1384261" y="915025"/>
                    <a:pt x="1380816" y="914105"/>
                  </a:cubicBezTo>
                  <a:cubicBezTo>
                    <a:pt x="1377372" y="913185"/>
                    <a:pt x="1373463" y="912614"/>
                    <a:pt x="1369091" y="912392"/>
                  </a:cubicBezTo>
                  <a:cubicBezTo>
                    <a:pt x="1364718" y="912170"/>
                    <a:pt x="1359837" y="911896"/>
                    <a:pt x="1354447" y="911569"/>
                  </a:cubicBezTo>
                  <a:cubicBezTo>
                    <a:pt x="1347744" y="911021"/>
                    <a:pt x="1341591" y="910149"/>
                    <a:pt x="1335988" y="908954"/>
                  </a:cubicBezTo>
                  <a:cubicBezTo>
                    <a:pt x="1330385" y="907759"/>
                    <a:pt x="1325480" y="905962"/>
                    <a:pt x="1321273" y="903563"/>
                  </a:cubicBezTo>
                  <a:cubicBezTo>
                    <a:pt x="1317066" y="901164"/>
                    <a:pt x="1313504" y="898075"/>
                    <a:pt x="1310588" y="894297"/>
                  </a:cubicBezTo>
                  <a:cubicBezTo>
                    <a:pt x="1307672" y="890519"/>
                    <a:pt x="1305345" y="885782"/>
                    <a:pt x="1303608" y="880088"/>
                  </a:cubicBezTo>
                  <a:cubicBezTo>
                    <a:pt x="1301466" y="873066"/>
                    <a:pt x="1301237" y="866367"/>
                    <a:pt x="1302923" y="859992"/>
                  </a:cubicBezTo>
                  <a:cubicBezTo>
                    <a:pt x="1304608" y="853616"/>
                    <a:pt x="1307694" y="847748"/>
                    <a:pt x="1312178" y="842386"/>
                  </a:cubicBezTo>
                  <a:cubicBezTo>
                    <a:pt x="1316662" y="837024"/>
                    <a:pt x="1322181" y="832332"/>
                    <a:pt x="1328734" y="828310"/>
                  </a:cubicBezTo>
                  <a:cubicBezTo>
                    <a:pt x="1335287" y="824288"/>
                    <a:pt x="1342359" y="821119"/>
                    <a:pt x="1349952" y="818803"/>
                  </a:cubicBezTo>
                  <a:cubicBezTo>
                    <a:pt x="1363427" y="814691"/>
                    <a:pt x="1376102" y="813055"/>
                    <a:pt x="1387976" y="813893"/>
                  </a:cubicBezTo>
                  <a:close/>
                  <a:moveTo>
                    <a:pt x="752350" y="810888"/>
                  </a:moveTo>
                  <a:cubicBezTo>
                    <a:pt x="761769" y="809779"/>
                    <a:pt x="771474" y="810700"/>
                    <a:pt x="781465" y="813652"/>
                  </a:cubicBezTo>
                  <a:cubicBezTo>
                    <a:pt x="801448" y="819556"/>
                    <a:pt x="815012" y="830547"/>
                    <a:pt x="822159" y="846626"/>
                  </a:cubicBezTo>
                  <a:cubicBezTo>
                    <a:pt x="829306" y="862704"/>
                    <a:pt x="829506" y="882162"/>
                    <a:pt x="822759" y="904998"/>
                  </a:cubicBezTo>
                  <a:lnTo>
                    <a:pt x="819006" y="917701"/>
                  </a:lnTo>
                  <a:lnTo>
                    <a:pt x="719381" y="888266"/>
                  </a:lnTo>
                  <a:cubicBezTo>
                    <a:pt x="715770" y="901891"/>
                    <a:pt x="716854" y="913540"/>
                    <a:pt x="722635" y="923214"/>
                  </a:cubicBezTo>
                  <a:cubicBezTo>
                    <a:pt x="728415" y="932888"/>
                    <a:pt x="738252" y="939777"/>
                    <a:pt x="752144" y="943882"/>
                  </a:cubicBezTo>
                  <a:cubicBezTo>
                    <a:pt x="767749" y="948493"/>
                    <a:pt x="783447" y="948061"/>
                    <a:pt x="799238" y="942588"/>
                  </a:cubicBezTo>
                  <a:lnTo>
                    <a:pt x="791352" y="969278"/>
                  </a:lnTo>
                  <a:cubicBezTo>
                    <a:pt x="775557" y="973716"/>
                    <a:pt x="756716" y="972701"/>
                    <a:pt x="734831" y="966235"/>
                  </a:cubicBezTo>
                  <a:cubicBezTo>
                    <a:pt x="713327" y="959882"/>
                    <a:pt x="698422" y="948262"/>
                    <a:pt x="690117" y="931375"/>
                  </a:cubicBezTo>
                  <a:cubicBezTo>
                    <a:pt x="681812" y="914489"/>
                    <a:pt x="681215" y="894009"/>
                    <a:pt x="688328" y="869935"/>
                  </a:cubicBezTo>
                  <a:cubicBezTo>
                    <a:pt x="695047" y="847194"/>
                    <a:pt x="707255" y="830652"/>
                    <a:pt x="724950" y="820310"/>
                  </a:cubicBezTo>
                  <a:cubicBezTo>
                    <a:pt x="733797" y="815138"/>
                    <a:pt x="742931" y="811998"/>
                    <a:pt x="752350" y="810888"/>
                  </a:cubicBezTo>
                  <a:close/>
                  <a:moveTo>
                    <a:pt x="585832" y="762450"/>
                  </a:moveTo>
                  <a:cubicBezTo>
                    <a:pt x="580171" y="762259"/>
                    <a:pt x="574591" y="763468"/>
                    <a:pt x="569092" y="766079"/>
                  </a:cubicBezTo>
                  <a:cubicBezTo>
                    <a:pt x="558094" y="771302"/>
                    <a:pt x="548625" y="781633"/>
                    <a:pt x="540684" y="797074"/>
                  </a:cubicBezTo>
                  <a:cubicBezTo>
                    <a:pt x="533832" y="810398"/>
                    <a:pt x="531507" y="822674"/>
                    <a:pt x="533709" y="833904"/>
                  </a:cubicBezTo>
                  <a:cubicBezTo>
                    <a:pt x="535911" y="845134"/>
                    <a:pt x="542218" y="853426"/>
                    <a:pt x="552630" y="858780"/>
                  </a:cubicBezTo>
                  <a:cubicBezTo>
                    <a:pt x="563218" y="864225"/>
                    <a:pt x="573783" y="864833"/>
                    <a:pt x="584326" y="860604"/>
                  </a:cubicBezTo>
                  <a:cubicBezTo>
                    <a:pt x="594869" y="856375"/>
                    <a:pt x="603203" y="848305"/>
                    <a:pt x="609329" y="836393"/>
                  </a:cubicBezTo>
                  <a:lnTo>
                    <a:pt x="618382" y="818791"/>
                  </a:lnTo>
                  <a:cubicBezTo>
                    <a:pt x="623282" y="809261"/>
                    <a:pt x="624314" y="799500"/>
                    <a:pt x="621476" y="789505"/>
                  </a:cubicBezTo>
                  <a:cubicBezTo>
                    <a:pt x="618639" y="779511"/>
                    <a:pt x="612500" y="772086"/>
                    <a:pt x="603059" y="767231"/>
                  </a:cubicBezTo>
                  <a:cubicBezTo>
                    <a:pt x="597235" y="764236"/>
                    <a:pt x="591493" y="762642"/>
                    <a:pt x="585832" y="762450"/>
                  </a:cubicBezTo>
                  <a:close/>
                  <a:moveTo>
                    <a:pt x="1554674" y="736747"/>
                  </a:moveTo>
                  <a:lnTo>
                    <a:pt x="1571111" y="925740"/>
                  </a:lnTo>
                  <a:cubicBezTo>
                    <a:pt x="1572234" y="960358"/>
                    <a:pt x="1561225" y="983366"/>
                    <a:pt x="1538083" y="994764"/>
                  </a:cubicBezTo>
                  <a:cubicBezTo>
                    <a:pt x="1531585" y="997964"/>
                    <a:pt x="1525871" y="1000060"/>
                    <a:pt x="1520939" y="1001050"/>
                  </a:cubicBezTo>
                  <a:lnTo>
                    <a:pt x="1508248" y="975282"/>
                  </a:lnTo>
                  <a:cubicBezTo>
                    <a:pt x="1513932" y="974473"/>
                    <a:pt x="1518777" y="973083"/>
                    <a:pt x="1522783" y="971110"/>
                  </a:cubicBezTo>
                  <a:cubicBezTo>
                    <a:pt x="1534354" y="965411"/>
                    <a:pt x="1540182" y="955462"/>
                    <a:pt x="1540267" y="941263"/>
                  </a:cubicBezTo>
                  <a:lnTo>
                    <a:pt x="1538432" y="914296"/>
                  </a:lnTo>
                  <a:lnTo>
                    <a:pt x="1416888" y="804609"/>
                  </a:lnTo>
                  <a:lnTo>
                    <a:pt x="1451201" y="787709"/>
                  </a:lnTo>
                  <a:lnTo>
                    <a:pt x="1532702" y="870998"/>
                  </a:lnTo>
                  <a:cubicBezTo>
                    <a:pt x="1533672" y="872069"/>
                    <a:pt x="1536095" y="874967"/>
                    <a:pt x="1539971" y="879694"/>
                  </a:cubicBezTo>
                  <a:lnTo>
                    <a:pt x="1540639" y="879365"/>
                  </a:lnTo>
                  <a:cubicBezTo>
                    <a:pt x="1540076" y="877099"/>
                    <a:pt x="1539298" y="873500"/>
                    <a:pt x="1538308" y="868569"/>
                  </a:cubicBezTo>
                  <a:lnTo>
                    <a:pt x="1523432" y="752134"/>
                  </a:lnTo>
                  <a:close/>
                  <a:moveTo>
                    <a:pt x="580075" y="730893"/>
                  </a:moveTo>
                  <a:cubicBezTo>
                    <a:pt x="589277" y="731330"/>
                    <a:pt x="598621" y="733988"/>
                    <a:pt x="608107" y="738866"/>
                  </a:cubicBezTo>
                  <a:cubicBezTo>
                    <a:pt x="626018" y="748077"/>
                    <a:pt x="635531" y="762230"/>
                    <a:pt x="636646" y="781324"/>
                  </a:cubicBezTo>
                  <a:lnTo>
                    <a:pt x="637175" y="781596"/>
                  </a:lnTo>
                  <a:lnTo>
                    <a:pt x="646840" y="762802"/>
                  </a:lnTo>
                  <a:lnTo>
                    <a:pt x="677546" y="778593"/>
                  </a:lnTo>
                  <a:lnTo>
                    <a:pt x="613428" y="903268"/>
                  </a:lnTo>
                  <a:cubicBezTo>
                    <a:pt x="587836" y="953033"/>
                    <a:pt x="550025" y="965050"/>
                    <a:pt x="499996" y="939322"/>
                  </a:cubicBezTo>
                  <a:cubicBezTo>
                    <a:pt x="482350" y="930246"/>
                    <a:pt x="468473" y="919372"/>
                    <a:pt x="458366" y="906700"/>
                  </a:cubicBezTo>
                  <a:lnTo>
                    <a:pt x="472796" y="878641"/>
                  </a:lnTo>
                  <a:cubicBezTo>
                    <a:pt x="483263" y="894735"/>
                    <a:pt x="495158" y="906208"/>
                    <a:pt x="508482" y="913060"/>
                  </a:cubicBezTo>
                  <a:cubicBezTo>
                    <a:pt x="540687" y="929622"/>
                    <a:pt x="564935" y="922065"/>
                    <a:pt x="581226" y="890389"/>
                  </a:cubicBezTo>
                  <a:lnTo>
                    <a:pt x="588849" y="875566"/>
                  </a:lnTo>
                  <a:lnTo>
                    <a:pt x="588319" y="875293"/>
                  </a:lnTo>
                  <a:cubicBezTo>
                    <a:pt x="569279" y="887369"/>
                    <a:pt x="549567" y="888166"/>
                    <a:pt x="529185" y="877684"/>
                  </a:cubicBezTo>
                  <a:cubicBezTo>
                    <a:pt x="512685" y="869198"/>
                    <a:pt x="502481" y="856336"/>
                    <a:pt x="498572" y="839096"/>
                  </a:cubicBezTo>
                  <a:cubicBezTo>
                    <a:pt x="494663" y="821857"/>
                    <a:pt x="497927" y="803090"/>
                    <a:pt x="508363" y="782796"/>
                  </a:cubicBezTo>
                  <a:cubicBezTo>
                    <a:pt x="520207" y="759767"/>
                    <a:pt x="535049" y="744249"/>
                    <a:pt x="552890" y="736242"/>
                  </a:cubicBezTo>
                  <a:cubicBezTo>
                    <a:pt x="561810" y="732239"/>
                    <a:pt x="570872" y="730456"/>
                    <a:pt x="580075" y="730893"/>
                  </a:cubicBezTo>
                  <a:close/>
                  <a:moveTo>
                    <a:pt x="1654941" y="671253"/>
                  </a:moveTo>
                  <a:lnTo>
                    <a:pt x="1672522" y="695823"/>
                  </a:lnTo>
                  <a:cubicBezTo>
                    <a:pt x="1659535" y="696087"/>
                    <a:pt x="1647393" y="700261"/>
                    <a:pt x="1636096" y="708344"/>
                  </a:cubicBezTo>
                  <a:cubicBezTo>
                    <a:pt x="1632546" y="710884"/>
                    <a:pt x="1629598" y="713543"/>
                    <a:pt x="1627254" y="716319"/>
                  </a:cubicBezTo>
                  <a:cubicBezTo>
                    <a:pt x="1624909" y="719094"/>
                    <a:pt x="1623190" y="721849"/>
                    <a:pt x="1622096" y="724584"/>
                  </a:cubicBezTo>
                  <a:cubicBezTo>
                    <a:pt x="1621003" y="727318"/>
                    <a:pt x="1620541" y="729998"/>
                    <a:pt x="1620710" y="732621"/>
                  </a:cubicBezTo>
                  <a:cubicBezTo>
                    <a:pt x="1620880" y="735245"/>
                    <a:pt x="1621744" y="737646"/>
                    <a:pt x="1623303" y="739825"/>
                  </a:cubicBezTo>
                  <a:cubicBezTo>
                    <a:pt x="1625208" y="742488"/>
                    <a:pt x="1627390" y="744343"/>
                    <a:pt x="1629847" y="745391"/>
                  </a:cubicBezTo>
                  <a:cubicBezTo>
                    <a:pt x="1632305" y="746438"/>
                    <a:pt x="1635148" y="746874"/>
                    <a:pt x="1638378" y="746698"/>
                  </a:cubicBezTo>
                  <a:cubicBezTo>
                    <a:pt x="1641607" y="746523"/>
                    <a:pt x="1645193" y="745908"/>
                    <a:pt x="1649137" y="744855"/>
                  </a:cubicBezTo>
                  <a:cubicBezTo>
                    <a:pt x="1653081" y="743803"/>
                    <a:pt x="1657561" y="742519"/>
                    <a:pt x="1662577" y="741004"/>
                  </a:cubicBezTo>
                  <a:cubicBezTo>
                    <a:pt x="1669461" y="739372"/>
                    <a:pt x="1675830" y="738170"/>
                    <a:pt x="1681683" y="737398"/>
                  </a:cubicBezTo>
                  <a:cubicBezTo>
                    <a:pt x="1687536" y="736626"/>
                    <a:pt x="1692980" y="736604"/>
                    <a:pt x="1698015" y="737332"/>
                  </a:cubicBezTo>
                  <a:cubicBezTo>
                    <a:pt x="1703050" y="738060"/>
                    <a:pt x="1707717" y="739723"/>
                    <a:pt x="1712015" y="742321"/>
                  </a:cubicBezTo>
                  <a:cubicBezTo>
                    <a:pt x="1716314" y="744918"/>
                    <a:pt x="1720311" y="748799"/>
                    <a:pt x="1724006" y="753963"/>
                  </a:cubicBezTo>
                  <a:cubicBezTo>
                    <a:pt x="1728509" y="760257"/>
                    <a:pt x="1730983" y="766783"/>
                    <a:pt x="1731427" y="773541"/>
                  </a:cubicBezTo>
                  <a:cubicBezTo>
                    <a:pt x="1731871" y="780300"/>
                    <a:pt x="1730769" y="786944"/>
                    <a:pt x="1728122" y="793475"/>
                  </a:cubicBezTo>
                  <a:cubicBezTo>
                    <a:pt x="1725474" y="800005"/>
                    <a:pt x="1721518" y="806283"/>
                    <a:pt x="1716252" y="812308"/>
                  </a:cubicBezTo>
                  <a:cubicBezTo>
                    <a:pt x="1710986" y="818333"/>
                    <a:pt x="1704842" y="823857"/>
                    <a:pt x="1697823" y="828880"/>
                  </a:cubicBezTo>
                  <a:cubicBezTo>
                    <a:pt x="1684267" y="838580"/>
                    <a:pt x="1670910" y="844721"/>
                    <a:pt x="1657752" y="847304"/>
                  </a:cubicBezTo>
                  <a:lnTo>
                    <a:pt x="1639132" y="821282"/>
                  </a:lnTo>
                  <a:cubicBezTo>
                    <a:pt x="1655337" y="821764"/>
                    <a:pt x="1669774" y="817473"/>
                    <a:pt x="1682442" y="808409"/>
                  </a:cubicBezTo>
                  <a:cubicBezTo>
                    <a:pt x="1699387" y="796284"/>
                    <a:pt x="1704280" y="785219"/>
                    <a:pt x="1697121" y="775213"/>
                  </a:cubicBezTo>
                  <a:cubicBezTo>
                    <a:pt x="1695100" y="772389"/>
                    <a:pt x="1692656" y="770508"/>
                    <a:pt x="1689789" y="769571"/>
                  </a:cubicBezTo>
                  <a:cubicBezTo>
                    <a:pt x="1686922" y="768633"/>
                    <a:pt x="1683710" y="768278"/>
                    <a:pt x="1680151" y="768506"/>
                  </a:cubicBezTo>
                  <a:cubicBezTo>
                    <a:pt x="1676593" y="768734"/>
                    <a:pt x="1672707" y="769441"/>
                    <a:pt x="1668492" y="770626"/>
                  </a:cubicBezTo>
                  <a:cubicBezTo>
                    <a:pt x="1664278" y="771812"/>
                    <a:pt x="1659564" y="773111"/>
                    <a:pt x="1654352" y="774522"/>
                  </a:cubicBezTo>
                  <a:cubicBezTo>
                    <a:pt x="1647825" y="776142"/>
                    <a:pt x="1641716" y="777281"/>
                    <a:pt x="1636025" y="777937"/>
                  </a:cubicBezTo>
                  <a:cubicBezTo>
                    <a:pt x="1630333" y="778594"/>
                    <a:pt x="1625111" y="778457"/>
                    <a:pt x="1620358" y="777526"/>
                  </a:cubicBezTo>
                  <a:cubicBezTo>
                    <a:pt x="1615606" y="776596"/>
                    <a:pt x="1611244" y="774806"/>
                    <a:pt x="1607274" y="772157"/>
                  </a:cubicBezTo>
                  <a:cubicBezTo>
                    <a:pt x="1603304" y="769507"/>
                    <a:pt x="1599588" y="765762"/>
                    <a:pt x="1596123" y="760920"/>
                  </a:cubicBezTo>
                  <a:cubicBezTo>
                    <a:pt x="1591851" y="754949"/>
                    <a:pt x="1589495" y="748674"/>
                    <a:pt x="1589057" y="742094"/>
                  </a:cubicBezTo>
                  <a:cubicBezTo>
                    <a:pt x="1588619" y="735514"/>
                    <a:pt x="1589669" y="728968"/>
                    <a:pt x="1592207" y="722455"/>
                  </a:cubicBezTo>
                  <a:cubicBezTo>
                    <a:pt x="1594745" y="715942"/>
                    <a:pt x="1598477" y="709733"/>
                    <a:pt x="1603403" y="703830"/>
                  </a:cubicBezTo>
                  <a:cubicBezTo>
                    <a:pt x="1608328" y="697926"/>
                    <a:pt x="1614019" y="692665"/>
                    <a:pt x="1620474" y="688046"/>
                  </a:cubicBezTo>
                  <a:cubicBezTo>
                    <a:pt x="1631932" y="679847"/>
                    <a:pt x="1643421" y="674249"/>
                    <a:pt x="1654941" y="671253"/>
                  </a:cubicBezTo>
                  <a:close/>
                  <a:moveTo>
                    <a:pt x="485539" y="661507"/>
                  </a:moveTo>
                  <a:lnTo>
                    <a:pt x="513482" y="681789"/>
                  </a:lnTo>
                  <a:lnTo>
                    <a:pt x="423962" y="805125"/>
                  </a:lnTo>
                  <a:lnTo>
                    <a:pt x="396018" y="784844"/>
                  </a:lnTo>
                  <a:close/>
                  <a:moveTo>
                    <a:pt x="526440" y="610095"/>
                  </a:moveTo>
                  <a:cubicBezTo>
                    <a:pt x="531907" y="609404"/>
                    <a:pt x="536929" y="610720"/>
                    <a:pt x="541506" y="614042"/>
                  </a:cubicBezTo>
                  <a:cubicBezTo>
                    <a:pt x="546243" y="617480"/>
                    <a:pt x="549151" y="621920"/>
                    <a:pt x="550228" y="627361"/>
                  </a:cubicBezTo>
                  <a:cubicBezTo>
                    <a:pt x="551306" y="632802"/>
                    <a:pt x="550184" y="637811"/>
                    <a:pt x="546862" y="642388"/>
                  </a:cubicBezTo>
                  <a:cubicBezTo>
                    <a:pt x="543714" y="646724"/>
                    <a:pt x="539373" y="649243"/>
                    <a:pt x="533837" y="649945"/>
                  </a:cubicBezTo>
                  <a:cubicBezTo>
                    <a:pt x="528301" y="650646"/>
                    <a:pt x="523164" y="649278"/>
                    <a:pt x="518426" y="645840"/>
                  </a:cubicBezTo>
                  <a:cubicBezTo>
                    <a:pt x="513850" y="642518"/>
                    <a:pt x="511013" y="638191"/>
                    <a:pt x="509918" y="632859"/>
                  </a:cubicBezTo>
                  <a:cubicBezTo>
                    <a:pt x="508822" y="627528"/>
                    <a:pt x="509935" y="622574"/>
                    <a:pt x="513257" y="617997"/>
                  </a:cubicBezTo>
                  <a:cubicBezTo>
                    <a:pt x="516579" y="613420"/>
                    <a:pt x="520974" y="610786"/>
                    <a:pt x="526440" y="610095"/>
                  </a:cubicBezTo>
                  <a:close/>
                  <a:moveTo>
                    <a:pt x="1696690" y="571987"/>
                  </a:moveTo>
                  <a:lnTo>
                    <a:pt x="1727923" y="604514"/>
                  </a:lnTo>
                  <a:lnTo>
                    <a:pt x="1754224" y="579260"/>
                  </a:lnTo>
                  <a:lnTo>
                    <a:pt x="1772984" y="598798"/>
                  </a:lnTo>
                  <a:lnTo>
                    <a:pt x="1746683" y="624052"/>
                  </a:lnTo>
                  <a:lnTo>
                    <a:pt x="1799461" y="679016"/>
                  </a:lnTo>
                  <a:cubicBezTo>
                    <a:pt x="1805714" y="685529"/>
                    <a:pt x="1811362" y="689047"/>
                    <a:pt x="1816404" y="689570"/>
                  </a:cubicBezTo>
                  <a:cubicBezTo>
                    <a:pt x="1821445" y="690093"/>
                    <a:pt x="1826722" y="687709"/>
                    <a:pt x="1832232" y="682418"/>
                  </a:cubicBezTo>
                  <a:cubicBezTo>
                    <a:pt x="1836455" y="678363"/>
                    <a:pt x="1838936" y="673642"/>
                    <a:pt x="1839678" y="668254"/>
                  </a:cubicBezTo>
                  <a:lnTo>
                    <a:pt x="1858644" y="688006"/>
                  </a:lnTo>
                  <a:cubicBezTo>
                    <a:pt x="1856114" y="695113"/>
                    <a:pt x="1850877" y="702480"/>
                    <a:pt x="1842933" y="710108"/>
                  </a:cubicBezTo>
                  <a:cubicBezTo>
                    <a:pt x="1821606" y="730586"/>
                    <a:pt x="1801115" y="730592"/>
                    <a:pt x="1781462" y="710123"/>
                  </a:cubicBezTo>
                  <a:lnTo>
                    <a:pt x="1721778" y="647967"/>
                  </a:lnTo>
                  <a:lnTo>
                    <a:pt x="1703421" y="665594"/>
                  </a:lnTo>
                  <a:lnTo>
                    <a:pt x="1684660" y="646056"/>
                  </a:lnTo>
                  <a:lnTo>
                    <a:pt x="1703017" y="628429"/>
                  </a:lnTo>
                  <a:lnTo>
                    <a:pt x="1678587" y="602987"/>
                  </a:lnTo>
                  <a:close/>
                  <a:moveTo>
                    <a:pt x="463262" y="544565"/>
                  </a:moveTo>
                  <a:lnTo>
                    <a:pt x="488989" y="567816"/>
                  </a:lnTo>
                  <a:lnTo>
                    <a:pt x="337707" y="735207"/>
                  </a:lnTo>
                  <a:lnTo>
                    <a:pt x="311980" y="711956"/>
                  </a:lnTo>
                  <a:close/>
                  <a:moveTo>
                    <a:pt x="1862904" y="498756"/>
                  </a:moveTo>
                  <a:cubicBezTo>
                    <a:pt x="1853935" y="499213"/>
                    <a:pt x="1846410" y="503487"/>
                    <a:pt x="1840329" y="511577"/>
                  </a:cubicBezTo>
                  <a:cubicBezTo>
                    <a:pt x="1834368" y="519508"/>
                    <a:pt x="1832210" y="528406"/>
                    <a:pt x="1833857" y="538270"/>
                  </a:cubicBezTo>
                  <a:cubicBezTo>
                    <a:pt x="1835504" y="548134"/>
                    <a:pt x="1840530" y="557218"/>
                    <a:pt x="1848935" y="565521"/>
                  </a:cubicBezTo>
                  <a:lnTo>
                    <a:pt x="1891320" y="509129"/>
                  </a:lnTo>
                  <a:cubicBezTo>
                    <a:pt x="1881346" y="501757"/>
                    <a:pt x="1871874" y="498299"/>
                    <a:pt x="1862904" y="498756"/>
                  </a:cubicBezTo>
                  <a:close/>
                  <a:moveTo>
                    <a:pt x="404604" y="480661"/>
                  </a:moveTo>
                  <a:lnTo>
                    <a:pt x="427662" y="506562"/>
                  </a:lnTo>
                  <a:lnTo>
                    <a:pt x="259139" y="656582"/>
                  </a:lnTo>
                  <a:lnTo>
                    <a:pt x="236081" y="630681"/>
                  </a:lnTo>
                  <a:close/>
                  <a:moveTo>
                    <a:pt x="1865376" y="469336"/>
                  </a:moveTo>
                  <a:cubicBezTo>
                    <a:pt x="1882938" y="468262"/>
                    <a:pt x="1901237" y="474879"/>
                    <a:pt x="1920273" y="489186"/>
                  </a:cubicBezTo>
                  <a:lnTo>
                    <a:pt x="1930861" y="497145"/>
                  </a:lnTo>
                  <a:lnTo>
                    <a:pt x="1868446" y="580186"/>
                  </a:lnTo>
                  <a:cubicBezTo>
                    <a:pt x="1879947" y="588334"/>
                    <a:pt x="1891240" y="591391"/>
                    <a:pt x="1902325" y="589359"/>
                  </a:cubicBezTo>
                  <a:cubicBezTo>
                    <a:pt x="1913410" y="587326"/>
                    <a:pt x="1923304" y="580520"/>
                    <a:pt x="1932007" y="568940"/>
                  </a:cubicBezTo>
                  <a:cubicBezTo>
                    <a:pt x="1941784" y="555933"/>
                    <a:pt x="1946870" y="541075"/>
                    <a:pt x="1947264" y="524367"/>
                  </a:cubicBezTo>
                  <a:lnTo>
                    <a:pt x="1969511" y="541089"/>
                  </a:lnTo>
                  <a:cubicBezTo>
                    <a:pt x="1968145" y="557439"/>
                    <a:pt x="1960606" y="574734"/>
                    <a:pt x="1946895" y="592977"/>
                  </a:cubicBezTo>
                  <a:cubicBezTo>
                    <a:pt x="1933423" y="610901"/>
                    <a:pt x="1917324" y="620802"/>
                    <a:pt x="1898600" y="622678"/>
                  </a:cubicBezTo>
                  <a:cubicBezTo>
                    <a:pt x="1879875" y="624553"/>
                    <a:pt x="1860480" y="617950"/>
                    <a:pt x="1840414" y="602868"/>
                  </a:cubicBezTo>
                  <a:cubicBezTo>
                    <a:pt x="1821458" y="588621"/>
                    <a:pt x="1810229" y="571400"/>
                    <a:pt x="1806727" y="551205"/>
                  </a:cubicBezTo>
                  <a:cubicBezTo>
                    <a:pt x="1803226" y="531010"/>
                    <a:pt x="1807734" y="512585"/>
                    <a:pt x="1820253" y="495929"/>
                  </a:cubicBezTo>
                  <a:cubicBezTo>
                    <a:pt x="1832772" y="479273"/>
                    <a:pt x="1847813" y="470409"/>
                    <a:pt x="1865376" y="469336"/>
                  </a:cubicBezTo>
                  <a:close/>
                  <a:moveTo>
                    <a:pt x="244196" y="437125"/>
                  </a:moveTo>
                  <a:cubicBezTo>
                    <a:pt x="234362" y="435304"/>
                    <a:pt x="224108" y="436925"/>
                    <a:pt x="213434" y="441989"/>
                  </a:cubicBezTo>
                  <a:lnTo>
                    <a:pt x="251960" y="501085"/>
                  </a:lnTo>
                  <a:cubicBezTo>
                    <a:pt x="262295" y="494228"/>
                    <a:pt x="268780" y="486507"/>
                    <a:pt x="271414" y="477920"/>
                  </a:cubicBezTo>
                  <a:cubicBezTo>
                    <a:pt x="274047" y="469333"/>
                    <a:pt x="272601" y="460801"/>
                    <a:pt x="267074" y="452323"/>
                  </a:cubicBezTo>
                  <a:cubicBezTo>
                    <a:pt x="261655" y="444012"/>
                    <a:pt x="254029" y="438946"/>
                    <a:pt x="244196" y="437125"/>
                  </a:cubicBezTo>
                  <a:close/>
                  <a:moveTo>
                    <a:pt x="241304" y="407208"/>
                  </a:moveTo>
                  <a:cubicBezTo>
                    <a:pt x="261480" y="410814"/>
                    <a:pt x="277258" y="421344"/>
                    <a:pt x="288637" y="438799"/>
                  </a:cubicBezTo>
                  <a:cubicBezTo>
                    <a:pt x="300016" y="456253"/>
                    <a:pt x="303211" y="473417"/>
                    <a:pt x="298222" y="490290"/>
                  </a:cubicBezTo>
                  <a:cubicBezTo>
                    <a:pt x="293232" y="507164"/>
                    <a:pt x="280764" y="522103"/>
                    <a:pt x="260816" y="535107"/>
                  </a:cubicBezTo>
                  <a:lnTo>
                    <a:pt x="249720" y="542341"/>
                  </a:lnTo>
                  <a:lnTo>
                    <a:pt x="192987" y="455319"/>
                  </a:lnTo>
                  <a:cubicBezTo>
                    <a:pt x="181401" y="463346"/>
                    <a:pt x="174671" y="472916"/>
                    <a:pt x="172796" y="484028"/>
                  </a:cubicBezTo>
                  <a:cubicBezTo>
                    <a:pt x="170920" y="495141"/>
                    <a:pt x="173938" y="506764"/>
                    <a:pt x="181849" y="518899"/>
                  </a:cubicBezTo>
                  <a:cubicBezTo>
                    <a:pt x="190736" y="532530"/>
                    <a:pt x="202964" y="542384"/>
                    <a:pt x="218532" y="548461"/>
                  </a:cubicBezTo>
                  <a:lnTo>
                    <a:pt x="195219" y="563660"/>
                  </a:lnTo>
                  <a:cubicBezTo>
                    <a:pt x="180318" y="556792"/>
                    <a:pt x="166637" y="543800"/>
                    <a:pt x="154174" y="524683"/>
                  </a:cubicBezTo>
                  <a:cubicBezTo>
                    <a:pt x="141928" y="505899"/>
                    <a:pt x="138121" y="487387"/>
                    <a:pt x="142752" y="469148"/>
                  </a:cubicBezTo>
                  <a:cubicBezTo>
                    <a:pt x="147384" y="450909"/>
                    <a:pt x="160214" y="434934"/>
                    <a:pt x="181242" y="421225"/>
                  </a:cubicBezTo>
                  <a:cubicBezTo>
                    <a:pt x="201107" y="408275"/>
                    <a:pt x="221127" y="403602"/>
                    <a:pt x="241304" y="407208"/>
                  </a:cubicBezTo>
                  <a:close/>
                  <a:moveTo>
                    <a:pt x="195436" y="260374"/>
                  </a:moveTo>
                  <a:lnTo>
                    <a:pt x="205592" y="283709"/>
                  </a:lnTo>
                  <a:lnTo>
                    <a:pt x="237934" y="269634"/>
                  </a:lnTo>
                  <a:lnTo>
                    <a:pt x="260719" y="297374"/>
                  </a:lnTo>
                  <a:lnTo>
                    <a:pt x="219371" y="315369"/>
                  </a:lnTo>
                  <a:lnTo>
                    <a:pt x="233921" y="348803"/>
                  </a:lnTo>
                  <a:lnTo>
                    <a:pt x="209085" y="359612"/>
                  </a:lnTo>
                  <a:lnTo>
                    <a:pt x="194534" y="326178"/>
                  </a:lnTo>
                  <a:lnTo>
                    <a:pt x="124664" y="356586"/>
                  </a:lnTo>
                  <a:cubicBezTo>
                    <a:pt x="116385" y="360189"/>
                    <a:pt x="111125" y="364264"/>
                    <a:pt x="108884" y="368811"/>
                  </a:cubicBezTo>
                  <a:cubicBezTo>
                    <a:pt x="106642" y="373357"/>
                    <a:pt x="107046" y="379133"/>
                    <a:pt x="110095" y="386138"/>
                  </a:cubicBezTo>
                  <a:cubicBezTo>
                    <a:pt x="112431" y="391505"/>
                    <a:pt x="115997" y="395472"/>
                    <a:pt x="120792" y="398038"/>
                  </a:cubicBezTo>
                  <a:lnTo>
                    <a:pt x="95683" y="408966"/>
                  </a:lnTo>
                  <a:cubicBezTo>
                    <a:pt x="89897" y="404126"/>
                    <a:pt x="84807" y="396656"/>
                    <a:pt x="80412" y="386558"/>
                  </a:cubicBezTo>
                  <a:cubicBezTo>
                    <a:pt x="68613" y="359447"/>
                    <a:pt x="75723" y="340230"/>
                    <a:pt x="101742" y="328906"/>
                  </a:cubicBezTo>
                  <a:lnTo>
                    <a:pt x="180755" y="294518"/>
                  </a:lnTo>
                  <a:lnTo>
                    <a:pt x="170599" y="271183"/>
                  </a:lnTo>
                  <a:close/>
                  <a:moveTo>
                    <a:pt x="1999256" y="230602"/>
                  </a:moveTo>
                  <a:cubicBezTo>
                    <a:pt x="2007217" y="231693"/>
                    <a:pt x="2015961" y="234253"/>
                    <a:pt x="2025488" y="238281"/>
                  </a:cubicBezTo>
                  <a:lnTo>
                    <a:pt x="2111984" y="274856"/>
                  </a:lnTo>
                  <a:lnTo>
                    <a:pt x="2098537" y="306658"/>
                  </a:lnTo>
                  <a:lnTo>
                    <a:pt x="2022048" y="274314"/>
                  </a:lnTo>
                  <a:cubicBezTo>
                    <a:pt x="2007335" y="268093"/>
                    <a:pt x="1995809" y="265670"/>
                    <a:pt x="1987472" y="267046"/>
                  </a:cubicBezTo>
                  <a:cubicBezTo>
                    <a:pt x="1979134" y="268422"/>
                    <a:pt x="1972878" y="274045"/>
                    <a:pt x="1968705" y="283914"/>
                  </a:cubicBezTo>
                  <a:cubicBezTo>
                    <a:pt x="1965188" y="292230"/>
                    <a:pt x="1966361" y="301048"/>
                    <a:pt x="1972223" y="310367"/>
                  </a:cubicBezTo>
                  <a:cubicBezTo>
                    <a:pt x="1978086" y="319687"/>
                    <a:pt x="1986820" y="326800"/>
                    <a:pt x="1998426" y="331707"/>
                  </a:cubicBezTo>
                  <a:lnTo>
                    <a:pt x="2074366" y="363819"/>
                  </a:lnTo>
                  <a:lnTo>
                    <a:pt x="2060861" y="395758"/>
                  </a:lnTo>
                  <a:lnTo>
                    <a:pt x="1981768" y="362313"/>
                  </a:lnTo>
                  <a:cubicBezTo>
                    <a:pt x="1955632" y="351262"/>
                    <a:pt x="1938661" y="354966"/>
                    <a:pt x="1930855" y="373426"/>
                  </a:cubicBezTo>
                  <a:cubicBezTo>
                    <a:pt x="1927223" y="382016"/>
                    <a:pt x="1928167" y="390737"/>
                    <a:pt x="1933689" y="399589"/>
                  </a:cubicBezTo>
                  <a:cubicBezTo>
                    <a:pt x="1939210" y="408441"/>
                    <a:pt x="1948230" y="415514"/>
                    <a:pt x="1960750" y="420808"/>
                  </a:cubicBezTo>
                  <a:lnTo>
                    <a:pt x="2036691" y="452919"/>
                  </a:lnTo>
                  <a:lnTo>
                    <a:pt x="2023243" y="484721"/>
                  </a:lnTo>
                  <a:lnTo>
                    <a:pt x="1882876" y="425367"/>
                  </a:lnTo>
                  <a:lnTo>
                    <a:pt x="1896324" y="393565"/>
                  </a:lnTo>
                  <a:lnTo>
                    <a:pt x="1918530" y="402955"/>
                  </a:lnTo>
                  <a:lnTo>
                    <a:pt x="1918762" y="402407"/>
                  </a:lnTo>
                  <a:cubicBezTo>
                    <a:pt x="1906054" y="385076"/>
                    <a:pt x="1903796" y="366723"/>
                    <a:pt x="1911988" y="347350"/>
                  </a:cubicBezTo>
                  <a:cubicBezTo>
                    <a:pt x="1916084" y="337663"/>
                    <a:pt x="1922341" y="330317"/>
                    <a:pt x="1930759" y="325313"/>
                  </a:cubicBezTo>
                  <a:cubicBezTo>
                    <a:pt x="1939177" y="320308"/>
                    <a:pt x="1948287" y="318316"/>
                    <a:pt x="1958089" y="319337"/>
                  </a:cubicBezTo>
                  <a:cubicBezTo>
                    <a:pt x="1943120" y="300727"/>
                    <a:pt x="1940003" y="281096"/>
                    <a:pt x="1948736" y="260443"/>
                  </a:cubicBezTo>
                  <a:cubicBezTo>
                    <a:pt x="1958532" y="237277"/>
                    <a:pt x="1975372" y="227330"/>
                    <a:pt x="1999256" y="230602"/>
                  </a:cubicBezTo>
                  <a:close/>
                  <a:moveTo>
                    <a:pt x="154659" y="94111"/>
                  </a:moveTo>
                  <a:lnTo>
                    <a:pt x="162630" y="127859"/>
                  </a:lnTo>
                  <a:lnTo>
                    <a:pt x="138007" y="133675"/>
                  </a:lnTo>
                  <a:lnTo>
                    <a:pt x="138144" y="134254"/>
                  </a:lnTo>
                  <a:cubicBezTo>
                    <a:pt x="159500" y="140934"/>
                    <a:pt x="172653" y="154751"/>
                    <a:pt x="177602" y="175705"/>
                  </a:cubicBezTo>
                  <a:cubicBezTo>
                    <a:pt x="181411" y="191831"/>
                    <a:pt x="179081" y="205380"/>
                    <a:pt x="170611" y="216352"/>
                  </a:cubicBezTo>
                  <a:cubicBezTo>
                    <a:pt x="162141" y="227324"/>
                    <a:pt x="148009" y="235148"/>
                    <a:pt x="128214" y="239824"/>
                  </a:cubicBezTo>
                  <a:lnTo>
                    <a:pt x="37542" y="261241"/>
                  </a:lnTo>
                  <a:lnTo>
                    <a:pt x="29605" y="227637"/>
                  </a:lnTo>
                  <a:lnTo>
                    <a:pt x="113179" y="207897"/>
                  </a:lnTo>
                  <a:cubicBezTo>
                    <a:pt x="140892" y="201350"/>
                    <a:pt x="152434" y="188276"/>
                    <a:pt x="147804" y="168674"/>
                  </a:cubicBezTo>
                  <a:cubicBezTo>
                    <a:pt x="145386" y="158439"/>
                    <a:pt x="139552" y="150896"/>
                    <a:pt x="130301" y="146047"/>
                  </a:cubicBezTo>
                  <a:cubicBezTo>
                    <a:pt x="121051" y="141197"/>
                    <a:pt x="110584" y="140153"/>
                    <a:pt x="98900" y="142912"/>
                  </a:cubicBezTo>
                  <a:lnTo>
                    <a:pt x="14312" y="162893"/>
                  </a:lnTo>
                  <a:lnTo>
                    <a:pt x="6340" y="129145"/>
                  </a:lnTo>
                  <a:close/>
                  <a:moveTo>
                    <a:pt x="1993315" y="91095"/>
                  </a:moveTo>
                  <a:lnTo>
                    <a:pt x="2023122" y="96020"/>
                  </a:lnTo>
                  <a:cubicBezTo>
                    <a:pt x="2014132" y="105396"/>
                    <a:pt x="2008504" y="116936"/>
                    <a:pt x="2006240" y="130640"/>
                  </a:cubicBezTo>
                  <a:cubicBezTo>
                    <a:pt x="2005528" y="134948"/>
                    <a:pt x="2005326" y="138912"/>
                    <a:pt x="2005633" y="142532"/>
                  </a:cubicBezTo>
                  <a:cubicBezTo>
                    <a:pt x="2005940" y="146153"/>
                    <a:pt x="2006674" y="149317"/>
                    <a:pt x="2007836" y="152023"/>
                  </a:cubicBezTo>
                  <a:cubicBezTo>
                    <a:pt x="2008998" y="154729"/>
                    <a:pt x="2010567" y="156949"/>
                    <a:pt x="2012543" y="158683"/>
                  </a:cubicBezTo>
                  <a:cubicBezTo>
                    <a:pt x="2014519" y="160418"/>
                    <a:pt x="2016829" y="161503"/>
                    <a:pt x="2019472" y="161940"/>
                  </a:cubicBezTo>
                  <a:cubicBezTo>
                    <a:pt x="2022702" y="162474"/>
                    <a:pt x="2025556" y="162241"/>
                    <a:pt x="2028034" y="161243"/>
                  </a:cubicBezTo>
                  <a:cubicBezTo>
                    <a:pt x="2030512" y="160244"/>
                    <a:pt x="2032830" y="158541"/>
                    <a:pt x="2034988" y="156132"/>
                  </a:cubicBezTo>
                  <a:cubicBezTo>
                    <a:pt x="2037146" y="153723"/>
                    <a:pt x="2039246" y="150751"/>
                    <a:pt x="2041288" y="147217"/>
                  </a:cubicBezTo>
                  <a:cubicBezTo>
                    <a:pt x="2043330" y="143682"/>
                    <a:pt x="2045588" y="139605"/>
                    <a:pt x="2048060" y="134986"/>
                  </a:cubicBezTo>
                  <a:cubicBezTo>
                    <a:pt x="2051771" y="128962"/>
                    <a:pt x="2055421" y="123606"/>
                    <a:pt x="2059012" y="118920"/>
                  </a:cubicBezTo>
                  <a:cubicBezTo>
                    <a:pt x="2062602" y="114234"/>
                    <a:pt x="2066433" y="110366"/>
                    <a:pt x="2070507" y="107319"/>
                  </a:cubicBezTo>
                  <a:cubicBezTo>
                    <a:pt x="2074580" y="104271"/>
                    <a:pt x="2079055" y="102144"/>
                    <a:pt x="2083930" y="100938"/>
                  </a:cubicBezTo>
                  <a:cubicBezTo>
                    <a:pt x="2088806" y="99732"/>
                    <a:pt x="2094376" y="99647"/>
                    <a:pt x="2100641" y="100682"/>
                  </a:cubicBezTo>
                  <a:cubicBezTo>
                    <a:pt x="2108277" y="101944"/>
                    <a:pt x="2114642" y="104806"/>
                    <a:pt x="2119738" y="109268"/>
                  </a:cubicBezTo>
                  <a:cubicBezTo>
                    <a:pt x="2124833" y="113730"/>
                    <a:pt x="2128756" y="119205"/>
                    <a:pt x="2131505" y="125693"/>
                  </a:cubicBezTo>
                  <a:cubicBezTo>
                    <a:pt x="2134254" y="132181"/>
                    <a:pt x="2135900" y="139417"/>
                    <a:pt x="2136441" y="147401"/>
                  </a:cubicBezTo>
                  <a:cubicBezTo>
                    <a:pt x="2136982" y="155385"/>
                    <a:pt x="2136550" y="163635"/>
                    <a:pt x="2135142" y="172151"/>
                  </a:cubicBezTo>
                  <a:cubicBezTo>
                    <a:pt x="2132426" y="188597"/>
                    <a:pt x="2127331" y="202388"/>
                    <a:pt x="2119860" y="213522"/>
                  </a:cubicBezTo>
                  <a:lnTo>
                    <a:pt x="2088290" y="208306"/>
                  </a:lnTo>
                  <a:cubicBezTo>
                    <a:pt x="2100084" y="197182"/>
                    <a:pt x="2107250" y="183935"/>
                    <a:pt x="2109790" y="168566"/>
                  </a:cubicBezTo>
                  <a:cubicBezTo>
                    <a:pt x="2113186" y="148009"/>
                    <a:pt x="2108815" y="136727"/>
                    <a:pt x="2096676" y="134722"/>
                  </a:cubicBezTo>
                  <a:cubicBezTo>
                    <a:pt x="2093250" y="134156"/>
                    <a:pt x="2090192" y="134555"/>
                    <a:pt x="2087503" y="135921"/>
                  </a:cubicBezTo>
                  <a:cubicBezTo>
                    <a:pt x="2084814" y="137287"/>
                    <a:pt x="2082292" y="139309"/>
                    <a:pt x="2079939" y="141988"/>
                  </a:cubicBezTo>
                  <a:cubicBezTo>
                    <a:pt x="2077586" y="144666"/>
                    <a:pt x="2075339" y="147915"/>
                    <a:pt x="2073200" y="151735"/>
                  </a:cubicBezTo>
                  <a:cubicBezTo>
                    <a:pt x="2071060" y="155555"/>
                    <a:pt x="2068648" y="159807"/>
                    <a:pt x="2065963" y="164493"/>
                  </a:cubicBezTo>
                  <a:cubicBezTo>
                    <a:pt x="2062497" y="170255"/>
                    <a:pt x="2058985" y="175382"/>
                    <a:pt x="2055427" y="179873"/>
                  </a:cubicBezTo>
                  <a:cubicBezTo>
                    <a:pt x="2051869" y="184363"/>
                    <a:pt x="2048082" y="187961"/>
                    <a:pt x="2044065" y="190667"/>
                  </a:cubicBezTo>
                  <a:cubicBezTo>
                    <a:pt x="2040048" y="193372"/>
                    <a:pt x="2035700" y="195193"/>
                    <a:pt x="2031019" y="196129"/>
                  </a:cubicBezTo>
                  <a:cubicBezTo>
                    <a:pt x="2026339" y="197065"/>
                    <a:pt x="2021062" y="197048"/>
                    <a:pt x="2015189" y="196078"/>
                  </a:cubicBezTo>
                  <a:cubicBezTo>
                    <a:pt x="2007945" y="194881"/>
                    <a:pt x="2001841" y="192112"/>
                    <a:pt x="1996876" y="187772"/>
                  </a:cubicBezTo>
                  <a:cubicBezTo>
                    <a:pt x="1991911" y="183432"/>
                    <a:pt x="1988022" y="178063"/>
                    <a:pt x="1985207" y="171665"/>
                  </a:cubicBezTo>
                  <a:cubicBezTo>
                    <a:pt x="1982392" y="165267"/>
                    <a:pt x="1980637" y="158239"/>
                    <a:pt x="1979941" y="150582"/>
                  </a:cubicBezTo>
                  <a:cubicBezTo>
                    <a:pt x="1979245" y="142924"/>
                    <a:pt x="1979544" y="135180"/>
                    <a:pt x="1980838" y="127349"/>
                  </a:cubicBezTo>
                  <a:cubicBezTo>
                    <a:pt x="1983135" y="113448"/>
                    <a:pt x="1987294" y="101364"/>
                    <a:pt x="1993315" y="91095"/>
                  </a:cubicBezTo>
                  <a:close/>
                  <a:moveTo>
                    <a:pt x="213008" y="0"/>
                  </a:moveTo>
                  <a:lnTo>
                    <a:pt x="215273" y="36393"/>
                  </a:lnTo>
                  <a:lnTo>
                    <a:pt x="2266" y="49651"/>
                  </a:lnTo>
                  <a:lnTo>
                    <a:pt x="0" y="13258"/>
                  </a:lnTo>
                  <a:close/>
                </a:path>
              </a:pathLst>
            </a:custGeom>
            <a:solidFill>
              <a:sysClr val="window" lastClr="FFFFFF"/>
            </a:solidFill>
            <a:ln w="9525" cap="flat" cmpd="sng" algn="ctr">
              <a:noFill/>
              <a:prstDash val="solid"/>
              <a:headEnd type="none" w="med" len="med"/>
              <a:tailEnd type="none" w="med" len="med"/>
            </a:ln>
            <a:effectLst/>
            <a:sp3d>
              <a:bevelB h="838200"/>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60" name="DATA" descr="Data circle">
            <a:extLst>
              <a:ext uri="{FF2B5EF4-FFF2-40B4-BE49-F238E27FC236}">
                <a16:creationId xmlns:a16="http://schemas.microsoft.com/office/drawing/2014/main" id="{04BF955B-FAA0-405E-BFCC-8A8A5AA7D4DB}"/>
              </a:ext>
            </a:extLst>
          </p:cNvPr>
          <p:cNvGrpSpPr/>
          <p:nvPr/>
        </p:nvGrpSpPr>
        <p:grpSpPr>
          <a:xfrm>
            <a:off x="5745459" y="3239555"/>
            <a:ext cx="734922" cy="734922"/>
            <a:chOff x="5745459" y="3239555"/>
            <a:chExt cx="734922" cy="734922"/>
          </a:xfrm>
          <a:scene3d>
            <a:camera prst="perspectiveFront"/>
            <a:lightRig rig="threePt" dir="t"/>
          </a:scene3d>
        </p:grpSpPr>
        <p:sp>
          <p:nvSpPr>
            <p:cNvPr id="161" name="circle1">
              <a:extLst>
                <a:ext uri="{FF2B5EF4-FFF2-40B4-BE49-F238E27FC236}">
                  <a16:creationId xmlns:a16="http://schemas.microsoft.com/office/drawing/2014/main" id="{D1BB8D19-03DB-4F7B-A3DA-96852D00209C}"/>
                </a:ext>
              </a:extLst>
            </p:cNvPr>
            <p:cNvSpPr/>
            <p:nvPr/>
          </p:nvSpPr>
          <p:spPr bwMode="auto">
            <a:xfrm flipH="1">
              <a:off x="5745459" y="3239555"/>
              <a:ext cx="734922" cy="734922"/>
            </a:xfrm>
            <a:prstGeom prst="ellipse">
              <a:avLst/>
            </a:prstGeom>
            <a:solidFill>
              <a:sysClr val="window" lastClr="FFFFFF"/>
            </a:solidFill>
            <a:ln w="57150" cap="flat" cmpd="sng" algn="ctr">
              <a:noFill/>
              <a:prstDash val="solid"/>
            </a:ln>
            <a:effectLst>
              <a:outerShdw blurRad="254000" dist="50800" dir="2700000" sx="101000" sy="101000" algn="tl" rotWithShape="0">
                <a:prstClr val="black">
                  <a:alpha val="35000"/>
                </a:prstClr>
              </a:outerShdw>
            </a:effectLst>
            <a:sp3d>
              <a:bevelB h="0"/>
            </a:sp3d>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162" name="circle1">
              <a:extLst>
                <a:ext uri="{FF2B5EF4-FFF2-40B4-BE49-F238E27FC236}">
                  <a16:creationId xmlns:a16="http://schemas.microsoft.com/office/drawing/2014/main" id="{92C68316-9B0D-4D60-93F2-DC20F11F570B}"/>
                </a:ext>
              </a:extLst>
            </p:cNvPr>
            <p:cNvSpPr/>
            <p:nvPr/>
          </p:nvSpPr>
          <p:spPr bwMode="auto">
            <a:xfrm flipH="1">
              <a:off x="5767712" y="3261807"/>
              <a:ext cx="690417" cy="690418"/>
            </a:xfrm>
            <a:prstGeom prst="ellipse">
              <a:avLst/>
            </a:prstGeom>
            <a:solidFill>
              <a:srgbClr val="3C3C41"/>
            </a:solidFill>
            <a:ln w="57150" cap="flat" cmpd="sng" algn="ctr">
              <a:noFill/>
              <a:prstDash val="solid"/>
            </a:ln>
            <a:effectLst>
              <a:outerShdw blurRad="254000" dist="50800" dir="2700000" sx="101000" sy="101000" algn="tl" rotWithShape="0">
                <a:prstClr val="black">
                  <a:alpha val="35000"/>
                </a:prstClr>
              </a:outerShdw>
            </a:effectLst>
            <a:sp3d>
              <a:bevelB h="0"/>
            </a:sp3d>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163" name="Freeform: Shape 162">
              <a:extLst>
                <a:ext uri="{FF2B5EF4-FFF2-40B4-BE49-F238E27FC236}">
                  <a16:creationId xmlns:a16="http://schemas.microsoft.com/office/drawing/2014/main" id="{44626FFA-6F96-4F66-9F75-86E06F229355}"/>
                </a:ext>
              </a:extLst>
            </p:cNvPr>
            <p:cNvSpPr/>
            <p:nvPr/>
          </p:nvSpPr>
          <p:spPr bwMode="auto">
            <a:xfrm>
              <a:off x="5789743" y="3277146"/>
              <a:ext cx="654016" cy="659759"/>
            </a:xfrm>
            <a:custGeom>
              <a:avLst/>
              <a:gdLst/>
              <a:ahLst/>
              <a:cxnLst/>
              <a:rect l="l" t="t" r="r" b="b"/>
              <a:pathLst>
                <a:path w="2121009" h="2139631">
                  <a:moveTo>
                    <a:pt x="1451967" y="1982391"/>
                  </a:moveTo>
                  <a:cubicBezTo>
                    <a:pt x="1476772" y="1982391"/>
                    <a:pt x="1495376" y="1991457"/>
                    <a:pt x="1507778" y="2009589"/>
                  </a:cubicBezTo>
                  <a:lnTo>
                    <a:pt x="1515028" y="2027255"/>
                  </a:lnTo>
                  <a:lnTo>
                    <a:pt x="1473690" y="2047168"/>
                  </a:lnTo>
                  <a:lnTo>
                    <a:pt x="1471315" y="2036862"/>
                  </a:lnTo>
                  <a:cubicBezTo>
                    <a:pt x="1466553" y="2024459"/>
                    <a:pt x="1459409" y="2018258"/>
                    <a:pt x="1449884" y="2018258"/>
                  </a:cubicBezTo>
                  <a:cubicBezTo>
                    <a:pt x="1434629" y="2018258"/>
                    <a:pt x="1425095" y="2032630"/>
                    <a:pt x="1421281" y="2061372"/>
                  </a:cubicBezTo>
                  <a:lnTo>
                    <a:pt x="1420892" y="2068207"/>
                  </a:lnTo>
                  <a:lnTo>
                    <a:pt x="1372679" y="2085854"/>
                  </a:lnTo>
                  <a:lnTo>
                    <a:pt x="1376753" y="2047187"/>
                  </a:lnTo>
                  <a:cubicBezTo>
                    <a:pt x="1380189" y="2033086"/>
                    <a:pt x="1385342" y="2021185"/>
                    <a:pt x="1392213" y="2011487"/>
                  </a:cubicBezTo>
                  <a:cubicBezTo>
                    <a:pt x="1405955" y="1992089"/>
                    <a:pt x="1425873" y="1982391"/>
                    <a:pt x="1451967" y="1982391"/>
                  </a:cubicBezTo>
                  <a:close/>
                  <a:moveTo>
                    <a:pt x="1109067" y="1982391"/>
                  </a:moveTo>
                  <a:cubicBezTo>
                    <a:pt x="1158677" y="1982391"/>
                    <a:pt x="1183482" y="2018655"/>
                    <a:pt x="1183482" y="2091184"/>
                  </a:cubicBezTo>
                  <a:lnTo>
                    <a:pt x="1179456" y="2129112"/>
                  </a:lnTo>
                  <a:lnTo>
                    <a:pt x="1147259" y="2134026"/>
                  </a:lnTo>
                  <a:lnTo>
                    <a:pt x="1131479" y="2134822"/>
                  </a:lnTo>
                  <a:lnTo>
                    <a:pt x="1133736" y="2125228"/>
                  </a:lnTo>
                  <a:cubicBezTo>
                    <a:pt x="1134951" y="2115927"/>
                    <a:pt x="1135559" y="2105075"/>
                    <a:pt x="1135559" y="2092672"/>
                  </a:cubicBezTo>
                  <a:cubicBezTo>
                    <a:pt x="1135559" y="2043063"/>
                    <a:pt x="1126034" y="2018258"/>
                    <a:pt x="1106984" y="2018258"/>
                  </a:cubicBezTo>
                  <a:cubicBezTo>
                    <a:pt x="1086644" y="2018258"/>
                    <a:pt x="1076474" y="2043807"/>
                    <a:pt x="1076474" y="2094905"/>
                  </a:cubicBezTo>
                  <a:cubicBezTo>
                    <a:pt x="1076474" y="2106935"/>
                    <a:pt x="1077097" y="2117462"/>
                    <a:pt x="1078344" y="2126485"/>
                  </a:cubicBezTo>
                  <a:lnTo>
                    <a:pt x="1081050" y="2137369"/>
                  </a:lnTo>
                  <a:lnTo>
                    <a:pt x="1036248" y="2139631"/>
                  </a:lnTo>
                  <a:lnTo>
                    <a:pt x="1033113" y="2139473"/>
                  </a:lnTo>
                  <a:lnTo>
                    <a:pt x="1028700" y="2096095"/>
                  </a:lnTo>
                  <a:cubicBezTo>
                    <a:pt x="1028700" y="2059087"/>
                    <a:pt x="1035571" y="2030884"/>
                    <a:pt x="1049313" y="2011487"/>
                  </a:cubicBezTo>
                  <a:cubicBezTo>
                    <a:pt x="1063055" y="1992089"/>
                    <a:pt x="1082973" y="1982391"/>
                    <a:pt x="1109067" y="1982391"/>
                  </a:cubicBezTo>
                  <a:close/>
                  <a:moveTo>
                    <a:pt x="766167" y="1982391"/>
                  </a:moveTo>
                  <a:cubicBezTo>
                    <a:pt x="815777" y="1982391"/>
                    <a:pt x="840582" y="2018655"/>
                    <a:pt x="840582" y="2091184"/>
                  </a:cubicBezTo>
                  <a:lnTo>
                    <a:pt x="837456" y="2120629"/>
                  </a:lnTo>
                  <a:lnTo>
                    <a:pt x="817433" y="2117573"/>
                  </a:lnTo>
                  <a:lnTo>
                    <a:pt x="791636" y="2110940"/>
                  </a:lnTo>
                  <a:lnTo>
                    <a:pt x="792659" y="2092672"/>
                  </a:lnTo>
                  <a:cubicBezTo>
                    <a:pt x="792659" y="2043063"/>
                    <a:pt x="783134" y="2018258"/>
                    <a:pt x="764084" y="2018258"/>
                  </a:cubicBezTo>
                  <a:cubicBezTo>
                    <a:pt x="743744" y="2018258"/>
                    <a:pt x="733574" y="2043807"/>
                    <a:pt x="733574" y="2094905"/>
                  </a:cubicBezTo>
                  <a:lnTo>
                    <a:pt x="733641" y="2096027"/>
                  </a:lnTo>
                  <a:lnTo>
                    <a:pt x="713381" y="2090818"/>
                  </a:lnTo>
                  <a:lnTo>
                    <a:pt x="687360" y="2081294"/>
                  </a:lnTo>
                  <a:lnTo>
                    <a:pt x="690953" y="2047187"/>
                  </a:lnTo>
                  <a:cubicBezTo>
                    <a:pt x="694389" y="2033086"/>
                    <a:pt x="699542" y="2021185"/>
                    <a:pt x="706413" y="2011487"/>
                  </a:cubicBezTo>
                  <a:cubicBezTo>
                    <a:pt x="720155" y="1992089"/>
                    <a:pt x="740073" y="1982391"/>
                    <a:pt x="766167" y="1982391"/>
                  </a:cubicBezTo>
                  <a:close/>
                  <a:moveTo>
                    <a:pt x="1285280" y="1981200"/>
                  </a:moveTo>
                  <a:lnTo>
                    <a:pt x="1313706" y="1981200"/>
                  </a:lnTo>
                  <a:lnTo>
                    <a:pt x="1313706" y="2102494"/>
                  </a:lnTo>
                  <a:lnTo>
                    <a:pt x="1266825" y="2114548"/>
                  </a:lnTo>
                  <a:lnTo>
                    <a:pt x="1266825" y="2034183"/>
                  </a:lnTo>
                  <a:cubicBezTo>
                    <a:pt x="1264246" y="2036465"/>
                    <a:pt x="1261195" y="2038623"/>
                    <a:pt x="1257672" y="2040657"/>
                  </a:cubicBezTo>
                  <a:cubicBezTo>
                    <a:pt x="1254150" y="2042691"/>
                    <a:pt x="1250405" y="2044526"/>
                    <a:pt x="1246436" y="2046164"/>
                  </a:cubicBezTo>
                  <a:cubicBezTo>
                    <a:pt x="1242467" y="2047801"/>
                    <a:pt x="1238350" y="2049190"/>
                    <a:pt x="1234083" y="2050331"/>
                  </a:cubicBezTo>
                  <a:cubicBezTo>
                    <a:pt x="1229817" y="2051472"/>
                    <a:pt x="1225600" y="2052290"/>
                    <a:pt x="1221433" y="2052786"/>
                  </a:cubicBezTo>
                  <a:lnTo>
                    <a:pt x="1221433" y="2013198"/>
                  </a:lnTo>
                  <a:cubicBezTo>
                    <a:pt x="1233637" y="2009626"/>
                    <a:pt x="1245146" y="2005062"/>
                    <a:pt x="1255961" y="1999506"/>
                  </a:cubicBezTo>
                  <a:cubicBezTo>
                    <a:pt x="1266776" y="1993950"/>
                    <a:pt x="1276549" y="1987848"/>
                    <a:pt x="1285280" y="1981200"/>
                  </a:cubicBezTo>
                  <a:close/>
                  <a:moveTo>
                    <a:pt x="942380" y="1981200"/>
                  </a:moveTo>
                  <a:lnTo>
                    <a:pt x="970806" y="1981200"/>
                  </a:lnTo>
                  <a:lnTo>
                    <a:pt x="970806" y="2136327"/>
                  </a:lnTo>
                  <a:lnTo>
                    <a:pt x="925237" y="2134026"/>
                  </a:lnTo>
                  <a:lnTo>
                    <a:pt x="923925" y="2133825"/>
                  </a:lnTo>
                  <a:lnTo>
                    <a:pt x="923925" y="2034183"/>
                  </a:lnTo>
                  <a:cubicBezTo>
                    <a:pt x="921346" y="2036465"/>
                    <a:pt x="918295" y="2038623"/>
                    <a:pt x="914772" y="2040657"/>
                  </a:cubicBezTo>
                  <a:cubicBezTo>
                    <a:pt x="911250" y="2042691"/>
                    <a:pt x="907505" y="2044526"/>
                    <a:pt x="903536" y="2046164"/>
                  </a:cubicBezTo>
                  <a:cubicBezTo>
                    <a:pt x="899567" y="2047801"/>
                    <a:pt x="895450" y="2049190"/>
                    <a:pt x="891183" y="2050331"/>
                  </a:cubicBezTo>
                  <a:cubicBezTo>
                    <a:pt x="886917" y="2051472"/>
                    <a:pt x="882700" y="2052290"/>
                    <a:pt x="878533" y="2052786"/>
                  </a:cubicBezTo>
                  <a:lnTo>
                    <a:pt x="878533" y="2013198"/>
                  </a:lnTo>
                  <a:cubicBezTo>
                    <a:pt x="890737" y="2009626"/>
                    <a:pt x="902246" y="2005062"/>
                    <a:pt x="913061" y="1999506"/>
                  </a:cubicBezTo>
                  <a:cubicBezTo>
                    <a:pt x="923876" y="1993950"/>
                    <a:pt x="933649" y="1987848"/>
                    <a:pt x="942380" y="1981200"/>
                  </a:cubicBezTo>
                  <a:close/>
                  <a:moveTo>
                    <a:pt x="599480" y="1981200"/>
                  </a:moveTo>
                  <a:lnTo>
                    <a:pt x="627906" y="1981200"/>
                  </a:lnTo>
                  <a:lnTo>
                    <a:pt x="627906" y="2059534"/>
                  </a:lnTo>
                  <a:lnTo>
                    <a:pt x="613628" y="2054308"/>
                  </a:lnTo>
                  <a:lnTo>
                    <a:pt x="581025" y="2038602"/>
                  </a:lnTo>
                  <a:lnTo>
                    <a:pt x="581025" y="2034183"/>
                  </a:lnTo>
                  <a:lnTo>
                    <a:pt x="577309" y="2036812"/>
                  </a:lnTo>
                  <a:lnTo>
                    <a:pt x="535633" y="2016736"/>
                  </a:lnTo>
                  <a:lnTo>
                    <a:pt x="535633" y="2013198"/>
                  </a:lnTo>
                  <a:cubicBezTo>
                    <a:pt x="547837" y="2009626"/>
                    <a:pt x="559346" y="2005062"/>
                    <a:pt x="570161" y="1999506"/>
                  </a:cubicBezTo>
                  <a:cubicBezTo>
                    <a:pt x="580976" y="1993950"/>
                    <a:pt x="590749" y="1987848"/>
                    <a:pt x="599480" y="1981200"/>
                  </a:cubicBezTo>
                  <a:close/>
                  <a:moveTo>
                    <a:pt x="1449884" y="1684883"/>
                  </a:moveTo>
                  <a:cubicBezTo>
                    <a:pt x="1429544" y="1684883"/>
                    <a:pt x="1419374" y="1710432"/>
                    <a:pt x="1419374" y="1761530"/>
                  </a:cubicBezTo>
                  <a:cubicBezTo>
                    <a:pt x="1419374" y="1809651"/>
                    <a:pt x="1429346" y="1833711"/>
                    <a:pt x="1449289" y="1833711"/>
                  </a:cubicBezTo>
                  <a:cubicBezTo>
                    <a:pt x="1468736" y="1833711"/>
                    <a:pt x="1478459" y="1808907"/>
                    <a:pt x="1478459" y="1759297"/>
                  </a:cubicBezTo>
                  <a:cubicBezTo>
                    <a:pt x="1478459" y="1709688"/>
                    <a:pt x="1468934" y="1684883"/>
                    <a:pt x="1449884" y="1684883"/>
                  </a:cubicBezTo>
                  <a:close/>
                  <a:moveTo>
                    <a:pt x="1106984" y="1684883"/>
                  </a:moveTo>
                  <a:cubicBezTo>
                    <a:pt x="1086644" y="1684883"/>
                    <a:pt x="1076474" y="1710432"/>
                    <a:pt x="1076474" y="1761530"/>
                  </a:cubicBezTo>
                  <a:cubicBezTo>
                    <a:pt x="1076474" y="1809651"/>
                    <a:pt x="1086446" y="1833711"/>
                    <a:pt x="1106389" y="1833711"/>
                  </a:cubicBezTo>
                  <a:cubicBezTo>
                    <a:pt x="1125836" y="1833711"/>
                    <a:pt x="1135559" y="1808907"/>
                    <a:pt x="1135559" y="1759297"/>
                  </a:cubicBezTo>
                  <a:cubicBezTo>
                    <a:pt x="1135559" y="1709688"/>
                    <a:pt x="1126034" y="1684883"/>
                    <a:pt x="1106984" y="1684883"/>
                  </a:cubicBezTo>
                  <a:close/>
                  <a:moveTo>
                    <a:pt x="764084" y="1684883"/>
                  </a:moveTo>
                  <a:cubicBezTo>
                    <a:pt x="743744" y="1684883"/>
                    <a:pt x="733574" y="1710432"/>
                    <a:pt x="733574" y="1761530"/>
                  </a:cubicBezTo>
                  <a:cubicBezTo>
                    <a:pt x="733574" y="1809651"/>
                    <a:pt x="743546" y="1833711"/>
                    <a:pt x="763489" y="1833711"/>
                  </a:cubicBezTo>
                  <a:cubicBezTo>
                    <a:pt x="782936" y="1833711"/>
                    <a:pt x="792659" y="1808907"/>
                    <a:pt x="792659" y="1759297"/>
                  </a:cubicBezTo>
                  <a:cubicBezTo>
                    <a:pt x="792659" y="1709688"/>
                    <a:pt x="783134" y="1684883"/>
                    <a:pt x="764084" y="1684883"/>
                  </a:cubicBezTo>
                  <a:close/>
                  <a:moveTo>
                    <a:pt x="421184" y="1684883"/>
                  </a:moveTo>
                  <a:cubicBezTo>
                    <a:pt x="400844" y="1684883"/>
                    <a:pt x="390674" y="1710432"/>
                    <a:pt x="390674" y="1761530"/>
                  </a:cubicBezTo>
                  <a:cubicBezTo>
                    <a:pt x="390674" y="1809651"/>
                    <a:pt x="400646" y="1833711"/>
                    <a:pt x="420589" y="1833711"/>
                  </a:cubicBezTo>
                  <a:cubicBezTo>
                    <a:pt x="440035" y="1833711"/>
                    <a:pt x="449759" y="1808907"/>
                    <a:pt x="449759" y="1759297"/>
                  </a:cubicBezTo>
                  <a:cubicBezTo>
                    <a:pt x="449759" y="1709688"/>
                    <a:pt x="440234" y="1684883"/>
                    <a:pt x="421184" y="1684883"/>
                  </a:cubicBezTo>
                  <a:close/>
                  <a:moveTo>
                    <a:pt x="1928851" y="1671251"/>
                  </a:moveTo>
                  <a:lnTo>
                    <a:pt x="1907233" y="1700161"/>
                  </a:lnTo>
                  <a:lnTo>
                    <a:pt x="1907233" y="1679823"/>
                  </a:lnTo>
                  <a:close/>
                  <a:moveTo>
                    <a:pt x="1794867" y="1649016"/>
                  </a:moveTo>
                  <a:cubicBezTo>
                    <a:pt x="1832075" y="1649016"/>
                    <a:pt x="1855329" y="1669415"/>
                    <a:pt x="1864631" y="1710212"/>
                  </a:cubicBezTo>
                  <a:lnTo>
                    <a:pt x="1868573" y="1750559"/>
                  </a:lnTo>
                  <a:lnTo>
                    <a:pt x="1815518" y="1808934"/>
                  </a:lnTo>
                  <a:lnTo>
                    <a:pt x="1819536" y="1791853"/>
                  </a:lnTo>
                  <a:cubicBezTo>
                    <a:pt x="1820751" y="1782552"/>
                    <a:pt x="1821359" y="1771700"/>
                    <a:pt x="1821359" y="1759297"/>
                  </a:cubicBezTo>
                  <a:cubicBezTo>
                    <a:pt x="1821359" y="1709688"/>
                    <a:pt x="1811834" y="1684883"/>
                    <a:pt x="1792784" y="1684883"/>
                  </a:cubicBezTo>
                  <a:cubicBezTo>
                    <a:pt x="1772444" y="1684883"/>
                    <a:pt x="1762274" y="1710432"/>
                    <a:pt x="1762274" y="1761530"/>
                  </a:cubicBezTo>
                  <a:cubicBezTo>
                    <a:pt x="1762274" y="1797621"/>
                    <a:pt x="1767883" y="1820177"/>
                    <a:pt x="1779101" y="1829200"/>
                  </a:cubicBezTo>
                  <a:lnTo>
                    <a:pt x="1791099" y="1833336"/>
                  </a:lnTo>
                  <a:lnTo>
                    <a:pt x="1758225" y="1863213"/>
                  </a:lnTo>
                  <a:lnTo>
                    <a:pt x="1757363" y="1863040"/>
                  </a:lnTo>
                  <a:cubicBezTo>
                    <a:pt x="1728788" y="1849664"/>
                    <a:pt x="1714500" y="1816224"/>
                    <a:pt x="1714500" y="1762720"/>
                  </a:cubicBezTo>
                  <a:cubicBezTo>
                    <a:pt x="1714500" y="1725712"/>
                    <a:pt x="1721371" y="1697509"/>
                    <a:pt x="1735113" y="1678112"/>
                  </a:cubicBezTo>
                  <a:cubicBezTo>
                    <a:pt x="1748855" y="1658714"/>
                    <a:pt x="1768773" y="1649016"/>
                    <a:pt x="1794867" y="1649016"/>
                  </a:cubicBezTo>
                  <a:close/>
                  <a:moveTo>
                    <a:pt x="1451967" y="1649016"/>
                  </a:moveTo>
                  <a:cubicBezTo>
                    <a:pt x="1501577" y="1649016"/>
                    <a:pt x="1526382" y="1685280"/>
                    <a:pt x="1526382" y="1757809"/>
                  </a:cubicBezTo>
                  <a:cubicBezTo>
                    <a:pt x="1526382" y="1793925"/>
                    <a:pt x="1519610" y="1821607"/>
                    <a:pt x="1506067" y="1840855"/>
                  </a:cubicBezTo>
                  <a:cubicBezTo>
                    <a:pt x="1492523" y="1860104"/>
                    <a:pt x="1473101" y="1869728"/>
                    <a:pt x="1447800" y="1869728"/>
                  </a:cubicBezTo>
                  <a:cubicBezTo>
                    <a:pt x="1397000" y="1869728"/>
                    <a:pt x="1371600" y="1834059"/>
                    <a:pt x="1371600" y="1762720"/>
                  </a:cubicBezTo>
                  <a:cubicBezTo>
                    <a:pt x="1371600" y="1725712"/>
                    <a:pt x="1378471" y="1697509"/>
                    <a:pt x="1392213" y="1678112"/>
                  </a:cubicBezTo>
                  <a:cubicBezTo>
                    <a:pt x="1405955" y="1658714"/>
                    <a:pt x="1425873" y="1649016"/>
                    <a:pt x="1451967" y="1649016"/>
                  </a:cubicBezTo>
                  <a:close/>
                  <a:moveTo>
                    <a:pt x="1109067" y="1649016"/>
                  </a:moveTo>
                  <a:cubicBezTo>
                    <a:pt x="1158677" y="1649016"/>
                    <a:pt x="1183482" y="1685280"/>
                    <a:pt x="1183482" y="1757809"/>
                  </a:cubicBezTo>
                  <a:cubicBezTo>
                    <a:pt x="1183482" y="1793925"/>
                    <a:pt x="1176710" y="1821607"/>
                    <a:pt x="1163167" y="1840855"/>
                  </a:cubicBezTo>
                  <a:cubicBezTo>
                    <a:pt x="1149623" y="1860104"/>
                    <a:pt x="1130201" y="1869728"/>
                    <a:pt x="1104900" y="1869728"/>
                  </a:cubicBezTo>
                  <a:cubicBezTo>
                    <a:pt x="1054100" y="1869728"/>
                    <a:pt x="1028700" y="1834059"/>
                    <a:pt x="1028700" y="1762720"/>
                  </a:cubicBezTo>
                  <a:cubicBezTo>
                    <a:pt x="1028700" y="1725712"/>
                    <a:pt x="1035571" y="1697509"/>
                    <a:pt x="1049313" y="1678112"/>
                  </a:cubicBezTo>
                  <a:cubicBezTo>
                    <a:pt x="1063055" y="1658714"/>
                    <a:pt x="1082973" y="1649016"/>
                    <a:pt x="1109067" y="1649016"/>
                  </a:cubicBezTo>
                  <a:close/>
                  <a:moveTo>
                    <a:pt x="766167" y="1649016"/>
                  </a:moveTo>
                  <a:cubicBezTo>
                    <a:pt x="815777" y="1649016"/>
                    <a:pt x="840582" y="1685280"/>
                    <a:pt x="840582" y="1757809"/>
                  </a:cubicBezTo>
                  <a:cubicBezTo>
                    <a:pt x="840582" y="1793925"/>
                    <a:pt x="833810" y="1821607"/>
                    <a:pt x="820267" y="1840855"/>
                  </a:cubicBezTo>
                  <a:cubicBezTo>
                    <a:pt x="806723" y="1860104"/>
                    <a:pt x="787301" y="1869728"/>
                    <a:pt x="762000" y="1869728"/>
                  </a:cubicBezTo>
                  <a:cubicBezTo>
                    <a:pt x="711200" y="1869728"/>
                    <a:pt x="685800" y="1834059"/>
                    <a:pt x="685800" y="1762720"/>
                  </a:cubicBezTo>
                  <a:cubicBezTo>
                    <a:pt x="685800" y="1725712"/>
                    <a:pt x="692671" y="1697509"/>
                    <a:pt x="706413" y="1678112"/>
                  </a:cubicBezTo>
                  <a:cubicBezTo>
                    <a:pt x="720155" y="1658714"/>
                    <a:pt x="740073" y="1649016"/>
                    <a:pt x="766167" y="1649016"/>
                  </a:cubicBezTo>
                  <a:close/>
                  <a:moveTo>
                    <a:pt x="423268" y="1649016"/>
                  </a:moveTo>
                  <a:cubicBezTo>
                    <a:pt x="472877" y="1649016"/>
                    <a:pt x="497682" y="1685280"/>
                    <a:pt x="497682" y="1757809"/>
                  </a:cubicBezTo>
                  <a:cubicBezTo>
                    <a:pt x="497682" y="1793925"/>
                    <a:pt x="490910" y="1821607"/>
                    <a:pt x="477367" y="1840855"/>
                  </a:cubicBezTo>
                  <a:cubicBezTo>
                    <a:pt x="463823" y="1860104"/>
                    <a:pt x="444401" y="1869728"/>
                    <a:pt x="419100" y="1869728"/>
                  </a:cubicBezTo>
                  <a:cubicBezTo>
                    <a:pt x="368300" y="1869728"/>
                    <a:pt x="342900" y="1834059"/>
                    <a:pt x="342900" y="1762720"/>
                  </a:cubicBezTo>
                  <a:cubicBezTo>
                    <a:pt x="342900" y="1725712"/>
                    <a:pt x="349771" y="1697509"/>
                    <a:pt x="363513" y="1678112"/>
                  </a:cubicBezTo>
                  <a:cubicBezTo>
                    <a:pt x="377255" y="1658714"/>
                    <a:pt x="397173" y="1649016"/>
                    <a:pt x="423268" y="1649016"/>
                  </a:cubicBezTo>
                  <a:close/>
                  <a:moveTo>
                    <a:pt x="1628180" y="1647825"/>
                  </a:moveTo>
                  <a:lnTo>
                    <a:pt x="1656606" y="1647825"/>
                  </a:lnTo>
                  <a:lnTo>
                    <a:pt x="1656606" y="1866007"/>
                  </a:lnTo>
                  <a:lnTo>
                    <a:pt x="1609725" y="1866007"/>
                  </a:lnTo>
                  <a:lnTo>
                    <a:pt x="1609725" y="1700808"/>
                  </a:lnTo>
                  <a:cubicBezTo>
                    <a:pt x="1607146" y="1703090"/>
                    <a:pt x="1604095" y="1705248"/>
                    <a:pt x="1600572" y="1707282"/>
                  </a:cubicBezTo>
                  <a:cubicBezTo>
                    <a:pt x="1597050" y="1709316"/>
                    <a:pt x="1593305" y="1711152"/>
                    <a:pt x="1589336" y="1712789"/>
                  </a:cubicBezTo>
                  <a:cubicBezTo>
                    <a:pt x="1585367" y="1714426"/>
                    <a:pt x="1581250" y="1715815"/>
                    <a:pt x="1576983" y="1716956"/>
                  </a:cubicBezTo>
                  <a:cubicBezTo>
                    <a:pt x="1572717" y="1718097"/>
                    <a:pt x="1568500" y="1718915"/>
                    <a:pt x="1564333" y="1719411"/>
                  </a:cubicBezTo>
                  <a:lnTo>
                    <a:pt x="1564333" y="1679823"/>
                  </a:lnTo>
                  <a:cubicBezTo>
                    <a:pt x="1576537" y="1676251"/>
                    <a:pt x="1588046" y="1671687"/>
                    <a:pt x="1598861" y="1666131"/>
                  </a:cubicBezTo>
                  <a:cubicBezTo>
                    <a:pt x="1609676" y="1660575"/>
                    <a:pt x="1619449" y="1654473"/>
                    <a:pt x="1628180" y="1647825"/>
                  </a:cubicBezTo>
                  <a:close/>
                  <a:moveTo>
                    <a:pt x="1285280" y="1647825"/>
                  </a:moveTo>
                  <a:lnTo>
                    <a:pt x="1313706" y="1647825"/>
                  </a:lnTo>
                  <a:lnTo>
                    <a:pt x="1313706" y="1866007"/>
                  </a:lnTo>
                  <a:lnTo>
                    <a:pt x="1266825" y="1866007"/>
                  </a:lnTo>
                  <a:lnTo>
                    <a:pt x="1266825" y="1700808"/>
                  </a:lnTo>
                  <a:cubicBezTo>
                    <a:pt x="1264246" y="1703090"/>
                    <a:pt x="1261195" y="1705248"/>
                    <a:pt x="1257672" y="1707282"/>
                  </a:cubicBezTo>
                  <a:cubicBezTo>
                    <a:pt x="1254150" y="1709316"/>
                    <a:pt x="1250405" y="1711152"/>
                    <a:pt x="1246436" y="1712789"/>
                  </a:cubicBezTo>
                  <a:cubicBezTo>
                    <a:pt x="1242467" y="1714426"/>
                    <a:pt x="1238350" y="1715815"/>
                    <a:pt x="1234083" y="1716956"/>
                  </a:cubicBezTo>
                  <a:cubicBezTo>
                    <a:pt x="1229817" y="1718097"/>
                    <a:pt x="1225600" y="1718915"/>
                    <a:pt x="1221433" y="1719411"/>
                  </a:cubicBezTo>
                  <a:lnTo>
                    <a:pt x="1221433" y="1679823"/>
                  </a:lnTo>
                  <a:cubicBezTo>
                    <a:pt x="1233637" y="1676251"/>
                    <a:pt x="1245146" y="1671687"/>
                    <a:pt x="1255961" y="1666131"/>
                  </a:cubicBezTo>
                  <a:cubicBezTo>
                    <a:pt x="1266776" y="1660575"/>
                    <a:pt x="1276549" y="1654473"/>
                    <a:pt x="1285280" y="1647825"/>
                  </a:cubicBezTo>
                  <a:close/>
                  <a:moveTo>
                    <a:pt x="942380" y="1647825"/>
                  </a:moveTo>
                  <a:lnTo>
                    <a:pt x="970806" y="1647825"/>
                  </a:lnTo>
                  <a:lnTo>
                    <a:pt x="970806" y="1866007"/>
                  </a:lnTo>
                  <a:lnTo>
                    <a:pt x="923925" y="1866007"/>
                  </a:lnTo>
                  <a:lnTo>
                    <a:pt x="923925" y="1700808"/>
                  </a:lnTo>
                  <a:cubicBezTo>
                    <a:pt x="921346" y="1703090"/>
                    <a:pt x="918295" y="1705248"/>
                    <a:pt x="914772" y="1707282"/>
                  </a:cubicBezTo>
                  <a:cubicBezTo>
                    <a:pt x="911250" y="1709316"/>
                    <a:pt x="907505" y="1711152"/>
                    <a:pt x="903536" y="1712789"/>
                  </a:cubicBezTo>
                  <a:cubicBezTo>
                    <a:pt x="899567" y="1714426"/>
                    <a:pt x="895450" y="1715815"/>
                    <a:pt x="891183" y="1716956"/>
                  </a:cubicBezTo>
                  <a:cubicBezTo>
                    <a:pt x="886917" y="1718097"/>
                    <a:pt x="882700" y="1718915"/>
                    <a:pt x="878533" y="1719411"/>
                  </a:cubicBezTo>
                  <a:lnTo>
                    <a:pt x="878533" y="1679823"/>
                  </a:lnTo>
                  <a:cubicBezTo>
                    <a:pt x="890737" y="1676251"/>
                    <a:pt x="902246" y="1671687"/>
                    <a:pt x="913061" y="1666131"/>
                  </a:cubicBezTo>
                  <a:cubicBezTo>
                    <a:pt x="923876" y="1660575"/>
                    <a:pt x="933649" y="1654473"/>
                    <a:pt x="942380" y="1647825"/>
                  </a:cubicBezTo>
                  <a:close/>
                  <a:moveTo>
                    <a:pt x="599480" y="1647825"/>
                  </a:moveTo>
                  <a:lnTo>
                    <a:pt x="627906" y="1647825"/>
                  </a:lnTo>
                  <a:lnTo>
                    <a:pt x="627906" y="1866007"/>
                  </a:lnTo>
                  <a:lnTo>
                    <a:pt x="581025" y="1866007"/>
                  </a:lnTo>
                  <a:lnTo>
                    <a:pt x="581025" y="1700808"/>
                  </a:lnTo>
                  <a:cubicBezTo>
                    <a:pt x="578446" y="1703090"/>
                    <a:pt x="575395" y="1705248"/>
                    <a:pt x="571872" y="1707282"/>
                  </a:cubicBezTo>
                  <a:cubicBezTo>
                    <a:pt x="568350" y="1709316"/>
                    <a:pt x="564605" y="1711152"/>
                    <a:pt x="560636" y="1712789"/>
                  </a:cubicBezTo>
                  <a:cubicBezTo>
                    <a:pt x="556667" y="1714426"/>
                    <a:pt x="552549" y="1715815"/>
                    <a:pt x="548283" y="1716956"/>
                  </a:cubicBezTo>
                  <a:cubicBezTo>
                    <a:pt x="544017" y="1718097"/>
                    <a:pt x="539800" y="1718915"/>
                    <a:pt x="535633" y="1719411"/>
                  </a:cubicBezTo>
                  <a:lnTo>
                    <a:pt x="535633" y="1679823"/>
                  </a:lnTo>
                  <a:cubicBezTo>
                    <a:pt x="547837" y="1676251"/>
                    <a:pt x="559346" y="1671687"/>
                    <a:pt x="570161" y="1666131"/>
                  </a:cubicBezTo>
                  <a:cubicBezTo>
                    <a:pt x="580976" y="1660575"/>
                    <a:pt x="590749" y="1654473"/>
                    <a:pt x="599480" y="1647825"/>
                  </a:cubicBezTo>
                  <a:close/>
                  <a:moveTo>
                    <a:pt x="256580" y="1647825"/>
                  </a:moveTo>
                  <a:lnTo>
                    <a:pt x="285006" y="1647825"/>
                  </a:lnTo>
                  <a:lnTo>
                    <a:pt x="285006" y="1836615"/>
                  </a:lnTo>
                  <a:lnTo>
                    <a:pt x="268512" y="1821624"/>
                  </a:lnTo>
                  <a:lnTo>
                    <a:pt x="238125" y="1788191"/>
                  </a:lnTo>
                  <a:lnTo>
                    <a:pt x="238125" y="1700808"/>
                  </a:lnTo>
                  <a:cubicBezTo>
                    <a:pt x="235546" y="1703090"/>
                    <a:pt x="232495" y="1705248"/>
                    <a:pt x="228972" y="1707282"/>
                  </a:cubicBezTo>
                  <a:cubicBezTo>
                    <a:pt x="225450" y="1709316"/>
                    <a:pt x="221705" y="1711152"/>
                    <a:pt x="217736" y="1712789"/>
                  </a:cubicBezTo>
                  <a:cubicBezTo>
                    <a:pt x="213767" y="1714426"/>
                    <a:pt x="209650" y="1715815"/>
                    <a:pt x="205383" y="1716956"/>
                  </a:cubicBezTo>
                  <a:cubicBezTo>
                    <a:pt x="201117" y="1718097"/>
                    <a:pt x="196900" y="1718915"/>
                    <a:pt x="192733" y="1719411"/>
                  </a:cubicBezTo>
                  <a:lnTo>
                    <a:pt x="192733" y="1679823"/>
                  </a:lnTo>
                  <a:cubicBezTo>
                    <a:pt x="204937" y="1676251"/>
                    <a:pt x="216446" y="1671687"/>
                    <a:pt x="227261" y="1666131"/>
                  </a:cubicBezTo>
                  <a:cubicBezTo>
                    <a:pt x="238076" y="1660575"/>
                    <a:pt x="247849" y="1654473"/>
                    <a:pt x="256580" y="1647825"/>
                  </a:cubicBezTo>
                  <a:close/>
                  <a:moveTo>
                    <a:pt x="1792784" y="1361033"/>
                  </a:moveTo>
                  <a:cubicBezTo>
                    <a:pt x="1772444" y="1361033"/>
                    <a:pt x="1762274" y="1386582"/>
                    <a:pt x="1762274" y="1437680"/>
                  </a:cubicBezTo>
                  <a:cubicBezTo>
                    <a:pt x="1762274" y="1485801"/>
                    <a:pt x="1772246" y="1509861"/>
                    <a:pt x="1792189" y="1509861"/>
                  </a:cubicBezTo>
                  <a:cubicBezTo>
                    <a:pt x="1811635" y="1509861"/>
                    <a:pt x="1821359" y="1485057"/>
                    <a:pt x="1821359" y="1435447"/>
                  </a:cubicBezTo>
                  <a:cubicBezTo>
                    <a:pt x="1821359" y="1385838"/>
                    <a:pt x="1811834" y="1361033"/>
                    <a:pt x="1792784" y="1361033"/>
                  </a:cubicBezTo>
                  <a:close/>
                  <a:moveTo>
                    <a:pt x="1449884" y="1361033"/>
                  </a:moveTo>
                  <a:cubicBezTo>
                    <a:pt x="1429544" y="1361033"/>
                    <a:pt x="1419374" y="1386582"/>
                    <a:pt x="1419374" y="1437680"/>
                  </a:cubicBezTo>
                  <a:cubicBezTo>
                    <a:pt x="1419374" y="1485801"/>
                    <a:pt x="1429346" y="1509861"/>
                    <a:pt x="1449289" y="1509861"/>
                  </a:cubicBezTo>
                  <a:cubicBezTo>
                    <a:pt x="1468736" y="1509861"/>
                    <a:pt x="1478459" y="1485057"/>
                    <a:pt x="1478459" y="1435447"/>
                  </a:cubicBezTo>
                  <a:cubicBezTo>
                    <a:pt x="1478459" y="1385838"/>
                    <a:pt x="1468934" y="1361033"/>
                    <a:pt x="1449884" y="1361033"/>
                  </a:cubicBezTo>
                  <a:close/>
                  <a:moveTo>
                    <a:pt x="1106984" y="1361033"/>
                  </a:moveTo>
                  <a:cubicBezTo>
                    <a:pt x="1086644" y="1361033"/>
                    <a:pt x="1076474" y="1386582"/>
                    <a:pt x="1076474" y="1437680"/>
                  </a:cubicBezTo>
                  <a:cubicBezTo>
                    <a:pt x="1076474" y="1485801"/>
                    <a:pt x="1086446" y="1509861"/>
                    <a:pt x="1106389" y="1509861"/>
                  </a:cubicBezTo>
                  <a:cubicBezTo>
                    <a:pt x="1125836" y="1509861"/>
                    <a:pt x="1135559" y="1485057"/>
                    <a:pt x="1135559" y="1435447"/>
                  </a:cubicBezTo>
                  <a:cubicBezTo>
                    <a:pt x="1135559" y="1385838"/>
                    <a:pt x="1126034" y="1361033"/>
                    <a:pt x="1106984" y="1361033"/>
                  </a:cubicBezTo>
                  <a:close/>
                  <a:moveTo>
                    <a:pt x="764084" y="1361033"/>
                  </a:moveTo>
                  <a:cubicBezTo>
                    <a:pt x="743744" y="1361033"/>
                    <a:pt x="733574" y="1386582"/>
                    <a:pt x="733574" y="1437680"/>
                  </a:cubicBezTo>
                  <a:cubicBezTo>
                    <a:pt x="733574" y="1485801"/>
                    <a:pt x="743546" y="1509861"/>
                    <a:pt x="763489" y="1509861"/>
                  </a:cubicBezTo>
                  <a:cubicBezTo>
                    <a:pt x="782936" y="1509861"/>
                    <a:pt x="792659" y="1485057"/>
                    <a:pt x="792659" y="1435447"/>
                  </a:cubicBezTo>
                  <a:cubicBezTo>
                    <a:pt x="792659" y="1385838"/>
                    <a:pt x="783134" y="1361033"/>
                    <a:pt x="764084" y="1361033"/>
                  </a:cubicBezTo>
                  <a:close/>
                  <a:moveTo>
                    <a:pt x="421184" y="1361033"/>
                  </a:moveTo>
                  <a:cubicBezTo>
                    <a:pt x="400844" y="1361033"/>
                    <a:pt x="390674" y="1386582"/>
                    <a:pt x="390674" y="1437680"/>
                  </a:cubicBezTo>
                  <a:cubicBezTo>
                    <a:pt x="390674" y="1485801"/>
                    <a:pt x="400646" y="1509861"/>
                    <a:pt x="420589" y="1509861"/>
                  </a:cubicBezTo>
                  <a:cubicBezTo>
                    <a:pt x="440035" y="1509861"/>
                    <a:pt x="449759" y="1485057"/>
                    <a:pt x="449759" y="1435447"/>
                  </a:cubicBezTo>
                  <a:cubicBezTo>
                    <a:pt x="449759" y="1385838"/>
                    <a:pt x="440234" y="1361033"/>
                    <a:pt x="421184" y="1361033"/>
                  </a:cubicBezTo>
                  <a:close/>
                  <a:moveTo>
                    <a:pt x="78284" y="1361033"/>
                  </a:moveTo>
                  <a:cubicBezTo>
                    <a:pt x="57944" y="1361033"/>
                    <a:pt x="47774" y="1386582"/>
                    <a:pt x="47774" y="1437680"/>
                  </a:cubicBezTo>
                  <a:cubicBezTo>
                    <a:pt x="47774" y="1485801"/>
                    <a:pt x="57746" y="1509861"/>
                    <a:pt x="77689" y="1509861"/>
                  </a:cubicBezTo>
                  <a:cubicBezTo>
                    <a:pt x="97135" y="1509861"/>
                    <a:pt x="106859" y="1485057"/>
                    <a:pt x="106859" y="1435447"/>
                  </a:cubicBezTo>
                  <a:cubicBezTo>
                    <a:pt x="106859" y="1385838"/>
                    <a:pt x="97334" y="1361033"/>
                    <a:pt x="78284" y="1361033"/>
                  </a:cubicBezTo>
                  <a:close/>
                  <a:moveTo>
                    <a:pt x="2079233" y="1353207"/>
                  </a:moveTo>
                  <a:lnTo>
                    <a:pt x="2073178" y="1376755"/>
                  </a:lnTo>
                  <a:lnTo>
                    <a:pt x="2060212" y="1412180"/>
                  </a:lnTo>
                  <a:lnTo>
                    <a:pt x="2062553" y="1389962"/>
                  </a:lnTo>
                  <a:cubicBezTo>
                    <a:pt x="2065989" y="1375860"/>
                    <a:pt x="2071142" y="1363960"/>
                    <a:pt x="2078013" y="1354262"/>
                  </a:cubicBezTo>
                  <a:close/>
                  <a:moveTo>
                    <a:pt x="1794867" y="1325166"/>
                  </a:moveTo>
                  <a:cubicBezTo>
                    <a:pt x="1844477" y="1325166"/>
                    <a:pt x="1869281" y="1361430"/>
                    <a:pt x="1869281" y="1433959"/>
                  </a:cubicBezTo>
                  <a:cubicBezTo>
                    <a:pt x="1869281" y="1470075"/>
                    <a:pt x="1862510" y="1497757"/>
                    <a:pt x="1848966" y="1517005"/>
                  </a:cubicBezTo>
                  <a:cubicBezTo>
                    <a:pt x="1835423" y="1536254"/>
                    <a:pt x="1816001" y="1545878"/>
                    <a:pt x="1790700" y="1545878"/>
                  </a:cubicBezTo>
                  <a:cubicBezTo>
                    <a:pt x="1739900" y="1545878"/>
                    <a:pt x="1714500" y="1510209"/>
                    <a:pt x="1714500" y="1438870"/>
                  </a:cubicBezTo>
                  <a:cubicBezTo>
                    <a:pt x="1714500" y="1401862"/>
                    <a:pt x="1721371" y="1373659"/>
                    <a:pt x="1735113" y="1354262"/>
                  </a:cubicBezTo>
                  <a:cubicBezTo>
                    <a:pt x="1748855" y="1334864"/>
                    <a:pt x="1768773" y="1325166"/>
                    <a:pt x="1794867" y="1325166"/>
                  </a:cubicBezTo>
                  <a:close/>
                  <a:moveTo>
                    <a:pt x="1451967" y="1325166"/>
                  </a:moveTo>
                  <a:cubicBezTo>
                    <a:pt x="1501577" y="1325166"/>
                    <a:pt x="1526382" y="1361430"/>
                    <a:pt x="1526382" y="1433959"/>
                  </a:cubicBezTo>
                  <a:cubicBezTo>
                    <a:pt x="1526382" y="1470075"/>
                    <a:pt x="1519610" y="1497757"/>
                    <a:pt x="1506067" y="1517005"/>
                  </a:cubicBezTo>
                  <a:cubicBezTo>
                    <a:pt x="1492523" y="1536254"/>
                    <a:pt x="1473101" y="1545878"/>
                    <a:pt x="1447800" y="1545878"/>
                  </a:cubicBezTo>
                  <a:cubicBezTo>
                    <a:pt x="1397000" y="1545878"/>
                    <a:pt x="1371600" y="1510209"/>
                    <a:pt x="1371600" y="1438870"/>
                  </a:cubicBezTo>
                  <a:cubicBezTo>
                    <a:pt x="1371600" y="1401862"/>
                    <a:pt x="1378471" y="1373659"/>
                    <a:pt x="1392213" y="1354262"/>
                  </a:cubicBezTo>
                  <a:cubicBezTo>
                    <a:pt x="1405955" y="1334864"/>
                    <a:pt x="1425873" y="1325166"/>
                    <a:pt x="1451967" y="1325166"/>
                  </a:cubicBezTo>
                  <a:close/>
                  <a:moveTo>
                    <a:pt x="1109067" y="1325166"/>
                  </a:moveTo>
                  <a:cubicBezTo>
                    <a:pt x="1158677" y="1325166"/>
                    <a:pt x="1183482" y="1361430"/>
                    <a:pt x="1183482" y="1433959"/>
                  </a:cubicBezTo>
                  <a:cubicBezTo>
                    <a:pt x="1183482" y="1470075"/>
                    <a:pt x="1176710" y="1497757"/>
                    <a:pt x="1163167" y="1517005"/>
                  </a:cubicBezTo>
                  <a:cubicBezTo>
                    <a:pt x="1149623" y="1536254"/>
                    <a:pt x="1130201" y="1545878"/>
                    <a:pt x="1104900" y="1545878"/>
                  </a:cubicBezTo>
                  <a:cubicBezTo>
                    <a:pt x="1054100" y="1545878"/>
                    <a:pt x="1028700" y="1510209"/>
                    <a:pt x="1028700" y="1438870"/>
                  </a:cubicBezTo>
                  <a:cubicBezTo>
                    <a:pt x="1028700" y="1401862"/>
                    <a:pt x="1035571" y="1373659"/>
                    <a:pt x="1049313" y="1354262"/>
                  </a:cubicBezTo>
                  <a:cubicBezTo>
                    <a:pt x="1063055" y="1334864"/>
                    <a:pt x="1082973" y="1325166"/>
                    <a:pt x="1109067" y="1325166"/>
                  </a:cubicBezTo>
                  <a:close/>
                  <a:moveTo>
                    <a:pt x="766167" y="1325166"/>
                  </a:moveTo>
                  <a:cubicBezTo>
                    <a:pt x="815777" y="1325166"/>
                    <a:pt x="840582" y="1361430"/>
                    <a:pt x="840582" y="1433959"/>
                  </a:cubicBezTo>
                  <a:cubicBezTo>
                    <a:pt x="840582" y="1470075"/>
                    <a:pt x="833810" y="1497757"/>
                    <a:pt x="820267" y="1517005"/>
                  </a:cubicBezTo>
                  <a:cubicBezTo>
                    <a:pt x="806723" y="1536254"/>
                    <a:pt x="787301" y="1545878"/>
                    <a:pt x="762000" y="1545878"/>
                  </a:cubicBezTo>
                  <a:cubicBezTo>
                    <a:pt x="711200" y="1545878"/>
                    <a:pt x="685800" y="1510209"/>
                    <a:pt x="685800" y="1438870"/>
                  </a:cubicBezTo>
                  <a:cubicBezTo>
                    <a:pt x="685800" y="1401862"/>
                    <a:pt x="692671" y="1373659"/>
                    <a:pt x="706413" y="1354262"/>
                  </a:cubicBezTo>
                  <a:cubicBezTo>
                    <a:pt x="720155" y="1334864"/>
                    <a:pt x="740073" y="1325166"/>
                    <a:pt x="766167" y="1325166"/>
                  </a:cubicBezTo>
                  <a:close/>
                  <a:moveTo>
                    <a:pt x="423268" y="1325166"/>
                  </a:moveTo>
                  <a:cubicBezTo>
                    <a:pt x="472877" y="1325166"/>
                    <a:pt x="497682" y="1361430"/>
                    <a:pt x="497682" y="1433959"/>
                  </a:cubicBezTo>
                  <a:cubicBezTo>
                    <a:pt x="497682" y="1470075"/>
                    <a:pt x="490910" y="1497757"/>
                    <a:pt x="477367" y="1517005"/>
                  </a:cubicBezTo>
                  <a:cubicBezTo>
                    <a:pt x="463823" y="1536254"/>
                    <a:pt x="444401" y="1545878"/>
                    <a:pt x="419100" y="1545878"/>
                  </a:cubicBezTo>
                  <a:cubicBezTo>
                    <a:pt x="368300" y="1545878"/>
                    <a:pt x="342900" y="1510209"/>
                    <a:pt x="342900" y="1438870"/>
                  </a:cubicBezTo>
                  <a:cubicBezTo>
                    <a:pt x="342900" y="1401862"/>
                    <a:pt x="349771" y="1373659"/>
                    <a:pt x="363513" y="1354262"/>
                  </a:cubicBezTo>
                  <a:cubicBezTo>
                    <a:pt x="377255" y="1334864"/>
                    <a:pt x="397173" y="1325166"/>
                    <a:pt x="423268" y="1325166"/>
                  </a:cubicBezTo>
                  <a:close/>
                  <a:moveTo>
                    <a:pt x="80368" y="1325166"/>
                  </a:moveTo>
                  <a:cubicBezTo>
                    <a:pt x="129977" y="1325166"/>
                    <a:pt x="154782" y="1361430"/>
                    <a:pt x="154782" y="1433959"/>
                  </a:cubicBezTo>
                  <a:cubicBezTo>
                    <a:pt x="154782" y="1470075"/>
                    <a:pt x="148010" y="1497757"/>
                    <a:pt x="134467" y="1517005"/>
                  </a:cubicBezTo>
                  <a:cubicBezTo>
                    <a:pt x="120923" y="1536254"/>
                    <a:pt x="101501" y="1545878"/>
                    <a:pt x="76200" y="1545878"/>
                  </a:cubicBezTo>
                  <a:lnTo>
                    <a:pt x="68502" y="1544334"/>
                  </a:lnTo>
                  <a:lnTo>
                    <a:pt x="35828" y="1476508"/>
                  </a:lnTo>
                  <a:lnTo>
                    <a:pt x="4930" y="1392087"/>
                  </a:lnTo>
                  <a:lnTo>
                    <a:pt x="5153" y="1389962"/>
                  </a:lnTo>
                  <a:cubicBezTo>
                    <a:pt x="8589" y="1375860"/>
                    <a:pt x="13742" y="1363960"/>
                    <a:pt x="20613" y="1354262"/>
                  </a:cubicBezTo>
                  <a:cubicBezTo>
                    <a:pt x="34355" y="1334864"/>
                    <a:pt x="54273" y="1325166"/>
                    <a:pt x="80368" y="1325166"/>
                  </a:cubicBezTo>
                  <a:close/>
                  <a:moveTo>
                    <a:pt x="1971080" y="1323975"/>
                  </a:moveTo>
                  <a:lnTo>
                    <a:pt x="1999506" y="1323975"/>
                  </a:lnTo>
                  <a:lnTo>
                    <a:pt x="1999506" y="1542157"/>
                  </a:lnTo>
                  <a:lnTo>
                    <a:pt x="1952625" y="1542157"/>
                  </a:lnTo>
                  <a:lnTo>
                    <a:pt x="1952625" y="1376958"/>
                  </a:lnTo>
                  <a:cubicBezTo>
                    <a:pt x="1950046" y="1379240"/>
                    <a:pt x="1946995" y="1381398"/>
                    <a:pt x="1943472" y="1383432"/>
                  </a:cubicBezTo>
                  <a:cubicBezTo>
                    <a:pt x="1939950" y="1385466"/>
                    <a:pt x="1936205" y="1387302"/>
                    <a:pt x="1932236" y="1388939"/>
                  </a:cubicBezTo>
                  <a:cubicBezTo>
                    <a:pt x="1928267" y="1390576"/>
                    <a:pt x="1924150" y="1391965"/>
                    <a:pt x="1919883" y="1393106"/>
                  </a:cubicBezTo>
                  <a:cubicBezTo>
                    <a:pt x="1915617" y="1394247"/>
                    <a:pt x="1911400" y="1395065"/>
                    <a:pt x="1907233" y="1395561"/>
                  </a:cubicBezTo>
                  <a:lnTo>
                    <a:pt x="1907233" y="1355973"/>
                  </a:lnTo>
                  <a:cubicBezTo>
                    <a:pt x="1919437" y="1352401"/>
                    <a:pt x="1930946" y="1347837"/>
                    <a:pt x="1941761" y="1342281"/>
                  </a:cubicBezTo>
                  <a:cubicBezTo>
                    <a:pt x="1952576" y="1336725"/>
                    <a:pt x="1962349" y="1330623"/>
                    <a:pt x="1971080" y="1323975"/>
                  </a:cubicBezTo>
                  <a:close/>
                  <a:moveTo>
                    <a:pt x="1628180" y="1323975"/>
                  </a:moveTo>
                  <a:lnTo>
                    <a:pt x="1656606" y="1323975"/>
                  </a:lnTo>
                  <a:lnTo>
                    <a:pt x="1656606" y="1542157"/>
                  </a:lnTo>
                  <a:lnTo>
                    <a:pt x="1609725" y="1542157"/>
                  </a:lnTo>
                  <a:lnTo>
                    <a:pt x="1609725" y="1376958"/>
                  </a:lnTo>
                  <a:cubicBezTo>
                    <a:pt x="1607146" y="1379240"/>
                    <a:pt x="1604095" y="1381398"/>
                    <a:pt x="1600572" y="1383432"/>
                  </a:cubicBezTo>
                  <a:cubicBezTo>
                    <a:pt x="1597050" y="1385466"/>
                    <a:pt x="1593305" y="1387302"/>
                    <a:pt x="1589336" y="1388939"/>
                  </a:cubicBezTo>
                  <a:cubicBezTo>
                    <a:pt x="1585367" y="1390576"/>
                    <a:pt x="1581250" y="1391965"/>
                    <a:pt x="1576983" y="1393106"/>
                  </a:cubicBezTo>
                  <a:cubicBezTo>
                    <a:pt x="1572717" y="1394247"/>
                    <a:pt x="1568500" y="1395065"/>
                    <a:pt x="1564333" y="1395561"/>
                  </a:cubicBezTo>
                  <a:lnTo>
                    <a:pt x="1564333" y="1355973"/>
                  </a:lnTo>
                  <a:cubicBezTo>
                    <a:pt x="1576537" y="1352401"/>
                    <a:pt x="1588046" y="1347837"/>
                    <a:pt x="1598861" y="1342281"/>
                  </a:cubicBezTo>
                  <a:cubicBezTo>
                    <a:pt x="1609676" y="1336725"/>
                    <a:pt x="1619449" y="1330623"/>
                    <a:pt x="1628180" y="1323975"/>
                  </a:cubicBezTo>
                  <a:close/>
                  <a:moveTo>
                    <a:pt x="1285280" y="1323975"/>
                  </a:moveTo>
                  <a:lnTo>
                    <a:pt x="1313706" y="1323975"/>
                  </a:lnTo>
                  <a:lnTo>
                    <a:pt x="1313706" y="1542157"/>
                  </a:lnTo>
                  <a:lnTo>
                    <a:pt x="1266825" y="1542157"/>
                  </a:lnTo>
                  <a:lnTo>
                    <a:pt x="1266825" y="1376958"/>
                  </a:lnTo>
                  <a:cubicBezTo>
                    <a:pt x="1264246" y="1379240"/>
                    <a:pt x="1261195" y="1381398"/>
                    <a:pt x="1257672" y="1383432"/>
                  </a:cubicBezTo>
                  <a:cubicBezTo>
                    <a:pt x="1254150" y="1385466"/>
                    <a:pt x="1250405" y="1387302"/>
                    <a:pt x="1246436" y="1388939"/>
                  </a:cubicBezTo>
                  <a:cubicBezTo>
                    <a:pt x="1242467" y="1390576"/>
                    <a:pt x="1238350" y="1391965"/>
                    <a:pt x="1234083" y="1393106"/>
                  </a:cubicBezTo>
                  <a:cubicBezTo>
                    <a:pt x="1229817" y="1394247"/>
                    <a:pt x="1225600" y="1395065"/>
                    <a:pt x="1221433" y="1395561"/>
                  </a:cubicBezTo>
                  <a:lnTo>
                    <a:pt x="1221433" y="1355973"/>
                  </a:lnTo>
                  <a:cubicBezTo>
                    <a:pt x="1233637" y="1352401"/>
                    <a:pt x="1245146" y="1347837"/>
                    <a:pt x="1255961" y="1342281"/>
                  </a:cubicBezTo>
                  <a:cubicBezTo>
                    <a:pt x="1266776" y="1336725"/>
                    <a:pt x="1276549" y="1330623"/>
                    <a:pt x="1285280" y="1323975"/>
                  </a:cubicBezTo>
                  <a:close/>
                  <a:moveTo>
                    <a:pt x="942380" y="1323975"/>
                  </a:moveTo>
                  <a:lnTo>
                    <a:pt x="970806" y="1323975"/>
                  </a:lnTo>
                  <a:lnTo>
                    <a:pt x="970806" y="1542157"/>
                  </a:lnTo>
                  <a:lnTo>
                    <a:pt x="923925" y="1542157"/>
                  </a:lnTo>
                  <a:lnTo>
                    <a:pt x="923925" y="1376958"/>
                  </a:lnTo>
                  <a:cubicBezTo>
                    <a:pt x="921346" y="1379240"/>
                    <a:pt x="918295" y="1381398"/>
                    <a:pt x="914772" y="1383432"/>
                  </a:cubicBezTo>
                  <a:cubicBezTo>
                    <a:pt x="911250" y="1385466"/>
                    <a:pt x="907505" y="1387302"/>
                    <a:pt x="903536" y="1388939"/>
                  </a:cubicBezTo>
                  <a:cubicBezTo>
                    <a:pt x="899567" y="1390576"/>
                    <a:pt x="895450" y="1391965"/>
                    <a:pt x="891183" y="1393106"/>
                  </a:cubicBezTo>
                  <a:cubicBezTo>
                    <a:pt x="886917" y="1394247"/>
                    <a:pt x="882700" y="1395065"/>
                    <a:pt x="878533" y="1395561"/>
                  </a:cubicBezTo>
                  <a:lnTo>
                    <a:pt x="878533" y="1355973"/>
                  </a:lnTo>
                  <a:cubicBezTo>
                    <a:pt x="890737" y="1352401"/>
                    <a:pt x="902246" y="1347837"/>
                    <a:pt x="913061" y="1342281"/>
                  </a:cubicBezTo>
                  <a:cubicBezTo>
                    <a:pt x="923876" y="1336725"/>
                    <a:pt x="933649" y="1330623"/>
                    <a:pt x="942380" y="1323975"/>
                  </a:cubicBezTo>
                  <a:close/>
                  <a:moveTo>
                    <a:pt x="599480" y="1323975"/>
                  </a:moveTo>
                  <a:lnTo>
                    <a:pt x="627906" y="1323975"/>
                  </a:lnTo>
                  <a:lnTo>
                    <a:pt x="627906" y="1542157"/>
                  </a:lnTo>
                  <a:lnTo>
                    <a:pt x="581025" y="1542157"/>
                  </a:lnTo>
                  <a:lnTo>
                    <a:pt x="581025" y="1376958"/>
                  </a:lnTo>
                  <a:cubicBezTo>
                    <a:pt x="578446" y="1379240"/>
                    <a:pt x="575395" y="1381398"/>
                    <a:pt x="571872" y="1383432"/>
                  </a:cubicBezTo>
                  <a:cubicBezTo>
                    <a:pt x="568350" y="1385466"/>
                    <a:pt x="564605" y="1387302"/>
                    <a:pt x="560636" y="1388939"/>
                  </a:cubicBezTo>
                  <a:cubicBezTo>
                    <a:pt x="556667" y="1390576"/>
                    <a:pt x="552549" y="1391965"/>
                    <a:pt x="548283" y="1393106"/>
                  </a:cubicBezTo>
                  <a:cubicBezTo>
                    <a:pt x="544017" y="1394247"/>
                    <a:pt x="539800" y="1395065"/>
                    <a:pt x="535633" y="1395561"/>
                  </a:cubicBezTo>
                  <a:lnTo>
                    <a:pt x="535633" y="1355973"/>
                  </a:lnTo>
                  <a:cubicBezTo>
                    <a:pt x="547837" y="1352401"/>
                    <a:pt x="559346" y="1347837"/>
                    <a:pt x="570161" y="1342281"/>
                  </a:cubicBezTo>
                  <a:cubicBezTo>
                    <a:pt x="580976" y="1336725"/>
                    <a:pt x="590749" y="1330623"/>
                    <a:pt x="599480" y="1323975"/>
                  </a:cubicBezTo>
                  <a:close/>
                  <a:moveTo>
                    <a:pt x="256580" y="1323975"/>
                  </a:moveTo>
                  <a:lnTo>
                    <a:pt x="285006" y="1323975"/>
                  </a:lnTo>
                  <a:lnTo>
                    <a:pt x="285006" y="1542157"/>
                  </a:lnTo>
                  <a:lnTo>
                    <a:pt x="238125" y="1542157"/>
                  </a:lnTo>
                  <a:lnTo>
                    <a:pt x="238125" y="1376958"/>
                  </a:lnTo>
                  <a:cubicBezTo>
                    <a:pt x="235546" y="1379240"/>
                    <a:pt x="232495" y="1381398"/>
                    <a:pt x="228972" y="1383432"/>
                  </a:cubicBezTo>
                  <a:cubicBezTo>
                    <a:pt x="225450" y="1385466"/>
                    <a:pt x="221705" y="1387302"/>
                    <a:pt x="217736" y="1388939"/>
                  </a:cubicBezTo>
                  <a:cubicBezTo>
                    <a:pt x="213767" y="1390576"/>
                    <a:pt x="209650" y="1391965"/>
                    <a:pt x="205383" y="1393106"/>
                  </a:cubicBezTo>
                  <a:cubicBezTo>
                    <a:pt x="201117" y="1394247"/>
                    <a:pt x="196900" y="1395065"/>
                    <a:pt x="192733" y="1395561"/>
                  </a:cubicBezTo>
                  <a:lnTo>
                    <a:pt x="192733" y="1355973"/>
                  </a:lnTo>
                  <a:cubicBezTo>
                    <a:pt x="204937" y="1352401"/>
                    <a:pt x="216446" y="1347837"/>
                    <a:pt x="227261" y="1342281"/>
                  </a:cubicBezTo>
                  <a:cubicBezTo>
                    <a:pt x="238076" y="1336725"/>
                    <a:pt x="247849" y="1330623"/>
                    <a:pt x="256580" y="1323975"/>
                  </a:cubicBezTo>
                  <a:close/>
                  <a:moveTo>
                    <a:pt x="1792784" y="1027658"/>
                  </a:moveTo>
                  <a:cubicBezTo>
                    <a:pt x="1772444" y="1027658"/>
                    <a:pt x="1762274" y="1053207"/>
                    <a:pt x="1762274" y="1104305"/>
                  </a:cubicBezTo>
                  <a:cubicBezTo>
                    <a:pt x="1762274" y="1152426"/>
                    <a:pt x="1772246" y="1176486"/>
                    <a:pt x="1792189" y="1176486"/>
                  </a:cubicBezTo>
                  <a:cubicBezTo>
                    <a:pt x="1811635" y="1176486"/>
                    <a:pt x="1821359" y="1151682"/>
                    <a:pt x="1821359" y="1102072"/>
                  </a:cubicBezTo>
                  <a:cubicBezTo>
                    <a:pt x="1821359" y="1052463"/>
                    <a:pt x="1811834" y="1027658"/>
                    <a:pt x="1792784" y="1027658"/>
                  </a:cubicBezTo>
                  <a:close/>
                  <a:moveTo>
                    <a:pt x="1449884" y="1027658"/>
                  </a:moveTo>
                  <a:cubicBezTo>
                    <a:pt x="1429544" y="1027658"/>
                    <a:pt x="1419374" y="1053207"/>
                    <a:pt x="1419374" y="1104305"/>
                  </a:cubicBezTo>
                  <a:cubicBezTo>
                    <a:pt x="1419374" y="1152426"/>
                    <a:pt x="1429346" y="1176486"/>
                    <a:pt x="1449289" y="1176486"/>
                  </a:cubicBezTo>
                  <a:cubicBezTo>
                    <a:pt x="1468736" y="1176486"/>
                    <a:pt x="1478459" y="1151682"/>
                    <a:pt x="1478459" y="1102072"/>
                  </a:cubicBezTo>
                  <a:cubicBezTo>
                    <a:pt x="1478459" y="1052463"/>
                    <a:pt x="1468934" y="1027658"/>
                    <a:pt x="1449884" y="1027658"/>
                  </a:cubicBezTo>
                  <a:close/>
                  <a:moveTo>
                    <a:pt x="1106984" y="1027658"/>
                  </a:moveTo>
                  <a:cubicBezTo>
                    <a:pt x="1086644" y="1027658"/>
                    <a:pt x="1076474" y="1053207"/>
                    <a:pt x="1076474" y="1104305"/>
                  </a:cubicBezTo>
                  <a:cubicBezTo>
                    <a:pt x="1076474" y="1152426"/>
                    <a:pt x="1086446" y="1176486"/>
                    <a:pt x="1106389" y="1176486"/>
                  </a:cubicBezTo>
                  <a:cubicBezTo>
                    <a:pt x="1125836" y="1176486"/>
                    <a:pt x="1135559" y="1151682"/>
                    <a:pt x="1135559" y="1102072"/>
                  </a:cubicBezTo>
                  <a:cubicBezTo>
                    <a:pt x="1135559" y="1052463"/>
                    <a:pt x="1126034" y="1027658"/>
                    <a:pt x="1106984" y="1027658"/>
                  </a:cubicBezTo>
                  <a:close/>
                  <a:moveTo>
                    <a:pt x="764084" y="1027658"/>
                  </a:moveTo>
                  <a:cubicBezTo>
                    <a:pt x="743744" y="1027658"/>
                    <a:pt x="733574" y="1053207"/>
                    <a:pt x="733574" y="1104305"/>
                  </a:cubicBezTo>
                  <a:cubicBezTo>
                    <a:pt x="733574" y="1152426"/>
                    <a:pt x="743546" y="1176486"/>
                    <a:pt x="763489" y="1176486"/>
                  </a:cubicBezTo>
                  <a:cubicBezTo>
                    <a:pt x="782936" y="1176486"/>
                    <a:pt x="792659" y="1151682"/>
                    <a:pt x="792659" y="1102072"/>
                  </a:cubicBezTo>
                  <a:cubicBezTo>
                    <a:pt x="792659" y="1052463"/>
                    <a:pt x="783134" y="1027658"/>
                    <a:pt x="764084" y="1027658"/>
                  </a:cubicBezTo>
                  <a:close/>
                  <a:moveTo>
                    <a:pt x="421184" y="1027658"/>
                  </a:moveTo>
                  <a:cubicBezTo>
                    <a:pt x="400844" y="1027658"/>
                    <a:pt x="390674" y="1053207"/>
                    <a:pt x="390674" y="1104305"/>
                  </a:cubicBezTo>
                  <a:cubicBezTo>
                    <a:pt x="390674" y="1152426"/>
                    <a:pt x="400646" y="1176486"/>
                    <a:pt x="420589" y="1176486"/>
                  </a:cubicBezTo>
                  <a:cubicBezTo>
                    <a:pt x="440035" y="1176486"/>
                    <a:pt x="449759" y="1151682"/>
                    <a:pt x="449759" y="1102072"/>
                  </a:cubicBezTo>
                  <a:cubicBezTo>
                    <a:pt x="449759" y="1052463"/>
                    <a:pt x="440234" y="1027658"/>
                    <a:pt x="421184" y="1027658"/>
                  </a:cubicBezTo>
                  <a:close/>
                  <a:moveTo>
                    <a:pt x="78284" y="1027658"/>
                  </a:moveTo>
                  <a:cubicBezTo>
                    <a:pt x="57944" y="1027658"/>
                    <a:pt x="47774" y="1053207"/>
                    <a:pt x="47774" y="1104305"/>
                  </a:cubicBezTo>
                  <a:cubicBezTo>
                    <a:pt x="47774" y="1152426"/>
                    <a:pt x="57746" y="1176486"/>
                    <a:pt x="77689" y="1176486"/>
                  </a:cubicBezTo>
                  <a:cubicBezTo>
                    <a:pt x="97135" y="1176486"/>
                    <a:pt x="106859" y="1151682"/>
                    <a:pt x="106859" y="1102072"/>
                  </a:cubicBezTo>
                  <a:cubicBezTo>
                    <a:pt x="106859" y="1052463"/>
                    <a:pt x="97334" y="1027658"/>
                    <a:pt x="78284" y="1027658"/>
                  </a:cubicBezTo>
                  <a:close/>
                  <a:moveTo>
                    <a:pt x="2119055" y="995735"/>
                  </a:moveTo>
                  <a:lnTo>
                    <a:pt x="2121009" y="1034448"/>
                  </a:lnTo>
                  <a:lnTo>
                    <a:pt x="2112802" y="1046820"/>
                  </a:lnTo>
                  <a:cubicBezTo>
                    <a:pt x="2107717" y="1059594"/>
                    <a:pt x="2105174" y="1078756"/>
                    <a:pt x="2105174" y="1104305"/>
                  </a:cubicBezTo>
                  <a:cubicBezTo>
                    <a:pt x="2105174" y="1128365"/>
                    <a:pt x="2107667" y="1146411"/>
                    <a:pt x="2112653" y="1158441"/>
                  </a:cubicBezTo>
                  <a:lnTo>
                    <a:pt x="2116435" y="1163917"/>
                  </a:lnTo>
                  <a:lnTo>
                    <a:pt x="2116386" y="1164899"/>
                  </a:lnTo>
                  <a:lnTo>
                    <a:pt x="2109848" y="1207738"/>
                  </a:lnTo>
                  <a:lnTo>
                    <a:pt x="2100263" y="1205815"/>
                  </a:lnTo>
                  <a:cubicBezTo>
                    <a:pt x="2071688" y="1192439"/>
                    <a:pt x="2057400" y="1158999"/>
                    <a:pt x="2057400" y="1105495"/>
                  </a:cubicBezTo>
                  <a:cubicBezTo>
                    <a:pt x="2057400" y="1068487"/>
                    <a:pt x="2064271" y="1040284"/>
                    <a:pt x="2078013" y="1020887"/>
                  </a:cubicBezTo>
                  <a:cubicBezTo>
                    <a:pt x="2084884" y="1011188"/>
                    <a:pt x="2093299" y="1003914"/>
                    <a:pt x="2103258" y="999065"/>
                  </a:cubicBezTo>
                  <a:close/>
                  <a:moveTo>
                    <a:pt x="1794867" y="991791"/>
                  </a:moveTo>
                  <a:cubicBezTo>
                    <a:pt x="1844477" y="991791"/>
                    <a:pt x="1869281" y="1028055"/>
                    <a:pt x="1869281" y="1100584"/>
                  </a:cubicBezTo>
                  <a:cubicBezTo>
                    <a:pt x="1869281" y="1136700"/>
                    <a:pt x="1862510" y="1164382"/>
                    <a:pt x="1848966" y="1183630"/>
                  </a:cubicBezTo>
                  <a:cubicBezTo>
                    <a:pt x="1835423" y="1202879"/>
                    <a:pt x="1816001" y="1212503"/>
                    <a:pt x="1790700" y="1212503"/>
                  </a:cubicBezTo>
                  <a:cubicBezTo>
                    <a:pt x="1739900" y="1212503"/>
                    <a:pt x="1714500" y="1176834"/>
                    <a:pt x="1714500" y="1105495"/>
                  </a:cubicBezTo>
                  <a:cubicBezTo>
                    <a:pt x="1714500" y="1068487"/>
                    <a:pt x="1721371" y="1040284"/>
                    <a:pt x="1735113" y="1020887"/>
                  </a:cubicBezTo>
                  <a:cubicBezTo>
                    <a:pt x="1748855" y="1001489"/>
                    <a:pt x="1768773" y="991791"/>
                    <a:pt x="1794867" y="991791"/>
                  </a:cubicBezTo>
                  <a:close/>
                  <a:moveTo>
                    <a:pt x="1451967" y="991791"/>
                  </a:moveTo>
                  <a:cubicBezTo>
                    <a:pt x="1501577" y="991791"/>
                    <a:pt x="1526382" y="1028055"/>
                    <a:pt x="1526382" y="1100584"/>
                  </a:cubicBezTo>
                  <a:cubicBezTo>
                    <a:pt x="1526382" y="1136700"/>
                    <a:pt x="1519610" y="1164382"/>
                    <a:pt x="1506067" y="1183630"/>
                  </a:cubicBezTo>
                  <a:cubicBezTo>
                    <a:pt x="1492523" y="1202879"/>
                    <a:pt x="1473101" y="1212503"/>
                    <a:pt x="1447800" y="1212503"/>
                  </a:cubicBezTo>
                  <a:cubicBezTo>
                    <a:pt x="1397000" y="1212503"/>
                    <a:pt x="1371600" y="1176834"/>
                    <a:pt x="1371600" y="1105495"/>
                  </a:cubicBezTo>
                  <a:cubicBezTo>
                    <a:pt x="1371600" y="1068487"/>
                    <a:pt x="1378471" y="1040284"/>
                    <a:pt x="1392213" y="1020887"/>
                  </a:cubicBezTo>
                  <a:cubicBezTo>
                    <a:pt x="1405955" y="1001489"/>
                    <a:pt x="1425873" y="991791"/>
                    <a:pt x="1451967" y="991791"/>
                  </a:cubicBezTo>
                  <a:close/>
                  <a:moveTo>
                    <a:pt x="1109067" y="991791"/>
                  </a:moveTo>
                  <a:cubicBezTo>
                    <a:pt x="1158677" y="991791"/>
                    <a:pt x="1183482" y="1028055"/>
                    <a:pt x="1183482" y="1100584"/>
                  </a:cubicBezTo>
                  <a:cubicBezTo>
                    <a:pt x="1183482" y="1136700"/>
                    <a:pt x="1176710" y="1164382"/>
                    <a:pt x="1163167" y="1183630"/>
                  </a:cubicBezTo>
                  <a:cubicBezTo>
                    <a:pt x="1149623" y="1202879"/>
                    <a:pt x="1130201" y="1212503"/>
                    <a:pt x="1104900" y="1212503"/>
                  </a:cubicBezTo>
                  <a:cubicBezTo>
                    <a:pt x="1054100" y="1212503"/>
                    <a:pt x="1028700" y="1176834"/>
                    <a:pt x="1028700" y="1105495"/>
                  </a:cubicBezTo>
                  <a:cubicBezTo>
                    <a:pt x="1028700" y="1068487"/>
                    <a:pt x="1035571" y="1040284"/>
                    <a:pt x="1049313" y="1020887"/>
                  </a:cubicBezTo>
                  <a:cubicBezTo>
                    <a:pt x="1063055" y="1001489"/>
                    <a:pt x="1082973" y="991791"/>
                    <a:pt x="1109067" y="991791"/>
                  </a:cubicBezTo>
                  <a:close/>
                  <a:moveTo>
                    <a:pt x="766167" y="991791"/>
                  </a:moveTo>
                  <a:cubicBezTo>
                    <a:pt x="815777" y="991791"/>
                    <a:pt x="840582" y="1028055"/>
                    <a:pt x="840582" y="1100584"/>
                  </a:cubicBezTo>
                  <a:cubicBezTo>
                    <a:pt x="840582" y="1136700"/>
                    <a:pt x="833810" y="1164382"/>
                    <a:pt x="820267" y="1183630"/>
                  </a:cubicBezTo>
                  <a:cubicBezTo>
                    <a:pt x="806723" y="1202879"/>
                    <a:pt x="787301" y="1212503"/>
                    <a:pt x="762000" y="1212503"/>
                  </a:cubicBezTo>
                  <a:cubicBezTo>
                    <a:pt x="711200" y="1212503"/>
                    <a:pt x="685800" y="1176834"/>
                    <a:pt x="685800" y="1105495"/>
                  </a:cubicBezTo>
                  <a:cubicBezTo>
                    <a:pt x="685800" y="1068487"/>
                    <a:pt x="692671" y="1040284"/>
                    <a:pt x="706413" y="1020887"/>
                  </a:cubicBezTo>
                  <a:cubicBezTo>
                    <a:pt x="720155" y="1001489"/>
                    <a:pt x="740073" y="991791"/>
                    <a:pt x="766167" y="991791"/>
                  </a:cubicBezTo>
                  <a:close/>
                  <a:moveTo>
                    <a:pt x="423268" y="991791"/>
                  </a:moveTo>
                  <a:cubicBezTo>
                    <a:pt x="472877" y="991791"/>
                    <a:pt x="497682" y="1028055"/>
                    <a:pt x="497682" y="1100584"/>
                  </a:cubicBezTo>
                  <a:cubicBezTo>
                    <a:pt x="497682" y="1136700"/>
                    <a:pt x="490910" y="1164382"/>
                    <a:pt x="477367" y="1183630"/>
                  </a:cubicBezTo>
                  <a:cubicBezTo>
                    <a:pt x="463823" y="1202879"/>
                    <a:pt x="444401" y="1212503"/>
                    <a:pt x="419100" y="1212503"/>
                  </a:cubicBezTo>
                  <a:cubicBezTo>
                    <a:pt x="368300" y="1212503"/>
                    <a:pt x="342900" y="1176834"/>
                    <a:pt x="342900" y="1105495"/>
                  </a:cubicBezTo>
                  <a:cubicBezTo>
                    <a:pt x="342900" y="1068487"/>
                    <a:pt x="349771" y="1040284"/>
                    <a:pt x="363513" y="1020887"/>
                  </a:cubicBezTo>
                  <a:cubicBezTo>
                    <a:pt x="377255" y="1001489"/>
                    <a:pt x="397173" y="991791"/>
                    <a:pt x="423268" y="991791"/>
                  </a:cubicBezTo>
                  <a:close/>
                  <a:moveTo>
                    <a:pt x="80368" y="991791"/>
                  </a:moveTo>
                  <a:cubicBezTo>
                    <a:pt x="129977" y="991791"/>
                    <a:pt x="154782" y="1028055"/>
                    <a:pt x="154782" y="1100584"/>
                  </a:cubicBezTo>
                  <a:cubicBezTo>
                    <a:pt x="154782" y="1136700"/>
                    <a:pt x="148010" y="1164382"/>
                    <a:pt x="134467" y="1183630"/>
                  </a:cubicBezTo>
                  <a:cubicBezTo>
                    <a:pt x="120923" y="1202879"/>
                    <a:pt x="101501" y="1212503"/>
                    <a:pt x="76200" y="1212503"/>
                  </a:cubicBezTo>
                  <a:cubicBezTo>
                    <a:pt x="25400" y="1212503"/>
                    <a:pt x="0" y="1176834"/>
                    <a:pt x="0" y="1105495"/>
                  </a:cubicBezTo>
                  <a:cubicBezTo>
                    <a:pt x="0" y="1068487"/>
                    <a:pt x="6871" y="1040284"/>
                    <a:pt x="20613" y="1020887"/>
                  </a:cubicBezTo>
                  <a:cubicBezTo>
                    <a:pt x="34355" y="1001489"/>
                    <a:pt x="54273" y="991791"/>
                    <a:pt x="80368" y="991791"/>
                  </a:cubicBezTo>
                  <a:close/>
                  <a:moveTo>
                    <a:pt x="1971080" y="990600"/>
                  </a:moveTo>
                  <a:lnTo>
                    <a:pt x="1999506" y="990600"/>
                  </a:lnTo>
                  <a:lnTo>
                    <a:pt x="1999506" y="1208782"/>
                  </a:lnTo>
                  <a:lnTo>
                    <a:pt x="1952625" y="1208782"/>
                  </a:lnTo>
                  <a:lnTo>
                    <a:pt x="1952625" y="1043583"/>
                  </a:lnTo>
                  <a:cubicBezTo>
                    <a:pt x="1950046" y="1045865"/>
                    <a:pt x="1946995" y="1048023"/>
                    <a:pt x="1943472" y="1050057"/>
                  </a:cubicBezTo>
                  <a:cubicBezTo>
                    <a:pt x="1939950" y="1052091"/>
                    <a:pt x="1936205" y="1053927"/>
                    <a:pt x="1932236" y="1055564"/>
                  </a:cubicBezTo>
                  <a:cubicBezTo>
                    <a:pt x="1928267" y="1057201"/>
                    <a:pt x="1924150" y="1058590"/>
                    <a:pt x="1919883" y="1059731"/>
                  </a:cubicBezTo>
                  <a:cubicBezTo>
                    <a:pt x="1915617" y="1060872"/>
                    <a:pt x="1911400" y="1061690"/>
                    <a:pt x="1907233" y="1062186"/>
                  </a:cubicBezTo>
                  <a:lnTo>
                    <a:pt x="1907233" y="1022598"/>
                  </a:lnTo>
                  <a:cubicBezTo>
                    <a:pt x="1919437" y="1019026"/>
                    <a:pt x="1930946" y="1014462"/>
                    <a:pt x="1941761" y="1008906"/>
                  </a:cubicBezTo>
                  <a:cubicBezTo>
                    <a:pt x="1952576" y="1003350"/>
                    <a:pt x="1962349" y="997248"/>
                    <a:pt x="1971080" y="990600"/>
                  </a:cubicBezTo>
                  <a:close/>
                  <a:moveTo>
                    <a:pt x="1628180" y="990600"/>
                  </a:moveTo>
                  <a:lnTo>
                    <a:pt x="1656606" y="990600"/>
                  </a:lnTo>
                  <a:lnTo>
                    <a:pt x="1656606" y="1208782"/>
                  </a:lnTo>
                  <a:lnTo>
                    <a:pt x="1609725" y="1208782"/>
                  </a:lnTo>
                  <a:lnTo>
                    <a:pt x="1609725" y="1043583"/>
                  </a:lnTo>
                  <a:cubicBezTo>
                    <a:pt x="1607146" y="1045865"/>
                    <a:pt x="1604095" y="1048023"/>
                    <a:pt x="1600572" y="1050057"/>
                  </a:cubicBezTo>
                  <a:cubicBezTo>
                    <a:pt x="1597050" y="1052091"/>
                    <a:pt x="1593305" y="1053927"/>
                    <a:pt x="1589336" y="1055564"/>
                  </a:cubicBezTo>
                  <a:cubicBezTo>
                    <a:pt x="1585367" y="1057201"/>
                    <a:pt x="1581250" y="1058590"/>
                    <a:pt x="1576983" y="1059731"/>
                  </a:cubicBezTo>
                  <a:cubicBezTo>
                    <a:pt x="1572717" y="1060872"/>
                    <a:pt x="1568500" y="1061690"/>
                    <a:pt x="1564333" y="1062186"/>
                  </a:cubicBezTo>
                  <a:lnTo>
                    <a:pt x="1564333" y="1022598"/>
                  </a:lnTo>
                  <a:cubicBezTo>
                    <a:pt x="1576537" y="1019026"/>
                    <a:pt x="1588046" y="1014462"/>
                    <a:pt x="1598861" y="1008906"/>
                  </a:cubicBezTo>
                  <a:cubicBezTo>
                    <a:pt x="1609676" y="1003350"/>
                    <a:pt x="1619449" y="997248"/>
                    <a:pt x="1628180" y="990600"/>
                  </a:cubicBezTo>
                  <a:close/>
                  <a:moveTo>
                    <a:pt x="1285280" y="990600"/>
                  </a:moveTo>
                  <a:lnTo>
                    <a:pt x="1313706" y="990600"/>
                  </a:lnTo>
                  <a:lnTo>
                    <a:pt x="1313706" y="1208782"/>
                  </a:lnTo>
                  <a:lnTo>
                    <a:pt x="1266825" y="1208782"/>
                  </a:lnTo>
                  <a:lnTo>
                    <a:pt x="1266825" y="1043583"/>
                  </a:lnTo>
                  <a:cubicBezTo>
                    <a:pt x="1264246" y="1045865"/>
                    <a:pt x="1261195" y="1048023"/>
                    <a:pt x="1257672" y="1050057"/>
                  </a:cubicBezTo>
                  <a:cubicBezTo>
                    <a:pt x="1254150" y="1052091"/>
                    <a:pt x="1250405" y="1053927"/>
                    <a:pt x="1246436" y="1055564"/>
                  </a:cubicBezTo>
                  <a:cubicBezTo>
                    <a:pt x="1242467" y="1057201"/>
                    <a:pt x="1238350" y="1058590"/>
                    <a:pt x="1234083" y="1059731"/>
                  </a:cubicBezTo>
                  <a:cubicBezTo>
                    <a:pt x="1229817" y="1060872"/>
                    <a:pt x="1225600" y="1061690"/>
                    <a:pt x="1221433" y="1062186"/>
                  </a:cubicBezTo>
                  <a:lnTo>
                    <a:pt x="1221433" y="1022598"/>
                  </a:lnTo>
                  <a:cubicBezTo>
                    <a:pt x="1233637" y="1019026"/>
                    <a:pt x="1245146" y="1014462"/>
                    <a:pt x="1255961" y="1008906"/>
                  </a:cubicBezTo>
                  <a:cubicBezTo>
                    <a:pt x="1266776" y="1003350"/>
                    <a:pt x="1276549" y="997248"/>
                    <a:pt x="1285280" y="990600"/>
                  </a:cubicBezTo>
                  <a:close/>
                  <a:moveTo>
                    <a:pt x="942380" y="990600"/>
                  </a:moveTo>
                  <a:lnTo>
                    <a:pt x="970806" y="990600"/>
                  </a:lnTo>
                  <a:lnTo>
                    <a:pt x="970806" y="1208782"/>
                  </a:lnTo>
                  <a:lnTo>
                    <a:pt x="923925" y="1208782"/>
                  </a:lnTo>
                  <a:lnTo>
                    <a:pt x="923925" y="1043583"/>
                  </a:lnTo>
                  <a:cubicBezTo>
                    <a:pt x="921346" y="1045865"/>
                    <a:pt x="918295" y="1048023"/>
                    <a:pt x="914772" y="1050057"/>
                  </a:cubicBezTo>
                  <a:cubicBezTo>
                    <a:pt x="911250" y="1052091"/>
                    <a:pt x="907505" y="1053927"/>
                    <a:pt x="903536" y="1055564"/>
                  </a:cubicBezTo>
                  <a:cubicBezTo>
                    <a:pt x="899567" y="1057201"/>
                    <a:pt x="895450" y="1058590"/>
                    <a:pt x="891183" y="1059731"/>
                  </a:cubicBezTo>
                  <a:cubicBezTo>
                    <a:pt x="886917" y="1060872"/>
                    <a:pt x="882700" y="1061690"/>
                    <a:pt x="878533" y="1062186"/>
                  </a:cubicBezTo>
                  <a:lnTo>
                    <a:pt x="878533" y="1022598"/>
                  </a:lnTo>
                  <a:cubicBezTo>
                    <a:pt x="890737" y="1019026"/>
                    <a:pt x="902246" y="1014462"/>
                    <a:pt x="913061" y="1008906"/>
                  </a:cubicBezTo>
                  <a:cubicBezTo>
                    <a:pt x="923876" y="1003350"/>
                    <a:pt x="933649" y="997248"/>
                    <a:pt x="942380" y="990600"/>
                  </a:cubicBezTo>
                  <a:close/>
                  <a:moveTo>
                    <a:pt x="599480" y="990600"/>
                  </a:moveTo>
                  <a:lnTo>
                    <a:pt x="627906" y="990600"/>
                  </a:lnTo>
                  <a:lnTo>
                    <a:pt x="627906" y="1208782"/>
                  </a:lnTo>
                  <a:lnTo>
                    <a:pt x="581025" y="1208782"/>
                  </a:lnTo>
                  <a:lnTo>
                    <a:pt x="581025" y="1043583"/>
                  </a:lnTo>
                  <a:cubicBezTo>
                    <a:pt x="578446" y="1045865"/>
                    <a:pt x="575395" y="1048023"/>
                    <a:pt x="571872" y="1050057"/>
                  </a:cubicBezTo>
                  <a:cubicBezTo>
                    <a:pt x="568350" y="1052091"/>
                    <a:pt x="564605" y="1053927"/>
                    <a:pt x="560636" y="1055564"/>
                  </a:cubicBezTo>
                  <a:cubicBezTo>
                    <a:pt x="556667" y="1057201"/>
                    <a:pt x="552549" y="1058590"/>
                    <a:pt x="548283" y="1059731"/>
                  </a:cubicBezTo>
                  <a:cubicBezTo>
                    <a:pt x="544017" y="1060872"/>
                    <a:pt x="539800" y="1061690"/>
                    <a:pt x="535633" y="1062186"/>
                  </a:cubicBezTo>
                  <a:lnTo>
                    <a:pt x="535633" y="1022598"/>
                  </a:lnTo>
                  <a:cubicBezTo>
                    <a:pt x="547837" y="1019026"/>
                    <a:pt x="559346" y="1014462"/>
                    <a:pt x="570161" y="1008906"/>
                  </a:cubicBezTo>
                  <a:cubicBezTo>
                    <a:pt x="580976" y="1003350"/>
                    <a:pt x="590749" y="997248"/>
                    <a:pt x="599480" y="990600"/>
                  </a:cubicBezTo>
                  <a:close/>
                  <a:moveTo>
                    <a:pt x="256580" y="990600"/>
                  </a:moveTo>
                  <a:lnTo>
                    <a:pt x="285006" y="990600"/>
                  </a:lnTo>
                  <a:lnTo>
                    <a:pt x="285006" y="1208782"/>
                  </a:lnTo>
                  <a:lnTo>
                    <a:pt x="238125" y="1208782"/>
                  </a:lnTo>
                  <a:lnTo>
                    <a:pt x="238125" y="1043583"/>
                  </a:lnTo>
                  <a:cubicBezTo>
                    <a:pt x="235546" y="1045865"/>
                    <a:pt x="232495" y="1048023"/>
                    <a:pt x="228972" y="1050057"/>
                  </a:cubicBezTo>
                  <a:cubicBezTo>
                    <a:pt x="225450" y="1052091"/>
                    <a:pt x="221705" y="1053927"/>
                    <a:pt x="217736" y="1055564"/>
                  </a:cubicBezTo>
                  <a:cubicBezTo>
                    <a:pt x="213767" y="1057201"/>
                    <a:pt x="209650" y="1058590"/>
                    <a:pt x="205383" y="1059731"/>
                  </a:cubicBezTo>
                  <a:cubicBezTo>
                    <a:pt x="201117" y="1060872"/>
                    <a:pt x="196900" y="1061690"/>
                    <a:pt x="192733" y="1062186"/>
                  </a:cubicBezTo>
                  <a:lnTo>
                    <a:pt x="192733" y="1022598"/>
                  </a:lnTo>
                  <a:cubicBezTo>
                    <a:pt x="204937" y="1019026"/>
                    <a:pt x="216446" y="1014462"/>
                    <a:pt x="227261" y="1008906"/>
                  </a:cubicBezTo>
                  <a:cubicBezTo>
                    <a:pt x="238076" y="1003350"/>
                    <a:pt x="247849" y="997248"/>
                    <a:pt x="256580" y="990600"/>
                  </a:cubicBezTo>
                  <a:close/>
                  <a:moveTo>
                    <a:pt x="2066762" y="713492"/>
                  </a:moveTo>
                  <a:lnTo>
                    <a:pt x="2073178" y="731022"/>
                  </a:lnTo>
                  <a:cubicBezTo>
                    <a:pt x="2083753" y="765019"/>
                    <a:pt x="2092701" y="799734"/>
                    <a:pt x="2099933" y="835073"/>
                  </a:cubicBezTo>
                  <a:lnTo>
                    <a:pt x="2105805" y="873552"/>
                  </a:lnTo>
                  <a:lnTo>
                    <a:pt x="2100263" y="872440"/>
                  </a:lnTo>
                  <a:cubicBezTo>
                    <a:pt x="2071688" y="859064"/>
                    <a:pt x="2057400" y="825624"/>
                    <a:pt x="2057400" y="772120"/>
                  </a:cubicBezTo>
                  <a:cubicBezTo>
                    <a:pt x="2057400" y="753616"/>
                    <a:pt x="2059118" y="737313"/>
                    <a:pt x="2062553" y="723212"/>
                  </a:cubicBezTo>
                  <a:close/>
                  <a:moveTo>
                    <a:pt x="1792784" y="694283"/>
                  </a:moveTo>
                  <a:cubicBezTo>
                    <a:pt x="1772444" y="694283"/>
                    <a:pt x="1762274" y="719832"/>
                    <a:pt x="1762274" y="770930"/>
                  </a:cubicBezTo>
                  <a:cubicBezTo>
                    <a:pt x="1762274" y="819051"/>
                    <a:pt x="1772246" y="843111"/>
                    <a:pt x="1792189" y="843111"/>
                  </a:cubicBezTo>
                  <a:cubicBezTo>
                    <a:pt x="1811635" y="843111"/>
                    <a:pt x="1821359" y="818307"/>
                    <a:pt x="1821359" y="768697"/>
                  </a:cubicBezTo>
                  <a:cubicBezTo>
                    <a:pt x="1821359" y="719088"/>
                    <a:pt x="1811834" y="694283"/>
                    <a:pt x="1792784" y="694283"/>
                  </a:cubicBezTo>
                  <a:close/>
                  <a:moveTo>
                    <a:pt x="1449884" y="694283"/>
                  </a:moveTo>
                  <a:cubicBezTo>
                    <a:pt x="1429544" y="694283"/>
                    <a:pt x="1419374" y="719832"/>
                    <a:pt x="1419374" y="770930"/>
                  </a:cubicBezTo>
                  <a:cubicBezTo>
                    <a:pt x="1419374" y="819051"/>
                    <a:pt x="1429346" y="843111"/>
                    <a:pt x="1449289" y="843111"/>
                  </a:cubicBezTo>
                  <a:cubicBezTo>
                    <a:pt x="1468736" y="843111"/>
                    <a:pt x="1478459" y="818307"/>
                    <a:pt x="1478459" y="768697"/>
                  </a:cubicBezTo>
                  <a:cubicBezTo>
                    <a:pt x="1478459" y="719088"/>
                    <a:pt x="1468934" y="694283"/>
                    <a:pt x="1449884" y="694283"/>
                  </a:cubicBezTo>
                  <a:close/>
                  <a:moveTo>
                    <a:pt x="1106984" y="694283"/>
                  </a:moveTo>
                  <a:cubicBezTo>
                    <a:pt x="1086644" y="694283"/>
                    <a:pt x="1076474" y="719832"/>
                    <a:pt x="1076474" y="770930"/>
                  </a:cubicBezTo>
                  <a:cubicBezTo>
                    <a:pt x="1076474" y="819051"/>
                    <a:pt x="1086446" y="843111"/>
                    <a:pt x="1106389" y="843111"/>
                  </a:cubicBezTo>
                  <a:cubicBezTo>
                    <a:pt x="1125836" y="843111"/>
                    <a:pt x="1135559" y="818307"/>
                    <a:pt x="1135559" y="768697"/>
                  </a:cubicBezTo>
                  <a:cubicBezTo>
                    <a:pt x="1135559" y="719088"/>
                    <a:pt x="1126034" y="694283"/>
                    <a:pt x="1106984" y="694283"/>
                  </a:cubicBezTo>
                  <a:close/>
                  <a:moveTo>
                    <a:pt x="764084" y="694283"/>
                  </a:moveTo>
                  <a:cubicBezTo>
                    <a:pt x="743744" y="694283"/>
                    <a:pt x="733574" y="719832"/>
                    <a:pt x="733574" y="770930"/>
                  </a:cubicBezTo>
                  <a:cubicBezTo>
                    <a:pt x="733574" y="819051"/>
                    <a:pt x="743546" y="843111"/>
                    <a:pt x="763489" y="843111"/>
                  </a:cubicBezTo>
                  <a:cubicBezTo>
                    <a:pt x="782936" y="843111"/>
                    <a:pt x="792659" y="818307"/>
                    <a:pt x="792659" y="768697"/>
                  </a:cubicBezTo>
                  <a:cubicBezTo>
                    <a:pt x="792659" y="719088"/>
                    <a:pt x="783134" y="694283"/>
                    <a:pt x="764084" y="694283"/>
                  </a:cubicBezTo>
                  <a:close/>
                  <a:moveTo>
                    <a:pt x="421184" y="694283"/>
                  </a:moveTo>
                  <a:cubicBezTo>
                    <a:pt x="400844" y="694283"/>
                    <a:pt x="390674" y="719832"/>
                    <a:pt x="390674" y="770930"/>
                  </a:cubicBezTo>
                  <a:cubicBezTo>
                    <a:pt x="390674" y="819051"/>
                    <a:pt x="400646" y="843111"/>
                    <a:pt x="420589" y="843111"/>
                  </a:cubicBezTo>
                  <a:cubicBezTo>
                    <a:pt x="440035" y="843111"/>
                    <a:pt x="449759" y="818307"/>
                    <a:pt x="449759" y="768697"/>
                  </a:cubicBezTo>
                  <a:cubicBezTo>
                    <a:pt x="449759" y="719088"/>
                    <a:pt x="440234" y="694283"/>
                    <a:pt x="421184" y="694283"/>
                  </a:cubicBezTo>
                  <a:close/>
                  <a:moveTo>
                    <a:pt x="78284" y="694283"/>
                  </a:moveTo>
                  <a:cubicBezTo>
                    <a:pt x="57944" y="694283"/>
                    <a:pt x="47774" y="719832"/>
                    <a:pt x="47774" y="770930"/>
                  </a:cubicBezTo>
                  <a:cubicBezTo>
                    <a:pt x="47774" y="819051"/>
                    <a:pt x="57746" y="843111"/>
                    <a:pt x="77689" y="843111"/>
                  </a:cubicBezTo>
                  <a:cubicBezTo>
                    <a:pt x="97135" y="843111"/>
                    <a:pt x="106859" y="818307"/>
                    <a:pt x="106859" y="768697"/>
                  </a:cubicBezTo>
                  <a:cubicBezTo>
                    <a:pt x="106859" y="719088"/>
                    <a:pt x="97334" y="694283"/>
                    <a:pt x="78284" y="694283"/>
                  </a:cubicBezTo>
                  <a:close/>
                  <a:moveTo>
                    <a:pt x="1794867" y="658416"/>
                  </a:moveTo>
                  <a:cubicBezTo>
                    <a:pt x="1844477" y="658416"/>
                    <a:pt x="1869281" y="694680"/>
                    <a:pt x="1869281" y="767209"/>
                  </a:cubicBezTo>
                  <a:cubicBezTo>
                    <a:pt x="1869281" y="803325"/>
                    <a:pt x="1862510" y="831007"/>
                    <a:pt x="1848966" y="850255"/>
                  </a:cubicBezTo>
                  <a:cubicBezTo>
                    <a:pt x="1835423" y="869504"/>
                    <a:pt x="1816001" y="879128"/>
                    <a:pt x="1790700" y="879128"/>
                  </a:cubicBezTo>
                  <a:cubicBezTo>
                    <a:pt x="1739900" y="879128"/>
                    <a:pt x="1714500" y="843459"/>
                    <a:pt x="1714500" y="772120"/>
                  </a:cubicBezTo>
                  <a:cubicBezTo>
                    <a:pt x="1714500" y="735112"/>
                    <a:pt x="1721371" y="706909"/>
                    <a:pt x="1735113" y="687512"/>
                  </a:cubicBezTo>
                  <a:cubicBezTo>
                    <a:pt x="1748855" y="668114"/>
                    <a:pt x="1768773" y="658416"/>
                    <a:pt x="1794867" y="658416"/>
                  </a:cubicBezTo>
                  <a:close/>
                  <a:moveTo>
                    <a:pt x="1451967" y="658416"/>
                  </a:moveTo>
                  <a:cubicBezTo>
                    <a:pt x="1501577" y="658416"/>
                    <a:pt x="1526382" y="694680"/>
                    <a:pt x="1526382" y="767209"/>
                  </a:cubicBezTo>
                  <a:cubicBezTo>
                    <a:pt x="1526382" y="803325"/>
                    <a:pt x="1519610" y="831007"/>
                    <a:pt x="1506067" y="850255"/>
                  </a:cubicBezTo>
                  <a:cubicBezTo>
                    <a:pt x="1492523" y="869504"/>
                    <a:pt x="1473101" y="879128"/>
                    <a:pt x="1447800" y="879128"/>
                  </a:cubicBezTo>
                  <a:cubicBezTo>
                    <a:pt x="1397000" y="879128"/>
                    <a:pt x="1371600" y="843459"/>
                    <a:pt x="1371600" y="772120"/>
                  </a:cubicBezTo>
                  <a:cubicBezTo>
                    <a:pt x="1371600" y="735112"/>
                    <a:pt x="1378471" y="706909"/>
                    <a:pt x="1392213" y="687512"/>
                  </a:cubicBezTo>
                  <a:cubicBezTo>
                    <a:pt x="1405955" y="668114"/>
                    <a:pt x="1425873" y="658416"/>
                    <a:pt x="1451967" y="658416"/>
                  </a:cubicBezTo>
                  <a:close/>
                  <a:moveTo>
                    <a:pt x="1109067" y="658416"/>
                  </a:moveTo>
                  <a:cubicBezTo>
                    <a:pt x="1158677" y="658416"/>
                    <a:pt x="1183482" y="694680"/>
                    <a:pt x="1183482" y="767209"/>
                  </a:cubicBezTo>
                  <a:cubicBezTo>
                    <a:pt x="1183482" y="803325"/>
                    <a:pt x="1176710" y="831007"/>
                    <a:pt x="1163167" y="850255"/>
                  </a:cubicBezTo>
                  <a:cubicBezTo>
                    <a:pt x="1149623" y="869504"/>
                    <a:pt x="1130201" y="879128"/>
                    <a:pt x="1104900" y="879128"/>
                  </a:cubicBezTo>
                  <a:cubicBezTo>
                    <a:pt x="1054100" y="879128"/>
                    <a:pt x="1028700" y="843459"/>
                    <a:pt x="1028700" y="772120"/>
                  </a:cubicBezTo>
                  <a:cubicBezTo>
                    <a:pt x="1028700" y="735112"/>
                    <a:pt x="1035571" y="706909"/>
                    <a:pt x="1049313" y="687512"/>
                  </a:cubicBezTo>
                  <a:cubicBezTo>
                    <a:pt x="1063055" y="668114"/>
                    <a:pt x="1082973" y="658416"/>
                    <a:pt x="1109067" y="658416"/>
                  </a:cubicBezTo>
                  <a:close/>
                  <a:moveTo>
                    <a:pt x="766167" y="658416"/>
                  </a:moveTo>
                  <a:cubicBezTo>
                    <a:pt x="815777" y="658416"/>
                    <a:pt x="840582" y="694680"/>
                    <a:pt x="840582" y="767209"/>
                  </a:cubicBezTo>
                  <a:cubicBezTo>
                    <a:pt x="840582" y="803325"/>
                    <a:pt x="833810" y="831007"/>
                    <a:pt x="820267" y="850255"/>
                  </a:cubicBezTo>
                  <a:cubicBezTo>
                    <a:pt x="806723" y="869504"/>
                    <a:pt x="787301" y="879128"/>
                    <a:pt x="762000" y="879128"/>
                  </a:cubicBezTo>
                  <a:cubicBezTo>
                    <a:pt x="711200" y="879128"/>
                    <a:pt x="685800" y="843459"/>
                    <a:pt x="685800" y="772120"/>
                  </a:cubicBezTo>
                  <a:cubicBezTo>
                    <a:pt x="685800" y="735112"/>
                    <a:pt x="692671" y="706909"/>
                    <a:pt x="706413" y="687512"/>
                  </a:cubicBezTo>
                  <a:cubicBezTo>
                    <a:pt x="720155" y="668114"/>
                    <a:pt x="740073" y="658416"/>
                    <a:pt x="766167" y="658416"/>
                  </a:cubicBezTo>
                  <a:close/>
                  <a:moveTo>
                    <a:pt x="423268" y="658416"/>
                  </a:moveTo>
                  <a:cubicBezTo>
                    <a:pt x="472877" y="658416"/>
                    <a:pt x="497682" y="694680"/>
                    <a:pt x="497682" y="767209"/>
                  </a:cubicBezTo>
                  <a:cubicBezTo>
                    <a:pt x="497682" y="803325"/>
                    <a:pt x="490910" y="831007"/>
                    <a:pt x="477367" y="850255"/>
                  </a:cubicBezTo>
                  <a:cubicBezTo>
                    <a:pt x="463823" y="869504"/>
                    <a:pt x="444401" y="879128"/>
                    <a:pt x="419100" y="879128"/>
                  </a:cubicBezTo>
                  <a:cubicBezTo>
                    <a:pt x="368300" y="879128"/>
                    <a:pt x="342900" y="843459"/>
                    <a:pt x="342900" y="772120"/>
                  </a:cubicBezTo>
                  <a:cubicBezTo>
                    <a:pt x="342900" y="735112"/>
                    <a:pt x="349771" y="706909"/>
                    <a:pt x="363513" y="687512"/>
                  </a:cubicBezTo>
                  <a:cubicBezTo>
                    <a:pt x="377255" y="668114"/>
                    <a:pt x="397173" y="658416"/>
                    <a:pt x="423268" y="658416"/>
                  </a:cubicBezTo>
                  <a:close/>
                  <a:moveTo>
                    <a:pt x="80368" y="658416"/>
                  </a:moveTo>
                  <a:cubicBezTo>
                    <a:pt x="129977" y="658416"/>
                    <a:pt x="154782" y="694680"/>
                    <a:pt x="154782" y="767209"/>
                  </a:cubicBezTo>
                  <a:cubicBezTo>
                    <a:pt x="154782" y="803325"/>
                    <a:pt x="148010" y="831007"/>
                    <a:pt x="134467" y="850255"/>
                  </a:cubicBezTo>
                  <a:cubicBezTo>
                    <a:pt x="120923" y="869504"/>
                    <a:pt x="101501" y="879128"/>
                    <a:pt x="76200" y="879128"/>
                  </a:cubicBezTo>
                  <a:cubicBezTo>
                    <a:pt x="25400" y="879128"/>
                    <a:pt x="0" y="843459"/>
                    <a:pt x="0" y="772120"/>
                  </a:cubicBezTo>
                  <a:cubicBezTo>
                    <a:pt x="0" y="735112"/>
                    <a:pt x="6871" y="706909"/>
                    <a:pt x="20613" y="687512"/>
                  </a:cubicBezTo>
                  <a:cubicBezTo>
                    <a:pt x="34355" y="668114"/>
                    <a:pt x="54273" y="658416"/>
                    <a:pt x="80368" y="658416"/>
                  </a:cubicBezTo>
                  <a:close/>
                  <a:moveTo>
                    <a:pt x="1971080" y="657225"/>
                  </a:moveTo>
                  <a:lnTo>
                    <a:pt x="1999506" y="657225"/>
                  </a:lnTo>
                  <a:lnTo>
                    <a:pt x="1999506" y="875407"/>
                  </a:lnTo>
                  <a:lnTo>
                    <a:pt x="1952625" y="875407"/>
                  </a:lnTo>
                  <a:lnTo>
                    <a:pt x="1952625" y="710208"/>
                  </a:lnTo>
                  <a:cubicBezTo>
                    <a:pt x="1950046" y="712490"/>
                    <a:pt x="1946995" y="714648"/>
                    <a:pt x="1943472" y="716682"/>
                  </a:cubicBezTo>
                  <a:cubicBezTo>
                    <a:pt x="1939950" y="718716"/>
                    <a:pt x="1936205" y="720551"/>
                    <a:pt x="1932236" y="722189"/>
                  </a:cubicBezTo>
                  <a:cubicBezTo>
                    <a:pt x="1928267" y="723826"/>
                    <a:pt x="1924150" y="725215"/>
                    <a:pt x="1919883" y="726356"/>
                  </a:cubicBezTo>
                  <a:cubicBezTo>
                    <a:pt x="1915617" y="727497"/>
                    <a:pt x="1911400" y="728315"/>
                    <a:pt x="1907233" y="728811"/>
                  </a:cubicBezTo>
                  <a:lnTo>
                    <a:pt x="1907233" y="689223"/>
                  </a:lnTo>
                  <a:cubicBezTo>
                    <a:pt x="1919437" y="685651"/>
                    <a:pt x="1930946" y="681087"/>
                    <a:pt x="1941761" y="675531"/>
                  </a:cubicBezTo>
                  <a:cubicBezTo>
                    <a:pt x="1952576" y="669975"/>
                    <a:pt x="1962349" y="663873"/>
                    <a:pt x="1971080" y="657225"/>
                  </a:cubicBezTo>
                  <a:close/>
                  <a:moveTo>
                    <a:pt x="1628180" y="657225"/>
                  </a:moveTo>
                  <a:lnTo>
                    <a:pt x="1656606" y="657225"/>
                  </a:lnTo>
                  <a:lnTo>
                    <a:pt x="1656606" y="875407"/>
                  </a:lnTo>
                  <a:lnTo>
                    <a:pt x="1609725" y="875407"/>
                  </a:lnTo>
                  <a:lnTo>
                    <a:pt x="1609725" y="710208"/>
                  </a:lnTo>
                  <a:cubicBezTo>
                    <a:pt x="1607146" y="712490"/>
                    <a:pt x="1604095" y="714648"/>
                    <a:pt x="1600572" y="716682"/>
                  </a:cubicBezTo>
                  <a:cubicBezTo>
                    <a:pt x="1597050" y="718716"/>
                    <a:pt x="1593305" y="720551"/>
                    <a:pt x="1589336" y="722189"/>
                  </a:cubicBezTo>
                  <a:cubicBezTo>
                    <a:pt x="1585367" y="723826"/>
                    <a:pt x="1581250" y="725215"/>
                    <a:pt x="1576983" y="726356"/>
                  </a:cubicBezTo>
                  <a:cubicBezTo>
                    <a:pt x="1572717" y="727497"/>
                    <a:pt x="1568500" y="728315"/>
                    <a:pt x="1564333" y="728811"/>
                  </a:cubicBezTo>
                  <a:lnTo>
                    <a:pt x="1564333" y="689223"/>
                  </a:lnTo>
                  <a:cubicBezTo>
                    <a:pt x="1576537" y="685651"/>
                    <a:pt x="1588046" y="681087"/>
                    <a:pt x="1598861" y="675531"/>
                  </a:cubicBezTo>
                  <a:cubicBezTo>
                    <a:pt x="1609676" y="669975"/>
                    <a:pt x="1619449" y="663873"/>
                    <a:pt x="1628180" y="657225"/>
                  </a:cubicBezTo>
                  <a:close/>
                  <a:moveTo>
                    <a:pt x="1285280" y="657225"/>
                  </a:moveTo>
                  <a:lnTo>
                    <a:pt x="1313706" y="657225"/>
                  </a:lnTo>
                  <a:lnTo>
                    <a:pt x="1313706" y="875407"/>
                  </a:lnTo>
                  <a:lnTo>
                    <a:pt x="1266825" y="875407"/>
                  </a:lnTo>
                  <a:lnTo>
                    <a:pt x="1266825" y="710208"/>
                  </a:lnTo>
                  <a:cubicBezTo>
                    <a:pt x="1264246" y="712490"/>
                    <a:pt x="1261195" y="714648"/>
                    <a:pt x="1257672" y="716682"/>
                  </a:cubicBezTo>
                  <a:cubicBezTo>
                    <a:pt x="1254150" y="718716"/>
                    <a:pt x="1250405" y="720551"/>
                    <a:pt x="1246436" y="722189"/>
                  </a:cubicBezTo>
                  <a:cubicBezTo>
                    <a:pt x="1242467" y="723826"/>
                    <a:pt x="1238350" y="725215"/>
                    <a:pt x="1234083" y="726356"/>
                  </a:cubicBezTo>
                  <a:cubicBezTo>
                    <a:pt x="1229817" y="727497"/>
                    <a:pt x="1225600" y="728315"/>
                    <a:pt x="1221433" y="728811"/>
                  </a:cubicBezTo>
                  <a:lnTo>
                    <a:pt x="1221433" y="689223"/>
                  </a:lnTo>
                  <a:cubicBezTo>
                    <a:pt x="1233637" y="685651"/>
                    <a:pt x="1245146" y="681087"/>
                    <a:pt x="1255961" y="675531"/>
                  </a:cubicBezTo>
                  <a:cubicBezTo>
                    <a:pt x="1266776" y="669975"/>
                    <a:pt x="1276549" y="663873"/>
                    <a:pt x="1285280" y="657225"/>
                  </a:cubicBezTo>
                  <a:close/>
                  <a:moveTo>
                    <a:pt x="942380" y="657225"/>
                  </a:moveTo>
                  <a:lnTo>
                    <a:pt x="970806" y="657225"/>
                  </a:lnTo>
                  <a:lnTo>
                    <a:pt x="970806" y="875407"/>
                  </a:lnTo>
                  <a:lnTo>
                    <a:pt x="923925" y="875407"/>
                  </a:lnTo>
                  <a:lnTo>
                    <a:pt x="923925" y="710208"/>
                  </a:lnTo>
                  <a:cubicBezTo>
                    <a:pt x="921346" y="712490"/>
                    <a:pt x="918295" y="714648"/>
                    <a:pt x="914772" y="716682"/>
                  </a:cubicBezTo>
                  <a:cubicBezTo>
                    <a:pt x="911250" y="718716"/>
                    <a:pt x="907505" y="720551"/>
                    <a:pt x="903536" y="722189"/>
                  </a:cubicBezTo>
                  <a:cubicBezTo>
                    <a:pt x="899567" y="723826"/>
                    <a:pt x="895450" y="725215"/>
                    <a:pt x="891183" y="726356"/>
                  </a:cubicBezTo>
                  <a:cubicBezTo>
                    <a:pt x="886917" y="727497"/>
                    <a:pt x="882700" y="728315"/>
                    <a:pt x="878533" y="728811"/>
                  </a:cubicBezTo>
                  <a:lnTo>
                    <a:pt x="878533" y="689223"/>
                  </a:lnTo>
                  <a:cubicBezTo>
                    <a:pt x="890737" y="685651"/>
                    <a:pt x="902246" y="681087"/>
                    <a:pt x="913061" y="675531"/>
                  </a:cubicBezTo>
                  <a:cubicBezTo>
                    <a:pt x="923876" y="669975"/>
                    <a:pt x="933649" y="663873"/>
                    <a:pt x="942380" y="657225"/>
                  </a:cubicBezTo>
                  <a:close/>
                  <a:moveTo>
                    <a:pt x="599480" y="657225"/>
                  </a:moveTo>
                  <a:lnTo>
                    <a:pt x="627906" y="657225"/>
                  </a:lnTo>
                  <a:lnTo>
                    <a:pt x="627906" y="875407"/>
                  </a:lnTo>
                  <a:lnTo>
                    <a:pt x="581025" y="875407"/>
                  </a:lnTo>
                  <a:lnTo>
                    <a:pt x="581025" y="710208"/>
                  </a:lnTo>
                  <a:cubicBezTo>
                    <a:pt x="578446" y="712490"/>
                    <a:pt x="575395" y="714648"/>
                    <a:pt x="571872" y="716682"/>
                  </a:cubicBezTo>
                  <a:cubicBezTo>
                    <a:pt x="568350" y="718716"/>
                    <a:pt x="564605" y="720551"/>
                    <a:pt x="560636" y="722189"/>
                  </a:cubicBezTo>
                  <a:cubicBezTo>
                    <a:pt x="556667" y="723826"/>
                    <a:pt x="552549" y="725215"/>
                    <a:pt x="548283" y="726356"/>
                  </a:cubicBezTo>
                  <a:cubicBezTo>
                    <a:pt x="544017" y="727497"/>
                    <a:pt x="539800" y="728315"/>
                    <a:pt x="535633" y="728811"/>
                  </a:cubicBezTo>
                  <a:lnTo>
                    <a:pt x="535633" y="689223"/>
                  </a:lnTo>
                  <a:cubicBezTo>
                    <a:pt x="547837" y="685651"/>
                    <a:pt x="559346" y="681087"/>
                    <a:pt x="570161" y="675531"/>
                  </a:cubicBezTo>
                  <a:cubicBezTo>
                    <a:pt x="580976" y="669975"/>
                    <a:pt x="590749" y="663873"/>
                    <a:pt x="599480" y="657225"/>
                  </a:cubicBezTo>
                  <a:close/>
                  <a:moveTo>
                    <a:pt x="256580" y="657225"/>
                  </a:moveTo>
                  <a:lnTo>
                    <a:pt x="285006" y="657225"/>
                  </a:lnTo>
                  <a:lnTo>
                    <a:pt x="285006" y="875407"/>
                  </a:lnTo>
                  <a:lnTo>
                    <a:pt x="238125" y="875407"/>
                  </a:lnTo>
                  <a:lnTo>
                    <a:pt x="238125" y="710208"/>
                  </a:lnTo>
                  <a:cubicBezTo>
                    <a:pt x="235546" y="712490"/>
                    <a:pt x="232495" y="714648"/>
                    <a:pt x="228972" y="716682"/>
                  </a:cubicBezTo>
                  <a:cubicBezTo>
                    <a:pt x="225450" y="718716"/>
                    <a:pt x="221705" y="720551"/>
                    <a:pt x="217736" y="722189"/>
                  </a:cubicBezTo>
                  <a:cubicBezTo>
                    <a:pt x="213767" y="723826"/>
                    <a:pt x="209650" y="725215"/>
                    <a:pt x="205383" y="726356"/>
                  </a:cubicBezTo>
                  <a:cubicBezTo>
                    <a:pt x="201117" y="727497"/>
                    <a:pt x="196900" y="728315"/>
                    <a:pt x="192733" y="728811"/>
                  </a:cubicBezTo>
                  <a:lnTo>
                    <a:pt x="192733" y="689223"/>
                  </a:lnTo>
                  <a:cubicBezTo>
                    <a:pt x="204937" y="685651"/>
                    <a:pt x="216446" y="681087"/>
                    <a:pt x="227261" y="675531"/>
                  </a:cubicBezTo>
                  <a:cubicBezTo>
                    <a:pt x="238076" y="669975"/>
                    <a:pt x="247849" y="663873"/>
                    <a:pt x="256580" y="657225"/>
                  </a:cubicBezTo>
                  <a:close/>
                  <a:moveTo>
                    <a:pt x="1952625" y="473278"/>
                  </a:moveTo>
                  <a:lnTo>
                    <a:pt x="1990948" y="536359"/>
                  </a:lnTo>
                  <a:lnTo>
                    <a:pt x="1998269" y="551557"/>
                  </a:lnTo>
                  <a:lnTo>
                    <a:pt x="1952625" y="551557"/>
                  </a:lnTo>
                  <a:close/>
                  <a:moveTo>
                    <a:pt x="152904" y="424144"/>
                  </a:moveTo>
                  <a:lnTo>
                    <a:pt x="154782" y="443359"/>
                  </a:lnTo>
                  <a:cubicBezTo>
                    <a:pt x="154782" y="479475"/>
                    <a:pt x="148010" y="507157"/>
                    <a:pt x="134467" y="526405"/>
                  </a:cubicBezTo>
                  <a:cubicBezTo>
                    <a:pt x="120923" y="545654"/>
                    <a:pt x="101501" y="555278"/>
                    <a:pt x="76200" y="555278"/>
                  </a:cubicBezTo>
                  <a:lnTo>
                    <a:pt x="72767" y="554589"/>
                  </a:lnTo>
                  <a:lnTo>
                    <a:pt x="81549" y="536359"/>
                  </a:lnTo>
                  <a:cubicBezTo>
                    <a:pt x="98263" y="505590"/>
                    <a:pt x="116422" y="475720"/>
                    <a:pt x="135933" y="446839"/>
                  </a:cubicBezTo>
                  <a:close/>
                  <a:moveTo>
                    <a:pt x="1792784" y="370433"/>
                  </a:moveTo>
                  <a:cubicBezTo>
                    <a:pt x="1772444" y="370433"/>
                    <a:pt x="1762274" y="395982"/>
                    <a:pt x="1762274" y="447080"/>
                  </a:cubicBezTo>
                  <a:cubicBezTo>
                    <a:pt x="1762274" y="495201"/>
                    <a:pt x="1772246" y="519261"/>
                    <a:pt x="1792189" y="519261"/>
                  </a:cubicBezTo>
                  <a:cubicBezTo>
                    <a:pt x="1811635" y="519261"/>
                    <a:pt x="1821359" y="494457"/>
                    <a:pt x="1821359" y="444847"/>
                  </a:cubicBezTo>
                  <a:cubicBezTo>
                    <a:pt x="1821359" y="395238"/>
                    <a:pt x="1811834" y="370433"/>
                    <a:pt x="1792784" y="370433"/>
                  </a:cubicBezTo>
                  <a:close/>
                  <a:moveTo>
                    <a:pt x="1449884" y="370433"/>
                  </a:moveTo>
                  <a:cubicBezTo>
                    <a:pt x="1429544" y="370433"/>
                    <a:pt x="1419374" y="395982"/>
                    <a:pt x="1419374" y="447080"/>
                  </a:cubicBezTo>
                  <a:cubicBezTo>
                    <a:pt x="1419374" y="495201"/>
                    <a:pt x="1429346" y="519261"/>
                    <a:pt x="1449289" y="519261"/>
                  </a:cubicBezTo>
                  <a:cubicBezTo>
                    <a:pt x="1468736" y="519261"/>
                    <a:pt x="1478459" y="494457"/>
                    <a:pt x="1478459" y="444847"/>
                  </a:cubicBezTo>
                  <a:cubicBezTo>
                    <a:pt x="1478459" y="395238"/>
                    <a:pt x="1468934" y="370433"/>
                    <a:pt x="1449884" y="370433"/>
                  </a:cubicBezTo>
                  <a:close/>
                  <a:moveTo>
                    <a:pt x="1106984" y="370433"/>
                  </a:moveTo>
                  <a:cubicBezTo>
                    <a:pt x="1086644" y="370433"/>
                    <a:pt x="1076474" y="395982"/>
                    <a:pt x="1076474" y="447080"/>
                  </a:cubicBezTo>
                  <a:cubicBezTo>
                    <a:pt x="1076474" y="495201"/>
                    <a:pt x="1086446" y="519261"/>
                    <a:pt x="1106389" y="519261"/>
                  </a:cubicBezTo>
                  <a:cubicBezTo>
                    <a:pt x="1125836" y="519261"/>
                    <a:pt x="1135559" y="494457"/>
                    <a:pt x="1135559" y="444847"/>
                  </a:cubicBezTo>
                  <a:cubicBezTo>
                    <a:pt x="1135559" y="395238"/>
                    <a:pt x="1126034" y="370433"/>
                    <a:pt x="1106984" y="370433"/>
                  </a:cubicBezTo>
                  <a:close/>
                  <a:moveTo>
                    <a:pt x="935534" y="370433"/>
                  </a:moveTo>
                  <a:cubicBezTo>
                    <a:pt x="915194" y="370433"/>
                    <a:pt x="905024" y="395982"/>
                    <a:pt x="905024" y="447080"/>
                  </a:cubicBezTo>
                  <a:cubicBezTo>
                    <a:pt x="905024" y="495201"/>
                    <a:pt x="914996" y="519261"/>
                    <a:pt x="934939" y="519261"/>
                  </a:cubicBezTo>
                  <a:cubicBezTo>
                    <a:pt x="954386" y="519261"/>
                    <a:pt x="964109" y="494457"/>
                    <a:pt x="964109" y="444847"/>
                  </a:cubicBezTo>
                  <a:cubicBezTo>
                    <a:pt x="964109" y="395238"/>
                    <a:pt x="954584" y="370433"/>
                    <a:pt x="935534" y="370433"/>
                  </a:cubicBezTo>
                  <a:close/>
                  <a:moveTo>
                    <a:pt x="764084" y="370433"/>
                  </a:moveTo>
                  <a:cubicBezTo>
                    <a:pt x="743744" y="370433"/>
                    <a:pt x="733574" y="395982"/>
                    <a:pt x="733574" y="447080"/>
                  </a:cubicBezTo>
                  <a:cubicBezTo>
                    <a:pt x="733574" y="495201"/>
                    <a:pt x="743546" y="519261"/>
                    <a:pt x="763489" y="519261"/>
                  </a:cubicBezTo>
                  <a:cubicBezTo>
                    <a:pt x="782936" y="519261"/>
                    <a:pt x="792659" y="494457"/>
                    <a:pt x="792659" y="444847"/>
                  </a:cubicBezTo>
                  <a:cubicBezTo>
                    <a:pt x="792659" y="395238"/>
                    <a:pt x="783134" y="370433"/>
                    <a:pt x="764084" y="370433"/>
                  </a:cubicBezTo>
                  <a:close/>
                  <a:moveTo>
                    <a:pt x="421184" y="370433"/>
                  </a:moveTo>
                  <a:cubicBezTo>
                    <a:pt x="400844" y="370433"/>
                    <a:pt x="390674" y="395982"/>
                    <a:pt x="390674" y="447080"/>
                  </a:cubicBezTo>
                  <a:cubicBezTo>
                    <a:pt x="390674" y="495201"/>
                    <a:pt x="400646" y="519261"/>
                    <a:pt x="420589" y="519261"/>
                  </a:cubicBezTo>
                  <a:cubicBezTo>
                    <a:pt x="440035" y="519261"/>
                    <a:pt x="449759" y="494457"/>
                    <a:pt x="449759" y="444847"/>
                  </a:cubicBezTo>
                  <a:cubicBezTo>
                    <a:pt x="449759" y="395238"/>
                    <a:pt x="440234" y="370433"/>
                    <a:pt x="421184" y="370433"/>
                  </a:cubicBezTo>
                  <a:close/>
                  <a:moveTo>
                    <a:pt x="1794867" y="334566"/>
                  </a:moveTo>
                  <a:cubicBezTo>
                    <a:pt x="1844477" y="334566"/>
                    <a:pt x="1869281" y="370830"/>
                    <a:pt x="1869281" y="443359"/>
                  </a:cubicBezTo>
                  <a:cubicBezTo>
                    <a:pt x="1869281" y="479475"/>
                    <a:pt x="1862510" y="507157"/>
                    <a:pt x="1848966" y="526405"/>
                  </a:cubicBezTo>
                  <a:cubicBezTo>
                    <a:pt x="1835423" y="545654"/>
                    <a:pt x="1816001" y="555278"/>
                    <a:pt x="1790700" y="555278"/>
                  </a:cubicBezTo>
                  <a:cubicBezTo>
                    <a:pt x="1739900" y="555278"/>
                    <a:pt x="1714500" y="519609"/>
                    <a:pt x="1714500" y="448270"/>
                  </a:cubicBezTo>
                  <a:cubicBezTo>
                    <a:pt x="1714500" y="411262"/>
                    <a:pt x="1721371" y="383059"/>
                    <a:pt x="1735113" y="363662"/>
                  </a:cubicBezTo>
                  <a:cubicBezTo>
                    <a:pt x="1748855" y="344264"/>
                    <a:pt x="1768773" y="334566"/>
                    <a:pt x="1794867" y="334566"/>
                  </a:cubicBezTo>
                  <a:close/>
                  <a:moveTo>
                    <a:pt x="1451967" y="334566"/>
                  </a:moveTo>
                  <a:cubicBezTo>
                    <a:pt x="1501577" y="334566"/>
                    <a:pt x="1526382" y="370830"/>
                    <a:pt x="1526382" y="443359"/>
                  </a:cubicBezTo>
                  <a:cubicBezTo>
                    <a:pt x="1526382" y="479475"/>
                    <a:pt x="1519610" y="507157"/>
                    <a:pt x="1506067" y="526405"/>
                  </a:cubicBezTo>
                  <a:cubicBezTo>
                    <a:pt x="1492523" y="545654"/>
                    <a:pt x="1473101" y="555278"/>
                    <a:pt x="1447800" y="555278"/>
                  </a:cubicBezTo>
                  <a:cubicBezTo>
                    <a:pt x="1397000" y="555278"/>
                    <a:pt x="1371600" y="519609"/>
                    <a:pt x="1371600" y="448270"/>
                  </a:cubicBezTo>
                  <a:cubicBezTo>
                    <a:pt x="1371600" y="411262"/>
                    <a:pt x="1378471" y="383059"/>
                    <a:pt x="1392213" y="363662"/>
                  </a:cubicBezTo>
                  <a:cubicBezTo>
                    <a:pt x="1405955" y="344264"/>
                    <a:pt x="1425873" y="334566"/>
                    <a:pt x="1451967" y="334566"/>
                  </a:cubicBezTo>
                  <a:close/>
                  <a:moveTo>
                    <a:pt x="1109067" y="334566"/>
                  </a:moveTo>
                  <a:cubicBezTo>
                    <a:pt x="1158677" y="334566"/>
                    <a:pt x="1183482" y="370830"/>
                    <a:pt x="1183482" y="443359"/>
                  </a:cubicBezTo>
                  <a:cubicBezTo>
                    <a:pt x="1183482" y="479475"/>
                    <a:pt x="1176710" y="507157"/>
                    <a:pt x="1163167" y="526405"/>
                  </a:cubicBezTo>
                  <a:cubicBezTo>
                    <a:pt x="1149623" y="545654"/>
                    <a:pt x="1130201" y="555278"/>
                    <a:pt x="1104900" y="555278"/>
                  </a:cubicBezTo>
                  <a:cubicBezTo>
                    <a:pt x="1054100" y="555278"/>
                    <a:pt x="1028700" y="519609"/>
                    <a:pt x="1028700" y="448270"/>
                  </a:cubicBezTo>
                  <a:cubicBezTo>
                    <a:pt x="1028700" y="411262"/>
                    <a:pt x="1035571" y="383059"/>
                    <a:pt x="1049313" y="363662"/>
                  </a:cubicBezTo>
                  <a:cubicBezTo>
                    <a:pt x="1063055" y="344264"/>
                    <a:pt x="1082973" y="334566"/>
                    <a:pt x="1109067" y="334566"/>
                  </a:cubicBezTo>
                  <a:close/>
                  <a:moveTo>
                    <a:pt x="937618" y="334566"/>
                  </a:moveTo>
                  <a:cubicBezTo>
                    <a:pt x="987227" y="334566"/>
                    <a:pt x="1012032" y="370830"/>
                    <a:pt x="1012032" y="443359"/>
                  </a:cubicBezTo>
                  <a:cubicBezTo>
                    <a:pt x="1012032" y="479475"/>
                    <a:pt x="1005260" y="507157"/>
                    <a:pt x="991717" y="526405"/>
                  </a:cubicBezTo>
                  <a:cubicBezTo>
                    <a:pt x="978173" y="545654"/>
                    <a:pt x="958751" y="555278"/>
                    <a:pt x="933450" y="555278"/>
                  </a:cubicBezTo>
                  <a:cubicBezTo>
                    <a:pt x="882650" y="555278"/>
                    <a:pt x="857250" y="519609"/>
                    <a:pt x="857250" y="448270"/>
                  </a:cubicBezTo>
                  <a:cubicBezTo>
                    <a:pt x="857250" y="411262"/>
                    <a:pt x="864121" y="383059"/>
                    <a:pt x="877863" y="363662"/>
                  </a:cubicBezTo>
                  <a:cubicBezTo>
                    <a:pt x="891605" y="344264"/>
                    <a:pt x="911523" y="334566"/>
                    <a:pt x="937618" y="334566"/>
                  </a:cubicBezTo>
                  <a:close/>
                  <a:moveTo>
                    <a:pt x="766167" y="334566"/>
                  </a:moveTo>
                  <a:cubicBezTo>
                    <a:pt x="815777" y="334566"/>
                    <a:pt x="840582" y="370830"/>
                    <a:pt x="840582" y="443359"/>
                  </a:cubicBezTo>
                  <a:cubicBezTo>
                    <a:pt x="840582" y="479475"/>
                    <a:pt x="833810" y="507157"/>
                    <a:pt x="820267" y="526405"/>
                  </a:cubicBezTo>
                  <a:cubicBezTo>
                    <a:pt x="806723" y="545654"/>
                    <a:pt x="787301" y="555278"/>
                    <a:pt x="762000" y="555278"/>
                  </a:cubicBezTo>
                  <a:cubicBezTo>
                    <a:pt x="711200" y="555278"/>
                    <a:pt x="685800" y="519609"/>
                    <a:pt x="685800" y="448270"/>
                  </a:cubicBezTo>
                  <a:cubicBezTo>
                    <a:pt x="685800" y="411262"/>
                    <a:pt x="692671" y="383059"/>
                    <a:pt x="706413" y="363662"/>
                  </a:cubicBezTo>
                  <a:cubicBezTo>
                    <a:pt x="720155" y="344264"/>
                    <a:pt x="740073" y="334566"/>
                    <a:pt x="766167" y="334566"/>
                  </a:cubicBezTo>
                  <a:close/>
                  <a:moveTo>
                    <a:pt x="423268" y="334566"/>
                  </a:moveTo>
                  <a:cubicBezTo>
                    <a:pt x="472877" y="334566"/>
                    <a:pt x="497682" y="370830"/>
                    <a:pt x="497682" y="443359"/>
                  </a:cubicBezTo>
                  <a:cubicBezTo>
                    <a:pt x="497682" y="479475"/>
                    <a:pt x="490910" y="507157"/>
                    <a:pt x="477366" y="526405"/>
                  </a:cubicBezTo>
                  <a:cubicBezTo>
                    <a:pt x="463823" y="545654"/>
                    <a:pt x="444401" y="555278"/>
                    <a:pt x="419100" y="555278"/>
                  </a:cubicBezTo>
                  <a:cubicBezTo>
                    <a:pt x="368300" y="555278"/>
                    <a:pt x="342900" y="519609"/>
                    <a:pt x="342900" y="448270"/>
                  </a:cubicBezTo>
                  <a:cubicBezTo>
                    <a:pt x="342900" y="411262"/>
                    <a:pt x="349771" y="383059"/>
                    <a:pt x="363513" y="363662"/>
                  </a:cubicBezTo>
                  <a:cubicBezTo>
                    <a:pt x="377255" y="344264"/>
                    <a:pt x="397173" y="334566"/>
                    <a:pt x="423268" y="334566"/>
                  </a:cubicBezTo>
                  <a:close/>
                  <a:moveTo>
                    <a:pt x="1628180" y="333375"/>
                  </a:moveTo>
                  <a:lnTo>
                    <a:pt x="1656606" y="333375"/>
                  </a:lnTo>
                  <a:lnTo>
                    <a:pt x="1656606" y="551557"/>
                  </a:lnTo>
                  <a:lnTo>
                    <a:pt x="1609725" y="551557"/>
                  </a:lnTo>
                  <a:lnTo>
                    <a:pt x="1609725" y="386358"/>
                  </a:lnTo>
                  <a:cubicBezTo>
                    <a:pt x="1607146" y="388640"/>
                    <a:pt x="1604095" y="390798"/>
                    <a:pt x="1600572" y="392832"/>
                  </a:cubicBezTo>
                  <a:cubicBezTo>
                    <a:pt x="1597050" y="394866"/>
                    <a:pt x="1593305" y="396701"/>
                    <a:pt x="1589336" y="398339"/>
                  </a:cubicBezTo>
                  <a:cubicBezTo>
                    <a:pt x="1585367" y="399976"/>
                    <a:pt x="1581250" y="401365"/>
                    <a:pt x="1576983" y="402506"/>
                  </a:cubicBezTo>
                  <a:cubicBezTo>
                    <a:pt x="1572717" y="403647"/>
                    <a:pt x="1568500" y="404465"/>
                    <a:pt x="1564333" y="404961"/>
                  </a:cubicBezTo>
                  <a:lnTo>
                    <a:pt x="1564333" y="365373"/>
                  </a:lnTo>
                  <a:cubicBezTo>
                    <a:pt x="1576537" y="361801"/>
                    <a:pt x="1588046" y="357237"/>
                    <a:pt x="1598861" y="351681"/>
                  </a:cubicBezTo>
                  <a:cubicBezTo>
                    <a:pt x="1609676" y="346125"/>
                    <a:pt x="1619449" y="340023"/>
                    <a:pt x="1628180" y="333375"/>
                  </a:cubicBezTo>
                  <a:close/>
                  <a:moveTo>
                    <a:pt x="1285280" y="333375"/>
                  </a:moveTo>
                  <a:lnTo>
                    <a:pt x="1313706" y="333375"/>
                  </a:lnTo>
                  <a:lnTo>
                    <a:pt x="1313706" y="551557"/>
                  </a:lnTo>
                  <a:lnTo>
                    <a:pt x="1266825" y="551557"/>
                  </a:lnTo>
                  <a:lnTo>
                    <a:pt x="1266825" y="386358"/>
                  </a:lnTo>
                  <a:cubicBezTo>
                    <a:pt x="1264246" y="388640"/>
                    <a:pt x="1261195" y="390798"/>
                    <a:pt x="1257672" y="392832"/>
                  </a:cubicBezTo>
                  <a:cubicBezTo>
                    <a:pt x="1254150" y="394866"/>
                    <a:pt x="1250405" y="396701"/>
                    <a:pt x="1246436" y="398339"/>
                  </a:cubicBezTo>
                  <a:cubicBezTo>
                    <a:pt x="1242467" y="399976"/>
                    <a:pt x="1238350" y="401365"/>
                    <a:pt x="1234083" y="402506"/>
                  </a:cubicBezTo>
                  <a:cubicBezTo>
                    <a:pt x="1229817" y="403647"/>
                    <a:pt x="1225600" y="404465"/>
                    <a:pt x="1221433" y="404961"/>
                  </a:cubicBezTo>
                  <a:lnTo>
                    <a:pt x="1221433" y="365373"/>
                  </a:lnTo>
                  <a:cubicBezTo>
                    <a:pt x="1233637" y="361801"/>
                    <a:pt x="1245146" y="357237"/>
                    <a:pt x="1255961" y="351681"/>
                  </a:cubicBezTo>
                  <a:cubicBezTo>
                    <a:pt x="1266776" y="346125"/>
                    <a:pt x="1276549" y="340023"/>
                    <a:pt x="1285280" y="333375"/>
                  </a:cubicBezTo>
                  <a:close/>
                  <a:moveTo>
                    <a:pt x="599480" y="333375"/>
                  </a:moveTo>
                  <a:lnTo>
                    <a:pt x="627906" y="333375"/>
                  </a:lnTo>
                  <a:lnTo>
                    <a:pt x="627906" y="551557"/>
                  </a:lnTo>
                  <a:lnTo>
                    <a:pt x="581025" y="551557"/>
                  </a:lnTo>
                  <a:lnTo>
                    <a:pt x="581025" y="386358"/>
                  </a:lnTo>
                  <a:cubicBezTo>
                    <a:pt x="578446" y="388640"/>
                    <a:pt x="575395" y="390798"/>
                    <a:pt x="571872" y="392832"/>
                  </a:cubicBezTo>
                  <a:cubicBezTo>
                    <a:pt x="568350" y="394866"/>
                    <a:pt x="564605" y="396701"/>
                    <a:pt x="560636" y="398339"/>
                  </a:cubicBezTo>
                  <a:cubicBezTo>
                    <a:pt x="556667" y="399976"/>
                    <a:pt x="552550" y="401365"/>
                    <a:pt x="548283" y="402506"/>
                  </a:cubicBezTo>
                  <a:cubicBezTo>
                    <a:pt x="544017" y="403647"/>
                    <a:pt x="539800" y="404465"/>
                    <a:pt x="535633" y="404961"/>
                  </a:cubicBezTo>
                  <a:lnTo>
                    <a:pt x="535633" y="365373"/>
                  </a:lnTo>
                  <a:cubicBezTo>
                    <a:pt x="547837" y="361801"/>
                    <a:pt x="559346" y="357237"/>
                    <a:pt x="570161" y="351681"/>
                  </a:cubicBezTo>
                  <a:cubicBezTo>
                    <a:pt x="580976" y="346125"/>
                    <a:pt x="590749" y="340023"/>
                    <a:pt x="599480" y="333375"/>
                  </a:cubicBezTo>
                  <a:close/>
                  <a:moveTo>
                    <a:pt x="256580" y="333375"/>
                  </a:moveTo>
                  <a:lnTo>
                    <a:pt x="285006" y="333375"/>
                  </a:lnTo>
                  <a:lnTo>
                    <a:pt x="285006" y="551557"/>
                  </a:lnTo>
                  <a:lnTo>
                    <a:pt x="238125" y="551557"/>
                  </a:lnTo>
                  <a:lnTo>
                    <a:pt x="238125" y="386358"/>
                  </a:lnTo>
                  <a:cubicBezTo>
                    <a:pt x="235546" y="388640"/>
                    <a:pt x="232495" y="390798"/>
                    <a:pt x="228972" y="392832"/>
                  </a:cubicBezTo>
                  <a:cubicBezTo>
                    <a:pt x="225450" y="394866"/>
                    <a:pt x="221705" y="396701"/>
                    <a:pt x="217736" y="398339"/>
                  </a:cubicBezTo>
                  <a:cubicBezTo>
                    <a:pt x="213767" y="399976"/>
                    <a:pt x="209650" y="401365"/>
                    <a:pt x="205383" y="402506"/>
                  </a:cubicBezTo>
                  <a:cubicBezTo>
                    <a:pt x="201117" y="403647"/>
                    <a:pt x="196900" y="404465"/>
                    <a:pt x="192733" y="404961"/>
                  </a:cubicBezTo>
                  <a:lnTo>
                    <a:pt x="192733" y="370882"/>
                  </a:lnTo>
                  <a:lnTo>
                    <a:pt x="198436" y="363255"/>
                  </a:lnTo>
                  <a:lnTo>
                    <a:pt x="198640" y="363031"/>
                  </a:lnTo>
                  <a:lnTo>
                    <a:pt x="227261" y="351681"/>
                  </a:lnTo>
                  <a:cubicBezTo>
                    <a:pt x="238076" y="346125"/>
                    <a:pt x="247849" y="340023"/>
                    <a:pt x="256580" y="333375"/>
                  </a:cubicBezTo>
                  <a:close/>
                  <a:moveTo>
                    <a:pt x="1609725" y="133178"/>
                  </a:moveTo>
                  <a:lnTo>
                    <a:pt x="1643297" y="153573"/>
                  </a:lnTo>
                  <a:lnTo>
                    <a:pt x="1656606" y="163525"/>
                  </a:lnTo>
                  <a:lnTo>
                    <a:pt x="1656606" y="218182"/>
                  </a:lnTo>
                  <a:lnTo>
                    <a:pt x="1609725" y="218182"/>
                  </a:lnTo>
                  <a:close/>
                  <a:moveTo>
                    <a:pt x="497456" y="112106"/>
                  </a:moveTo>
                  <a:lnTo>
                    <a:pt x="492603" y="157832"/>
                  </a:lnTo>
                  <a:cubicBezTo>
                    <a:pt x="489217" y="171673"/>
                    <a:pt x="484138" y="183406"/>
                    <a:pt x="477367" y="193030"/>
                  </a:cubicBezTo>
                  <a:cubicBezTo>
                    <a:pt x="463823" y="212279"/>
                    <a:pt x="444401" y="221903"/>
                    <a:pt x="419100" y="221903"/>
                  </a:cubicBezTo>
                  <a:cubicBezTo>
                    <a:pt x="406400" y="221903"/>
                    <a:pt x="395288" y="219674"/>
                    <a:pt x="385763" y="215215"/>
                  </a:cubicBezTo>
                  <a:lnTo>
                    <a:pt x="367427" y="199765"/>
                  </a:lnTo>
                  <a:lnTo>
                    <a:pt x="402228" y="173741"/>
                  </a:lnTo>
                  <a:lnTo>
                    <a:pt x="407501" y="181375"/>
                  </a:lnTo>
                  <a:cubicBezTo>
                    <a:pt x="411240" y="184383"/>
                    <a:pt x="415603" y="185886"/>
                    <a:pt x="420589" y="185886"/>
                  </a:cubicBezTo>
                  <a:cubicBezTo>
                    <a:pt x="435174" y="185886"/>
                    <a:pt x="444289" y="171934"/>
                    <a:pt x="447936" y="144028"/>
                  </a:cubicBezTo>
                  <a:lnTo>
                    <a:pt x="448042" y="142125"/>
                  </a:lnTo>
                  <a:close/>
                  <a:moveTo>
                    <a:pt x="627906" y="48242"/>
                  </a:moveTo>
                  <a:lnTo>
                    <a:pt x="627906" y="218182"/>
                  </a:lnTo>
                  <a:lnTo>
                    <a:pt x="581025" y="218182"/>
                  </a:lnTo>
                  <a:lnTo>
                    <a:pt x="581025" y="69174"/>
                  </a:lnTo>
                  <a:lnTo>
                    <a:pt x="613628" y="53468"/>
                  </a:lnTo>
                  <a:close/>
                  <a:moveTo>
                    <a:pt x="1106984" y="37058"/>
                  </a:moveTo>
                  <a:cubicBezTo>
                    <a:pt x="1086644" y="37058"/>
                    <a:pt x="1076474" y="62607"/>
                    <a:pt x="1076474" y="113705"/>
                  </a:cubicBezTo>
                  <a:cubicBezTo>
                    <a:pt x="1076474" y="161826"/>
                    <a:pt x="1086446" y="185886"/>
                    <a:pt x="1106389" y="185886"/>
                  </a:cubicBezTo>
                  <a:cubicBezTo>
                    <a:pt x="1125836" y="185886"/>
                    <a:pt x="1135559" y="161082"/>
                    <a:pt x="1135559" y="111472"/>
                  </a:cubicBezTo>
                  <a:cubicBezTo>
                    <a:pt x="1135559" y="61863"/>
                    <a:pt x="1126034" y="37058"/>
                    <a:pt x="1106984" y="37058"/>
                  </a:cubicBezTo>
                  <a:close/>
                  <a:moveTo>
                    <a:pt x="764084" y="37058"/>
                  </a:moveTo>
                  <a:cubicBezTo>
                    <a:pt x="743744" y="37058"/>
                    <a:pt x="733574" y="62607"/>
                    <a:pt x="733574" y="113705"/>
                  </a:cubicBezTo>
                  <a:cubicBezTo>
                    <a:pt x="733574" y="161826"/>
                    <a:pt x="743546" y="185886"/>
                    <a:pt x="763489" y="185886"/>
                  </a:cubicBezTo>
                  <a:cubicBezTo>
                    <a:pt x="782936" y="185886"/>
                    <a:pt x="792659" y="161082"/>
                    <a:pt x="792659" y="111472"/>
                  </a:cubicBezTo>
                  <a:cubicBezTo>
                    <a:pt x="792659" y="61863"/>
                    <a:pt x="783134" y="37058"/>
                    <a:pt x="764084" y="37058"/>
                  </a:cubicBezTo>
                  <a:close/>
                  <a:moveTo>
                    <a:pt x="1393200" y="29433"/>
                  </a:moveTo>
                  <a:lnTo>
                    <a:pt x="1434696" y="44621"/>
                  </a:lnTo>
                  <a:lnTo>
                    <a:pt x="1427002" y="56220"/>
                  </a:lnTo>
                  <a:cubicBezTo>
                    <a:pt x="1421917" y="68994"/>
                    <a:pt x="1419374" y="88156"/>
                    <a:pt x="1419374" y="113705"/>
                  </a:cubicBezTo>
                  <a:cubicBezTo>
                    <a:pt x="1419374" y="161826"/>
                    <a:pt x="1429346" y="185886"/>
                    <a:pt x="1449289" y="185886"/>
                  </a:cubicBezTo>
                  <a:cubicBezTo>
                    <a:pt x="1468736" y="185886"/>
                    <a:pt x="1478459" y="161082"/>
                    <a:pt x="1478459" y="111472"/>
                  </a:cubicBezTo>
                  <a:cubicBezTo>
                    <a:pt x="1478459" y="99070"/>
                    <a:pt x="1477864" y="88218"/>
                    <a:pt x="1476673" y="78916"/>
                  </a:cubicBezTo>
                  <a:lnTo>
                    <a:pt x="1472301" y="59939"/>
                  </a:lnTo>
                  <a:lnTo>
                    <a:pt x="1523921" y="84806"/>
                  </a:lnTo>
                  <a:lnTo>
                    <a:pt x="1526382" y="109984"/>
                  </a:lnTo>
                  <a:cubicBezTo>
                    <a:pt x="1526382" y="146100"/>
                    <a:pt x="1519610" y="173782"/>
                    <a:pt x="1506067" y="193030"/>
                  </a:cubicBezTo>
                  <a:cubicBezTo>
                    <a:pt x="1492523" y="212279"/>
                    <a:pt x="1473101" y="221903"/>
                    <a:pt x="1447800" y="221903"/>
                  </a:cubicBezTo>
                  <a:cubicBezTo>
                    <a:pt x="1397000" y="221903"/>
                    <a:pt x="1371600" y="186234"/>
                    <a:pt x="1371600" y="114895"/>
                  </a:cubicBezTo>
                  <a:cubicBezTo>
                    <a:pt x="1371600" y="77887"/>
                    <a:pt x="1378471" y="49684"/>
                    <a:pt x="1392213" y="30287"/>
                  </a:cubicBezTo>
                  <a:close/>
                  <a:moveTo>
                    <a:pt x="770877" y="2174"/>
                  </a:moveTo>
                  <a:lnTo>
                    <a:pt x="798724" y="7990"/>
                  </a:lnTo>
                  <a:cubicBezTo>
                    <a:pt x="826629" y="21589"/>
                    <a:pt x="840582" y="55587"/>
                    <a:pt x="840582" y="109984"/>
                  </a:cubicBezTo>
                  <a:cubicBezTo>
                    <a:pt x="840582" y="146100"/>
                    <a:pt x="833810" y="173782"/>
                    <a:pt x="820267" y="193030"/>
                  </a:cubicBezTo>
                  <a:cubicBezTo>
                    <a:pt x="806723" y="212279"/>
                    <a:pt x="787301" y="221903"/>
                    <a:pt x="762000" y="221903"/>
                  </a:cubicBezTo>
                  <a:cubicBezTo>
                    <a:pt x="711200" y="221903"/>
                    <a:pt x="685800" y="186234"/>
                    <a:pt x="685800" y="114895"/>
                  </a:cubicBezTo>
                  <a:cubicBezTo>
                    <a:pt x="685800" y="77887"/>
                    <a:pt x="692671" y="49684"/>
                    <a:pt x="706413" y="30287"/>
                  </a:cubicBezTo>
                  <a:lnTo>
                    <a:pt x="725410" y="13865"/>
                  </a:lnTo>
                  <a:close/>
                  <a:moveTo>
                    <a:pt x="1109067" y="1191"/>
                  </a:moveTo>
                  <a:cubicBezTo>
                    <a:pt x="1158677" y="1191"/>
                    <a:pt x="1183482" y="37455"/>
                    <a:pt x="1183482" y="109984"/>
                  </a:cubicBezTo>
                  <a:cubicBezTo>
                    <a:pt x="1183482" y="146100"/>
                    <a:pt x="1176710" y="173782"/>
                    <a:pt x="1163167" y="193030"/>
                  </a:cubicBezTo>
                  <a:cubicBezTo>
                    <a:pt x="1149623" y="212279"/>
                    <a:pt x="1130201" y="221903"/>
                    <a:pt x="1104900" y="221903"/>
                  </a:cubicBezTo>
                  <a:cubicBezTo>
                    <a:pt x="1054100" y="221903"/>
                    <a:pt x="1028700" y="186234"/>
                    <a:pt x="1028700" y="114895"/>
                  </a:cubicBezTo>
                  <a:cubicBezTo>
                    <a:pt x="1028700" y="77887"/>
                    <a:pt x="1035571" y="49684"/>
                    <a:pt x="1049313" y="30287"/>
                  </a:cubicBezTo>
                  <a:cubicBezTo>
                    <a:pt x="1063055" y="10889"/>
                    <a:pt x="1082973" y="1191"/>
                    <a:pt x="1109067" y="1191"/>
                  </a:cubicBezTo>
                  <a:close/>
                  <a:moveTo>
                    <a:pt x="1285280" y="0"/>
                  </a:moveTo>
                  <a:lnTo>
                    <a:pt x="1293163" y="0"/>
                  </a:lnTo>
                  <a:lnTo>
                    <a:pt x="1313706" y="5282"/>
                  </a:lnTo>
                  <a:lnTo>
                    <a:pt x="1313706" y="218182"/>
                  </a:lnTo>
                  <a:lnTo>
                    <a:pt x="1266825" y="218182"/>
                  </a:lnTo>
                  <a:lnTo>
                    <a:pt x="1266825" y="52983"/>
                  </a:lnTo>
                  <a:cubicBezTo>
                    <a:pt x="1264246" y="55265"/>
                    <a:pt x="1261195" y="57423"/>
                    <a:pt x="1257672" y="59457"/>
                  </a:cubicBezTo>
                  <a:cubicBezTo>
                    <a:pt x="1254150" y="61491"/>
                    <a:pt x="1250405" y="63326"/>
                    <a:pt x="1246436" y="64964"/>
                  </a:cubicBezTo>
                  <a:cubicBezTo>
                    <a:pt x="1242467" y="66601"/>
                    <a:pt x="1238350" y="67990"/>
                    <a:pt x="1234083" y="69131"/>
                  </a:cubicBezTo>
                  <a:cubicBezTo>
                    <a:pt x="1229817" y="70272"/>
                    <a:pt x="1225600" y="71090"/>
                    <a:pt x="1221433" y="71586"/>
                  </a:cubicBezTo>
                  <a:lnTo>
                    <a:pt x="1221433" y="31998"/>
                  </a:lnTo>
                  <a:cubicBezTo>
                    <a:pt x="1233637" y="28426"/>
                    <a:pt x="1245146" y="23862"/>
                    <a:pt x="1255961" y="18306"/>
                  </a:cubicBezTo>
                  <a:cubicBezTo>
                    <a:pt x="1266776" y="12750"/>
                    <a:pt x="1276549" y="6648"/>
                    <a:pt x="1285280" y="0"/>
                  </a:cubicBezTo>
                  <a:close/>
                  <a:moveTo>
                    <a:pt x="942380" y="0"/>
                  </a:moveTo>
                  <a:lnTo>
                    <a:pt x="970806" y="0"/>
                  </a:lnTo>
                  <a:lnTo>
                    <a:pt x="970806" y="218182"/>
                  </a:lnTo>
                  <a:lnTo>
                    <a:pt x="923925" y="218182"/>
                  </a:lnTo>
                  <a:lnTo>
                    <a:pt x="923925" y="52983"/>
                  </a:lnTo>
                  <a:cubicBezTo>
                    <a:pt x="921346" y="55265"/>
                    <a:pt x="918295" y="57423"/>
                    <a:pt x="914772" y="59457"/>
                  </a:cubicBezTo>
                  <a:cubicBezTo>
                    <a:pt x="911250" y="61491"/>
                    <a:pt x="907505" y="63326"/>
                    <a:pt x="903536" y="64964"/>
                  </a:cubicBezTo>
                  <a:cubicBezTo>
                    <a:pt x="899567" y="66601"/>
                    <a:pt x="895450" y="67990"/>
                    <a:pt x="891183" y="69131"/>
                  </a:cubicBezTo>
                  <a:cubicBezTo>
                    <a:pt x="886917" y="70272"/>
                    <a:pt x="882700" y="71090"/>
                    <a:pt x="878533" y="71586"/>
                  </a:cubicBezTo>
                  <a:lnTo>
                    <a:pt x="878533" y="31998"/>
                  </a:lnTo>
                  <a:cubicBezTo>
                    <a:pt x="890737" y="28426"/>
                    <a:pt x="902246" y="23862"/>
                    <a:pt x="913061" y="18306"/>
                  </a:cubicBezTo>
                  <a:cubicBezTo>
                    <a:pt x="923876" y="12750"/>
                    <a:pt x="933649" y="6648"/>
                    <a:pt x="942380" y="0"/>
                  </a:cubicBezTo>
                  <a:close/>
                </a:path>
              </a:pathLst>
            </a:custGeom>
            <a:solidFill>
              <a:srgbClr val="EBEBEB">
                <a:alpha val="31000"/>
              </a:srgbClr>
            </a:solidFill>
            <a:ln w="9525" cap="flat" cmpd="sng" algn="ctr">
              <a:noFill/>
              <a:prstDash val="solid"/>
              <a:headEnd type="none" w="med" len="med"/>
              <a:tailEnd type="none" w="med" len="med"/>
            </a:ln>
            <a:effectLst/>
            <a:sp3d>
              <a:bevelB h="0"/>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48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4" name="Freeform: Shape 163">
              <a:extLst>
                <a:ext uri="{FF2B5EF4-FFF2-40B4-BE49-F238E27FC236}">
                  <a16:creationId xmlns:a16="http://schemas.microsoft.com/office/drawing/2014/main" id="{390AD9D2-D3E1-47D5-A75F-A8A50676A2BF}"/>
                </a:ext>
              </a:extLst>
            </p:cNvPr>
            <p:cNvSpPr/>
            <p:nvPr/>
          </p:nvSpPr>
          <p:spPr bwMode="auto">
            <a:xfrm>
              <a:off x="5938757" y="3543576"/>
              <a:ext cx="348326" cy="126880"/>
            </a:xfrm>
            <a:custGeom>
              <a:avLst/>
              <a:gdLst/>
              <a:ahLst/>
              <a:cxnLst/>
              <a:rect l="l" t="t" r="r" b="b"/>
              <a:pathLst>
                <a:path w="893564" h="325487">
                  <a:moveTo>
                    <a:pt x="843558" y="207839"/>
                  </a:moveTo>
                  <a:lnTo>
                    <a:pt x="795561" y="214536"/>
                  </a:lnTo>
                  <a:cubicBezTo>
                    <a:pt x="780678" y="216471"/>
                    <a:pt x="769479" y="220080"/>
                    <a:pt x="761963" y="225363"/>
                  </a:cubicBezTo>
                  <a:cubicBezTo>
                    <a:pt x="754447" y="230647"/>
                    <a:pt x="750689" y="239911"/>
                    <a:pt x="750689" y="253157"/>
                  </a:cubicBezTo>
                  <a:cubicBezTo>
                    <a:pt x="750689" y="262831"/>
                    <a:pt x="754149" y="270756"/>
                    <a:pt x="761070" y="276932"/>
                  </a:cubicBezTo>
                  <a:cubicBezTo>
                    <a:pt x="767990" y="283109"/>
                    <a:pt x="777255" y="286197"/>
                    <a:pt x="788864" y="286197"/>
                  </a:cubicBezTo>
                  <a:cubicBezTo>
                    <a:pt x="804639" y="286197"/>
                    <a:pt x="817699" y="280653"/>
                    <a:pt x="828043" y="269565"/>
                  </a:cubicBezTo>
                  <a:cubicBezTo>
                    <a:pt x="838386" y="258478"/>
                    <a:pt x="843558" y="244525"/>
                    <a:pt x="843558" y="227707"/>
                  </a:cubicBezTo>
                  <a:close/>
                  <a:moveTo>
                    <a:pt x="443508" y="207839"/>
                  </a:moveTo>
                  <a:lnTo>
                    <a:pt x="395511" y="214536"/>
                  </a:lnTo>
                  <a:cubicBezTo>
                    <a:pt x="380628" y="216471"/>
                    <a:pt x="369429" y="220080"/>
                    <a:pt x="361913" y="225363"/>
                  </a:cubicBezTo>
                  <a:cubicBezTo>
                    <a:pt x="354397" y="230647"/>
                    <a:pt x="350639" y="239911"/>
                    <a:pt x="350639" y="253157"/>
                  </a:cubicBezTo>
                  <a:cubicBezTo>
                    <a:pt x="350639" y="262831"/>
                    <a:pt x="354099" y="270756"/>
                    <a:pt x="361020" y="276932"/>
                  </a:cubicBezTo>
                  <a:cubicBezTo>
                    <a:pt x="367940" y="283109"/>
                    <a:pt x="377205" y="286197"/>
                    <a:pt x="388814" y="286197"/>
                  </a:cubicBezTo>
                  <a:cubicBezTo>
                    <a:pt x="404589" y="286197"/>
                    <a:pt x="417649" y="280653"/>
                    <a:pt x="427992" y="269565"/>
                  </a:cubicBezTo>
                  <a:cubicBezTo>
                    <a:pt x="438336" y="258478"/>
                    <a:pt x="443508" y="244525"/>
                    <a:pt x="443508" y="227707"/>
                  </a:cubicBezTo>
                  <a:close/>
                  <a:moveTo>
                    <a:pt x="806946" y="86172"/>
                  </a:moveTo>
                  <a:cubicBezTo>
                    <a:pt x="864691" y="86172"/>
                    <a:pt x="893564" y="114598"/>
                    <a:pt x="893564" y="171450"/>
                  </a:cubicBezTo>
                  <a:lnTo>
                    <a:pt x="893564" y="320130"/>
                  </a:lnTo>
                  <a:lnTo>
                    <a:pt x="843335" y="320130"/>
                  </a:lnTo>
                  <a:lnTo>
                    <a:pt x="843335" y="284411"/>
                  </a:lnTo>
                  <a:lnTo>
                    <a:pt x="842442" y="284411"/>
                  </a:lnTo>
                  <a:cubicBezTo>
                    <a:pt x="826666" y="311795"/>
                    <a:pt x="803523" y="325487"/>
                    <a:pt x="773013" y="325487"/>
                  </a:cubicBezTo>
                  <a:cubicBezTo>
                    <a:pt x="750540" y="325487"/>
                    <a:pt x="732941" y="319385"/>
                    <a:pt x="720217" y="307182"/>
                  </a:cubicBezTo>
                  <a:cubicBezTo>
                    <a:pt x="707492" y="294978"/>
                    <a:pt x="701129" y="278830"/>
                    <a:pt x="701129" y="258738"/>
                  </a:cubicBezTo>
                  <a:cubicBezTo>
                    <a:pt x="701129" y="215578"/>
                    <a:pt x="725984" y="190426"/>
                    <a:pt x="775692" y="183282"/>
                  </a:cubicBezTo>
                  <a:lnTo>
                    <a:pt x="843558" y="173683"/>
                  </a:lnTo>
                  <a:cubicBezTo>
                    <a:pt x="843558" y="141089"/>
                    <a:pt x="828080" y="124793"/>
                    <a:pt x="797124" y="124793"/>
                  </a:cubicBezTo>
                  <a:cubicBezTo>
                    <a:pt x="769888" y="124793"/>
                    <a:pt x="745331" y="134169"/>
                    <a:pt x="723454" y="152921"/>
                  </a:cubicBezTo>
                  <a:lnTo>
                    <a:pt x="723454" y="107603"/>
                  </a:lnTo>
                  <a:cubicBezTo>
                    <a:pt x="747564" y="93316"/>
                    <a:pt x="775395" y="86172"/>
                    <a:pt x="806946" y="86172"/>
                  </a:cubicBezTo>
                  <a:close/>
                  <a:moveTo>
                    <a:pt x="406896" y="86172"/>
                  </a:moveTo>
                  <a:cubicBezTo>
                    <a:pt x="464641" y="86172"/>
                    <a:pt x="493514" y="114598"/>
                    <a:pt x="493514" y="171450"/>
                  </a:cubicBezTo>
                  <a:lnTo>
                    <a:pt x="493514" y="320130"/>
                  </a:lnTo>
                  <a:lnTo>
                    <a:pt x="443285" y="320130"/>
                  </a:lnTo>
                  <a:lnTo>
                    <a:pt x="443285" y="284411"/>
                  </a:lnTo>
                  <a:lnTo>
                    <a:pt x="442392" y="284411"/>
                  </a:lnTo>
                  <a:cubicBezTo>
                    <a:pt x="426616" y="311795"/>
                    <a:pt x="403473" y="325487"/>
                    <a:pt x="372963" y="325487"/>
                  </a:cubicBezTo>
                  <a:cubicBezTo>
                    <a:pt x="350490" y="325487"/>
                    <a:pt x="332891" y="319385"/>
                    <a:pt x="320167" y="307182"/>
                  </a:cubicBezTo>
                  <a:cubicBezTo>
                    <a:pt x="307442" y="294978"/>
                    <a:pt x="301079" y="278830"/>
                    <a:pt x="301079" y="258738"/>
                  </a:cubicBezTo>
                  <a:cubicBezTo>
                    <a:pt x="301079" y="215578"/>
                    <a:pt x="325934" y="190426"/>
                    <a:pt x="375642" y="183282"/>
                  </a:cubicBezTo>
                  <a:lnTo>
                    <a:pt x="443508" y="173683"/>
                  </a:lnTo>
                  <a:cubicBezTo>
                    <a:pt x="443508" y="141089"/>
                    <a:pt x="428030" y="124793"/>
                    <a:pt x="397074" y="124793"/>
                  </a:cubicBezTo>
                  <a:cubicBezTo>
                    <a:pt x="369838" y="124793"/>
                    <a:pt x="345281" y="134169"/>
                    <a:pt x="323404" y="152921"/>
                  </a:cubicBezTo>
                  <a:lnTo>
                    <a:pt x="323404" y="107603"/>
                  </a:lnTo>
                  <a:cubicBezTo>
                    <a:pt x="347514" y="93316"/>
                    <a:pt x="375345" y="86172"/>
                    <a:pt x="406896" y="86172"/>
                  </a:cubicBezTo>
                  <a:close/>
                  <a:moveTo>
                    <a:pt x="52908" y="45095"/>
                  </a:moveTo>
                  <a:lnTo>
                    <a:pt x="52908" y="275258"/>
                  </a:lnTo>
                  <a:lnTo>
                    <a:pt x="95325" y="275258"/>
                  </a:lnTo>
                  <a:cubicBezTo>
                    <a:pt x="132680" y="275258"/>
                    <a:pt x="161739" y="264989"/>
                    <a:pt x="182501" y="244451"/>
                  </a:cubicBezTo>
                  <a:cubicBezTo>
                    <a:pt x="203262" y="223912"/>
                    <a:pt x="213643" y="194891"/>
                    <a:pt x="213643" y="157386"/>
                  </a:cubicBezTo>
                  <a:cubicBezTo>
                    <a:pt x="213643" y="82526"/>
                    <a:pt x="174873" y="45095"/>
                    <a:pt x="97334" y="45095"/>
                  </a:cubicBezTo>
                  <a:close/>
                  <a:moveTo>
                    <a:pt x="622027" y="23887"/>
                  </a:moveTo>
                  <a:lnTo>
                    <a:pt x="622027" y="91530"/>
                  </a:lnTo>
                  <a:lnTo>
                    <a:pt x="676722" y="91530"/>
                  </a:lnTo>
                  <a:lnTo>
                    <a:pt x="676722" y="132160"/>
                  </a:lnTo>
                  <a:lnTo>
                    <a:pt x="622027" y="132160"/>
                  </a:lnTo>
                  <a:lnTo>
                    <a:pt x="622027" y="246460"/>
                  </a:lnTo>
                  <a:cubicBezTo>
                    <a:pt x="622027" y="260003"/>
                    <a:pt x="624483" y="269677"/>
                    <a:pt x="629394" y="275481"/>
                  </a:cubicBezTo>
                  <a:cubicBezTo>
                    <a:pt x="634306" y="281285"/>
                    <a:pt x="642491" y="284188"/>
                    <a:pt x="653951" y="284188"/>
                  </a:cubicBezTo>
                  <a:cubicBezTo>
                    <a:pt x="662732" y="284188"/>
                    <a:pt x="670322" y="281658"/>
                    <a:pt x="676722" y="276597"/>
                  </a:cubicBezTo>
                  <a:lnTo>
                    <a:pt x="676722" y="317674"/>
                  </a:lnTo>
                  <a:cubicBezTo>
                    <a:pt x="666601" y="322734"/>
                    <a:pt x="653281" y="325264"/>
                    <a:pt x="636761" y="325264"/>
                  </a:cubicBezTo>
                  <a:cubicBezTo>
                    <a:pt x="592410" y="325264"/>
                    <a:pt x="570235" y="303982"/>
                    <a:pt x="570235" y="261417"/>
                  </a:cubicBezTo>
                  <a:lnTo>
                    <a:pt x="570235" y="132160"/>
                  </a:lnTo>
                  <a:lnTo>
                    <a:pt x="532061" y="132160"/>
                  </a:lnTo>
                  <a:lnTo>
                    <a:pt x="532061" y="91530"/>
                  </a:lnTo>
                  <a:lnTo>
                    <a:pt x="570235" y="91530"/>
                  </a:lnTo>
                  <a:lnTo>
                    <a:pt x="570235" y="38621"/>
                  </a:lnTo>
                  <a:close/>
                  <a:moveTo>
                    <a:pt x="0" y="0"/>
                  </a:moveTo>
                  <a:lnTo>
                    <a:pt x="92422" y="0"/>
                  </a:lnTo>
                  <a:cubicBezTo>
                    <a:pt x="210443" y="0"/>
                    <a:pt x="269453" y="52016"/>
                    <a:pt x="269453" y="156047"/>
                  </a:cubicBezTo>
                  <a:cubicBezTo>
                    <a:pt x="269453" y="205458"/>
                    <a:pt x="253082" y="245157"/>
                    <a:pt x="220340" y="275146"/>
                  </a:cubicBezTo>
                  <a:cubicBezTo>
                    <a:pt x="187598" y="305135"/>
                    <a:pt x="143694" y="320130"/>
                    <a:pt x="88627" y="320130"/>
                  </a:cubicBezTo>
                  <a:lnTo>
                    <a:pt x="0" y="320130"/>
                  </a:lnTo>
                  <a:close/>
                </a:path>
              </a:pathLst>
            </a:custGeom>
            <a:solidFill>
              <a:sysClr val="window" lastClr="FFFFFF"/>
            </a:solidFill>
            <a:ln w="10795" cap="flat" cmpd="sng" algn="ctr">
              <a:noFill/>
              <a:prstDash val="solid"/>
              <a:headEnd type="none" w="med" len="med"/>
              <a:tailEnd type="none" w="med" len="med"/>
            </a:ln>
            <a:effectLst/>
            <a:sp3d>
              <a:bevelB h="0"/>
            </a:sp3d>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grpSp>
      <p:grpSp>
        <p:nvGrpSpPr>
          <p:cNvPr id="76" name="Group 75" descr="Man checking machine reading circle">
            <a:extLst>
              <a:ext uri="{FF2B5EF4-FFF2-40B4-BE49-F238E27FC236}">
                <a16:creationId xmlns:a16="http://schemas.microsoft.com/office/drawing/2014/main" id="{31AEDD7C-7AA6-46E4-9AEB-FE87B27A5754}"/>
              </a:ext>
            </a:extLst>
          </p:cNvPr>
          <p:cNvGrpSpPr/>
          <p:nvPr/>
        </p:nvGrpSpPr>
        <p:grpSpPr>
          <a:xfrm>
            <a:off x="5642196" y="1626636"/>
            <a:ext cx="892591" cy="895248"/>
            <a:chOff x="5642196" y="1630096"/>
            <a:chExt cx="892591" cy="895248"/>
          </a:xfrm>
          <a:scene3d>
            <a:camera prst="perspectiveAbove">
              <a:rot lat="0" lon="0" rev="0"/>
            </a:camera>
            <a:lightRig rig="threePt" dir="t"/>
          </a:scene3d>
        </p:grpSpPr>
        <p:sp>
          <p:nvSpPr>
            <p:cNvPr id="77" name="Oval 102">
              <a:extLst>
                <a:ext uri="{FF2B5EF4-FFF2-40B4-BE49-F238E27FC236}">
                  <a16:creationId xmlns:a16="http://schemas.microsoft.com/office/drawing/2014/main" id="{06F6AEC1-E871-4945-BBC4-F4BB132C04BB}"/>
                </a:ext>
              </a:extLst>
            </p:cNvPr>
            <p:cNvSpPr>
              <a:spLocks noChangeArrowheads="1"/>
            </p:cNvSpPr>
            <p:nvPr/>
          </p:nvSpPr>
          <p:spPr bwMode="auto">
            <a:xfrm>
              <a:off x="5642196" y="1630096"/>
              <a:ext cx="892591" cy="895248"/>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78" name="Group 4">
              <a:extLst>
                <a:ext uri="{FF2B5EF4-FFF2-40B4-BE49-F238E27FC236}">
                  <a16:creationId xmlns:a16="http://schemas.microsoft.com/office/drawing/2014/main" id="{C9D6588E-CB88-445A-A2ED-B9007345B7FB}"/>
                </a:ext>
              </a:extLst>
            </p:cNvPr>
            <p:cNvGrpSpPr>
              <a:grpSpLocks noChangeAspect="1"/>
            </p:cNvGrpSpPr>
            <p:nvPr/>
          </p:nvGrpSpPr>
          <p:grpSpPr bwMode="auto">
            <a:xfrm>
              <a:off x="5861001" y="1801715"/>
              <a:ext cx="435209" cy="461706"/>
              <a:chOff x="549" y="3156"/>
              <a:chExt cx="657" cy="697"/>
            </a:xfrm>
          </p:grpSpPr>
          <p:sp>
            <p:nvSpPr>
              <p:cNvPr id="79" name="AutoShape 3">
                <a:extLst>
                  <a:ext uri="{FF2B5EF4-FFF2-40B4-BE49-F238E27FC236}">
                    <a16:creationId xmlns:a16="http://schemas.microsoft.com/office/drawing/2014/main" id="{FFA210FE-878C-4E90-B03D-08C47FCA2C8F}"/>
                  </a:ext>
                </a:extLst>
              </p:cNvPr>
              <p:cNvSpPr>
                <a:spLocks noChangeAspect="1" noChangeArrowheads="1" noTextEdit="1"/>
              </p:cNvSpPr>
              <p:nvPr/>
            </p:nvSpPr>
            <p:spPr bwMode="auto">
              <a:xfrm>
                <a:off x="549" y="3156"/>
                <a:ext cx="657"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0" name="Oval 5">
                <a:extLst>
                  <a:ext uri="{FF2B5EF4-FFF2-40B4-BE49-F238E27FC236}">
                    <a16:creationId xmlns:a16="http://schemas.microsoft.com/office/drawing/2014/main" id="{8063DB5C-EE12-4734-9FB1-D80A53181F35}"/>
                  </a:ext>
                </a:extLst>
              </p:cNvPr>
              <p:cNvSpPr>
                <a:spLocks noChangeArrowheads="1"/>
              </p:cNvSpPr>
              <p:nvPr/>
            </p:nvSpPr>
            <p:spPr bwMode="auto">
              <a:xfrm>
                <a:off x="767" y="3418"/>
                <a:ext cx="219" cy="216"/>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2" name="Freeform 6">
                <a:extLst>
                  <a:ext uri="{FF2B5EF4-FFF2-40B4-BE49-F238E27FC236}">
                    <a16:creationId xmlns:a16="http://schemas.microsoft.com/office/drawing/2014/main" id="{561579F3-4C98-4C01-80BB-FBA5A299372A}"/>
                  </a:ext>
                </a:extLst>
              </p:cNvPr>
              <p:cNvSpPr>
                <a:spLocks/>
              </p:cNvSpPr>
              <p:nvPr/>
            </p:nvSpPr>
            <p:spPr bwMode="auto">
              <a:xfrm>
                <a:off x="693" y="3665"/>
                <a:ext cx="378" cy="188"/>
              </a:xfrm>
              <a:custGeom>
                <a:avLst/>
                <a:gdLst>
                  <a:gd name="T0" fmla="*/ 92 w 184"/>
                  <a:gd name="T1" fmla="*/ 0 h 92"/>
                  <a:gd name="T2" fmla="*/ 0 w 184"/>
                  <a:gd name="T3" fmla="*/ 92 h 92"/>
                  <a:gd name="T4" fmla="*/ 184 w 184"/>
                  <a:gd name="T5" fmla="*/ 92 h 92"/>
                  <a:gd name="T6" fmla="*/ 92 w 184"/>
                  <a:gd name="T7" fmla="*/ 0 h 92"/>
                </a:gdLst>
                <a:ahLst/>
                <a:cxnLst>
                  <a:cxn ang="0">
                    <a:pos x="T0" y="T1"/>
                  </a:cxn>
                  <a:cxn ang="0">
                    <a:pos x="T2" y="T3"/>
                  </a:cxn>
                  <a:cxn ang="0">
                    <a:pos x="T4" y="T5"/>
                  </a:cxn>
                  <a:cxn ang="0">
                    <a:pos x="T6" y="T7"/>
                  </a:cxn>
                </a:cxnLst>
                <a:rect l="0" t="0" r="r" b="b"/>
                <a:pathLst>
                  <a:path w="184" h="92">
                    <a:moveTo>
                      <a:pt x="92" y="0"/>
                    </a:moveTo>
                    <a:cubicBezTo>
                      <a:pt x="41" y="0"/>
                      <a:pt x="0" y="41"/>
                      <a:pt x="0" y="92"/>
                    </a:cubicBezTo>
                    <a:cubicBezTo>
                      <a:pt x="184" y="92"/>
                      <a:pt x="184" y="92"/>
                      <a:pt x="184" y="92"/>
                    </a:cubicBezTo>
                    <a:cubicBezTo>
                      <a:pt x="184" y="41"/>
                      <a:pt x="143" y="0"/>
                      <a:pt x="92"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3" name="Oval 7">
                <a:extLst>
                  <a:ext uri="{FF2B5EF4-FFF2-40B4-BE49-F238E27FC236}">
                    <a16:creationId xmlns:a16="http://schemas.microsoft.com/office/drawing/2014/main" id="{C6CCA66D-16E5-457D-A3A4-689A2839A4CF}"/>
                  </a:ext>
                </a:extLst>
              </p:cNvPr>
              <p:cNvSpPr>
                <a:spLocks noChangeArrowheads="1"/>
              </p:cNvSpPr>
              <p:nvPr/>
            </p:nvSpPr>
            <p:spPr bwMode="auto">
              <a:xfrm>
                <a:off x="1030" y="3221"/>
                <a:ext cx="110" cy="10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5" name="Oval 8">
                <a:extLst>
                  <a:ext uri="{FF2B5EF4-FFF2-40B4-BE49-F238E27FC236}">
                    <a16:creationId xmlns:a16="http://schemas.microsoft.com/office/drawing/2014/main" id="{01A20B43-B346-4EBE-A8DE-D27BC059ED6E}"/>
                  </a:ext>
                </a:extLst>
              </p:cNvPr>
              <p:cNvSpPr>
                <a:spLocks noChangeArrowheads="1"/>
              </p:cNvSpPr>
              <p:nvPr/>
            </p:nvSpPr>
            <p:spPr bwMode="auto">
              <a:xfrm>
                <a:off x="549" y="3438"/>
                <a:ext cx="66" cy="66"/>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6" name="Oval 9">
                <a:extLst>
                  <a:ext uri="{FF2B5EF4-FFF2-40B4-BE49-F238E27FC236}">
                    <a16:creationId xmlns:a16="http://schemas.microsoft.com/office/drawing/2014/main" id="{143249BB-F0EB-4C03-A547-9F13F481650F}"/>
                  </a:ext>
                </a:extLst>
              </p:cNvPr>
              <p:cNvSpPr>
                <a:spLocks noChangeArrowheads="1"/>
              </p:cNvSpPr>
              <p:nvPr/>
            </p:nvSpPr>
            <p:spPr bwMode="auto">
              <a:xfrm>
                <a:off x="635" y="3242"/>
                <a:ext cx="89" cy="88"/>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7" name="Oval 10">
                <a:extLst>
                  <a:ext uri="{FF2B5EF4-FFF2-40B4-BE49-F238E27FC236}">
                    <a16:creationId xmlns:a16="http://schemas.microsoft.com/office/drawing/2014/main" id="{060C685B-6299-4EF1-8350-EF8BEF51E2AD}"/>
                  </a:ext>
                </a:extLst>
              </p:cNvPr>
              <p:cNvSpPr>
                <a:spLocks noChangeArrowheads="1"/>
              </p:cNvSpPr>
              <p:nvPr/>
            </p:nvSpPr>
            <p:spPr bwMode="auto">
              <a:xfrm>
                <a:off x="832" y="3156"/>
                <a:ext cx="89" cy="86"/>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8" name="Oval 11">
                <a:extLst>
                  <a:ext uri="{FF2B5EF4-FFF2-40B4-BE49-F238E27FC236}">
                    <a16:creationId xmlns:a16="http://schemas.microsoft.com/office/drawing/2014/main" id="{42B0CEBE-6457-458A-852A-9E1D926C2E19}"/>
                  </a:ext>
                </a:extLst>
              </p:cNvPr>
              <p:cNvSpPr>
                <a:spLocks noChangeArrowheads="1"/>
              </p:cNvSpPr>
              <p:nvPr/>
            </p:nvSpPr>
            <p:spPr bwMode="auto">
              <a:xfrm>
                <a:off x="1140" y="3418"/>
                <a:ext cx="66" cy="65"/>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99" name="Oval 12">
                <a:extLst>
                  <a:ext uri="{FF2B5EF4-FFF2-40B4-BE49-F238E27FC236}">
                    <a16:creationId xmlns:a16="http://schemas.microsoft.com/office/drawing/2014/main" id="{47D5D92B-2F54-42DE-8FA6-E7F4B49FC614}"/>
                  </a:ext>
                </a:extLst>
              </p:cNvPr>
              <p:cNvSpPr>
                <a:spLocks noChangeArrowheads="1"/>
              </p:cNvSpPr>
              <p:nvPr/>
            </p:nvSpPr>
            <p:spPr bwMode="auto">
              <a:xfrm>
                <a:off x="635" y="3614"/>
                <a:ext cx="45" cy="43"/>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100" name="Oval 13">
                <a:extLst>
                  <a:ext uri="{FF2B5EF4-FFF2-40B4-BE49-F238E27FC236}">
                    <a16:creationId xmlns:a16="http://schemas.microsoft.com/office/drawing/2014/main" id="{64483945-0AAC-4CD4-8EAC-7684E3D8793A}"/>
                  </a:ext>
                </a:extLst>
              </p:cNvPr>
              <p:cNvSpPr>
                <a:spLocks noChangeArrowheads="1"/>
              </p:cNvSpPr>
              <p:nvPr/>
            </p:nvSpPr>
            <p:spPr bwMode="auto">
              <a:xfrm>
                <a:off x="1075" y="3614"/>
                <a:ext cx="43" cy="43"/>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grpSp>
        <p:nvGrpSpPr>
          <p:cNvPr id="101" name="ICON OO" descr="Website screenshot of graphs in circle">
            <a:extLst>
              <a:ext uri="{FF2B5EF4-FFF2-40B4-BE49-F238E27FC236}">
                <a16:creationId xmlns:a16="http://schemas.microsoft.com/office/drawing/2014/main" id="{E45734C3-DC65-42A8-B53D-F5B98CF3AACA}"/>
              </a:ext>
            </a:extLst>
          </p:cNvPr>
          <p:cNvGrpSpPr>
            <a:grpSpLocks noChangeAspect="1"/>
          </p:cNvGrpSpPr>
          <p:nvPr/>
        </p:nvGrpSpPr>
        <p:grpSpPr bwMode="auto">
          <a:xfrm>
            <a:off x="5643525" y="4643617"/>
            <a:ext cx="897903" cy="895247"/>
            <a:chOff x="3502" y="1825"/>
            <a:chExt cx="676" cy="674"/>
          </a:xfrm>
          <a:scene3d>
            <a:camera prst="perspectiveFront"/>
            <a:lightRig rig="threePt" dir="t"/>
          </a:scene3d>
        </p:grpSpPr>
        <p:sp>
          <p:nvSpPr>
            <p:cNvPr id="107" name="Oval 124">
              <a:extLst>
                <a:ext uri="{FF2B5EF4-FFF2-40B4-BE49-F238E27FC236}">
                  <a16:creationId xmlns:a16="http://schemas.microsoft.com/office/drawing/2014/main" id="{FF1244BB-652A-4B75-B05D-48A2B0F9AB2E}"/>
                </a:ext>
              </a:extLst>
            </p:cNvPr>
            <p:cNvSpPr>
              <a:spLocks noChangeArrowheads="1"/>
            </p:cNvSpPr>
            <p:nvPr/>
          </p:nvSpPr>
          <p:spPr bwMode="auto">
            <a:xfrm>
              <a:off x="3502" y="1825"/>
              <a:ext cx="676" cy="674"/>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110" name="Freeform 125">
              <a:extLst>
                <a:ext uri="{FF2B5EF4-FFF2-40B4-BE49-F238E27FC236}">
                  <a16:creationId xmlns:a16="http://schemas.microsoft.com/office/drawing/2014/main" id="{CE822805-BCBA-40FD-A766-ABD501360430}"/>
                </a:ext>
              </a:extLst>
            </p:cNvPr>
            <p:cNvSpPr>
              <a:spLocks noEditPoints="1"/>
            </p:cNvSpPr>
            <p:nvPr/>
          </p:nvSpPr>
          <p:spPr bwMode="auto">
            <a:xfrm>
              <a:off x="3735" y="2058"/>
              <a:ext cx="210" cy="208"/>
            </a:xfrm>
            <a:custGeom>
              <a:avLst/>
              <a:gdLst>
                <a:gd name="T0" fmla="*/ 98 w 102"/>
                <a:gd name="T1" fmla="*/ 45 h 101"/>
                <a:gd name="T2" fmla="*/ 99 w 102"/>
                <a:gd name="T3" fmla="*/ 36 h 101"/>
                <a:gd name="T4" fmla="*/ 95 w 102"/>
                <a:gd name="T5" fmla="*/ 26 h 101"/>
                <a:gd name="T6" fmla="*/ 89 w 102"/>
                <a:gd name="T7" fmla="*/ 21 h 101"/>
                <a:gd name="T8" fmla="*/ 90 w 102"/>
                <a:gd name="T9" fmla="*/ 18 h 101"/>
                <a:gd name="T10" fmla="*/ 81 w 102"/>
                <a:gd name="T11" fmla="*/ 13 h 101"/>
                <a:gd name="T12" fmla="*/ 74 w 102"/>
                <a:gd name="T13" fmla="*/ 8 h 101"/>
                <a:gd name="T14" fmla="*/ 67 w 102"/>
                <a:gd name="T15" fmla="*/ 2 h 101"/>
                <a:gd name="T16" fmla="*/ 64 w 102"/>
                <a:gd name="T17" fmla="*/ 5 h 101"/>
                <a:gd name="T18" fmla="*/ 56 w 102"/>
                <a:gd name="T19" fmla="*/ 1 h 101"/>
                <a:gd name="T20" fmla="*/ 46 w 102"/>
                <a:gd name="T21" fmla="*/ 1 h 101"/>
                <a:gd name="T22" fmla="*/ 39 w 102"/>
                <a:gd name="T23" fmla="*/ 5 h 101"/>
                <a:gd name="T24" fmla="*/ 36 w 102"/>
                <a:gd name="T25" fmla="*/ 2 h 101"/>
                <a:gd name="T26" fmla="*/ 28 w 102"/>
                <a:gd name="T27" fmla="*/ 8 h 101"/>
                <a:gd name="T28" fmla="*/ 21 w 102"/>
                <a:gd name="T29" fmla="*/ 13 h 101"/>
                <a:gd name="T30" fmla="*/ 12 w 102"/>
                <a:gd name="T31" fmla="*/ 18 h 101"/>
                <a:gd name="T32" fmla="*/ 13 w 102"/>
                <a:gd name="T33" fmla="*/ 21 h 101"/>
                <a:gd name="T34" fmla="*/ 7 w 102"/>
                <a:gd name="T35" fmla="*/ 26 h 101"/>
                <a:gd name="T36" fmla="*/ 3 w 102"/>
                <a:gd name="T37" fmla="*/ 36 h 101"/>
                <a:gd name="T38" fmla="*/ 4 w 102"/>
                <a:gd name="T39" fmla="*/ 45 h 101"/>
                <a:gd name="T40" fmla="*/ 0 w 102"/>
                <a:gd name="T41" fmla="*/ 46 h 101"/>
                <a:gd name="T42" fmla="*/ 3 w 102"/>
                <a:gd name="T43" fmla="*/ 56 h 101"/>
                <a:gd name="T44" fmla="*/ 5 w 102"/>
                <a:gd name="T45" fmla="*/ 64 h 101"/>
                <a:gd name="T46" fmla="*/ 6 w 102"/>
                <a:gd name="T47" fmla="*/ 74 h 101"/>
                <a:gd name="T48" fmla="*/ 10 w 102"/>
                <a:gd name="T49" fmla="*/ 74 h 101"/>
                <a:gd name="T50" fmla="*/ 12 w 102"/>
                <a:gd name="T51" fmla="*/ 82 h 101"/>
                <a:gd name="T52" fmla="*/ 20 w 102"/>
                <a:gd name="T53" fmla="*/ 89 h 101"/>
                <a:gd name="T54" fmla="*/ 27 w 102"/>
                <a:gd name="T55" fmla="*/ 92 h 101"/>
                <a:gd name="T56" fmla="*/ 27 w 102"/>
                <a:gd name="T57" fmla="*/ 96 h 101"/>
                <a:gd name="T58" fmla="*/ 37 w 102"/>
                <a:gd name="T59" fmla="*/ 97 h 101"/>
                <a:gd name="T60" fmla="*/ 46 w 102"/>
                <a:gd name="T61" fmla="*/ 99 h 101"/>
                <a:gd name="T62" fmla="*/ 55 w 102"/>
                <a:gd name="T63" fmla="*/ 101 h 101"/>
                <a:gd name="T64" fmla="*/ 57 w 102"/>
                <a:gd name="T65" fmla="*/ 98 h 101"/>
                <a:gd name="T66" fmla="*/ 65 w 102"/>
                <a:gd name="T67" fmla="*/ 98 h 101"/>
                <a:gd name="T68" fmla="*/ 75 w 102"/>
                <a:gd name="T69" fmla="*/ 95 h 101"/>
                <a:gd name="T70" fmla="*/ 80 w 102"/>
                <a:gd name="T71" fmla="*/ 88 h 101"/>
                <a:gd name="T72" fmla="*/ 84 w 102"/>
                <a:gd name="T73" fmla="*/ 89 h 101"/>
                <a:gd name="T74" fmla="*/ 89 w 102"/>
                <a:gd name="T75" fmla="*/ 81 h 101"/>
                <a:gd name="T76" fmla="*/ 93 w 102"/>
                <a:gd name="T77" fmla="*/ 74 h 101"/>
                <a:gd name="T78" fmla="*/ 99 w 102"/>
                <a:gd name="T79" fmla="*/ 66 h 101"/>
                <a:gd name="T80" fmla="*/ 97 w 102"/>
                <a:gd name="T81" fmla="*/ 63 h 101"/>
                <a:gd name="T82" fmla="*/ 101 w 102"/>
                <a:gd name="T83" fmla="*/ 56 h 101"/>
                <a:gd name="T84" fmla="*/ 101 w 102"/>
                <a:gd name="T85" fmla="*/ 45 h 101"/>
                <a:gd name="T86" fmla="*/ 51 w 102"/>
                <a:gd name="T87"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1">
                  <a:moveTo>
                    <a:pt x="101" y="45"/>
                  </a:moveTo>
                  <a:cubicBezTo>
                    <a:pt x="99" y="45"/>
                    <a:pt x="99" y="45"/>
                    <a:pt x="99" y="45"/>
                  </a:cubicBezTo>
                  <a:cubicBezTo>
                    <a:pt x="99" y="45"/>
                    <a:pt x="98" y="45"/>
                    <a:pt x="98" y="45"/>
                  </a:cubicBezTo>
                  <a:cubicBezTo>
                    <a:pt x="98" y="42"/>
                    <a:pt x="97" y="40"/>
                    <a:pt x="97" y="38"/>
                  </a:cubicBezTo>
                  <a:cubicBezTo>
                    <a:pt x="97" y="37"/>
                    <a:pt x="97" y="37"/>
                    <a:pt x="97" y="37"/>
                  </a:cubicBezTo>
                  <a:cubicBezTo>
                    <a:pt x="99" y="36"/>
                    <a:pt x="99" y="36"/>
                    <a:pt x="99" y="36"/>
                  </a:cubicBezTo>
                  <a:cubicBezTo>
                    <a:pt x="99" y="36"/>
                    <a:pt x="100" y="35"/>
                    <a:pt x="99" y="35"/>
                  </a:cubicBezTo>
                  <a:cubicBezTo>
                    <a:pt x="96" y="27"/>
                    <a:pt x="96" y="27"/>
                    <a:pt x="96" y="27"/>
                  </a:cubicBezTo>
                  <a:cubicBezTo>
                    <a:pt x="96" y="27"/>
                    <a:pt x="95" y="26"/>
                    <a:pt x="95" y="26"/>
                  </a:cubicBezTo>
                  <a:cubicBezTo>
                    <a:pt x="93" y="27"/>
                    <a:pt x="93" y="27"/>
                    <a:pt x="93" y="27"/>
                  </a:cubicBezTo>
                  <a:cubicBezTo>
                    <a:pt x="93" y="27"/>
                    <a:pt x="92" y="27"/>
                    <a:pt x="92" y="27"/>
                  </a:cubicBezTo>
                  <a:cubicBezTo>
                    <a:pt x="91" y="25"/>
                    <a:pt x="90" y="23"/>
                    <a:pt x="89" y="21"/>
                  </a:cubicBezTo>
                  <a:cubicBezTo>
                    <a:pt x="88" y="21"/>
                    <a:pt x="88" y="21"/>
                    <a:pt x="89" y="20"/>
                  </a:cubicBezTo>
                  <a:cubicBezTo>
                    <a:pt x="90" y="19"/>
                    <a:pt x="90" y="19"/>
                    <a:pt x="90" y="19"/>
                  </a:cubicBezTo>
                  <a:cubicBezTo>
                    <a:pt x="90" y="19"/>
                    <a:pt x="90" y="18"/>
                    <a:pt x="90" y="18"/>
                  </a:cubicBezTo>
                  <a:cubicBezTo>
                    <a:pt x="84" y="12"/>
                    <a:pt x="84" y="12"/>
                    <a:pt x="84" y="12"/>
                  </a:cubicBezTo>
                  <a:cubicBezTo>
                    <a:pt x="83" y="11"/>
                    <a:pt x="83" y="11"/>
                    <a:pt x="83" y="12"/>
                  </a:cubicBezTo>
                  <a:cubicBezTo>
                    <a:pt x="81" y="13"/>
                    <a:pt x="81" y="13"/>
                    <a:pt x="81" y="13"/>
                  </a:cubicBezTo>
                  <a:cubicBezTo>
                    <a:pt x="81" y="13"/>
                    <a:pt x="81" y="13"/>
                    <a:pt x="80" y="13"/>
                  </a:cubicBezTo>
                  <a:cubicBezTo>
                    <a:pt x="78" y="12"/>
                    <a:pt x="77" y="10"/>
                    <a:pt x="75" y="9"/>
                  </a:cubicBezTo>
                  <a:cubicBezTo>
                    <a:pt x="74" y="9"/>
                    <a:pt x="74" y="9"/>
                    <a:pt x="74" y="8"/>
                  </a:cubicBezTo>
                  <a:cubicBezTo>
                    <a:pt x="75" y="7"/>
                    <a:pt x="75" y="7"/>
                    <a:pt x="75" y="7"/>
                  </a:cubicBezTo>
                  <a:cubicBezTo>
                    <a:pt x="75" y="6"/>
                    <a:pt x="75" y="6"/>
                    <a:pt x="75" y="6"/>
                  </a:cubicBezTo>
                  <a:cubicBezTo>
                    <a:pt x="67" y="2"/>
                    <a:pt x="67" y="2"/>
                    <a:pt x="67" y="2"/>
                  </a:cubicBezTo>
                  <a:cubicBezTo>
                    <a:pt x="66" y="2"/>
                    <a:pt x="66" y="2"/>
                    <a:pt x="66" y="3"/>
                  </a:cubicBezTo>
                  <a:cubicBezTo>
                    <a:pt x="65" y="4"/>
                    <a:pt x="65" y="4"/>
                    <a:pt x="65" y="4"/>
                  </a:cubicBezTo>
                  <a:cubicBezTo>
                    <a:pt x="65" y="5"/>
                    <a:pt x="64" y="5"/>
                    <a:pt x="64" y="5"/>
                  </a:cubicBezTo>
                  <a:cubicBezTo>
                    <a:pt x="62" y="4"/>
                    <a:pt x="59" y="4"/>
                    <a:pt x="57" y="3"/>
                  </a:cubicBezTo>
                  <a:cubicBezTo>
                    <a:pt x="57" y="3"/>
                    <a:pt x="56" y="3"/>
                    <a:pt x="56" y="2"/>
                  </a:cubicBezTo>
                  <a:cubicBezTo>
                    <a:pt x="56" y="1"/>
                    <a:pt x="56" y="1"/>
                    <a:pt x="56" y="1"/>
                  </a:cubicBezTo>
                  <a:cubicBezTo>
                    <a:pt x="56" y="0"/>
                    <a:pt x="56" y="0"/>
                    <a:pt x="55" y="0"/>
                  </a:cubicBezTo>
                  <a:cubicBezTo>
                    <a:pt x="47" y="0"/>
                    <a:pt x="47" y="0"/>
                    <a:pt x="47" y="0"/>
                  </a:cubicBezTo>
                  <a:cubicBezTo>
                    <a:pt x="46" y="0"/>
                    <a:pt x="46" y="0"/>
                    <a:pt x="46" y="1"/>
                  </a:cubicBezTo>
                  <a:cubicBezTo>
                    <a:pt x="46" y="2"/>
                    <a:pt x="46" y="2"/>
                    <a:pt x="46" y="2"/>
                  </a:cubicBezTo>
                  <a:cubicBezTo>
                    <a:pt x="46" y="3"/>
                    <a:pt x="46" y="3"/>
                    <a:pt x="45" y="3"/>
                  </a:cubicBezTo>
                  <a:cubicBezTo>
                    <a:pt x="43" y="4"/>
                    <a:pt x="41" y="4"/>
                    <a:pt x="39" y="5"/>
                  </a:cubicBezTo>
                  <a:cubicBezTo>
                    <a:pt x="38" y="5"/>
                    <a:pt x="38" y="5"/>
                    <a:pt x="38" y="4"/>
                  </a:cubicBezTo>
                  <a:cubicBezTo>
                    <a:pt x="37" y="3"/>
                    <a:pt x="37" y="3"/>
                    <a:pt x="37" y="3"/>
                  </a:cubicBezTo>
                  <a:cubicBezTo>
                    <a:pt x="37" y="2"/>
                    <a:pt x="36" y="2"/>
                    <a:pt x="36" y="2"/>
                  </a:cubicBezTo>
                  <a:cubicBezTo>
                    <a:pt x="28" y="5"/>
                    <a:pt x="28" y="5"/>
                    <a:pt x="28" y="5"/>
                  </a:cubicBezTo>
                  <a:cubicBezTo>
                    <a:pt x="28" y="5"/>
                    <a:pt x="27" y="6"/>
                    <a:pt x="28" y="6"/>
                  </a:cubicBezTo>
                  <a:cubicBezTo>
                    <a:pt x="28" y="8"/>
                    <a:pt x="28" y="8"/>
                    <a:pt x="28" y="8"/>
                  </a:cubicBezTo>
                  <a:cubicBezTo>
                    <a:pt x="28" y="8"/>
                    <a:pt x="28" y="9"/>
                    <a:pt x="28" y="9"/>
                  </a:cubicBezTo>
                  <a:cubicBezTo>
                    <a:pt x="26" y="10"/>
                    <a:pt x="24" y="12"/>
                    <a:pt x="22" y="13"/>
                  </a:cubicBezTo>
                  <a:cubicBezTo>
                    <a:pt x="22" y="13"/>
                    <a:pt x="21" y="13"/>
                    <a:pt x="21" y="13"/>
                  </a:cubicBezTo>
                  <a:cubicBezTo>
                    <a:pt x="20" y="12"/>
                    <a:pt x="20" y="12"/>
                    <a:pt x="20" y="12"/>
                  </a:cubicBezTo>
                  <a:cubicBezTo>
                    <a:pt x="19" y="11"/>
                    <a:pt x="19" y="11"/>
                    <a:pt x="18" y="12"/>
                  </a:cubicBezTo>
                  <a:cubicBezTo>
                    <a:pt x="12" y="18"/>
                    <a:pt x="12" y="18"/>
                    <a:pt x="12" y="18"/>
                  </a:cubicBezTo>
                  <a:cubicBezTo>
                    <a:pt x="12" y="18"/>
                    <a:pt x="12" y="19"/>
                    <a:pt x="12" y="19"/>
                  </a:cubicBezTo>
                  <a:cubicBezTo>
                    <a:pt x="13" y="20"/>
                    <a:pt x="13" y="20"/>
                    <a:pt x="13" y="20"/>
                  </a:cubicBezTo>
                  <a:cubicBezTo>
                    <a:pt x="14" y="21"/>
                    <a:pt x="14" y="21"/>
                    <a:pt x="13" y="21"/>
                  </a:cubicBezTo>
                  <a:cubicBezTo>
                    <a:pt x="12" y="23"/>
                    <a:pt x="11" y="25"/>
                    <a:pt x="10" y="27"/>
                  </a:cubicBezTo>
                  <a:cubicBezTo>
                    <a:pt x="10" y="27"/>
                    <a:pt x="9" y="27"/>
                    <a:pt x="9" y="27"/>
                  </a:cubicBezTo>
                  <a:cubicBezTo>
                    <a:pt x="7" y="26"/>
                    <a:pt x="7" y="26"/>
                    <a:pt x="7" y="26"/>
                  </a:cubicBezTo>
                  <a:cubicBezTo>
                    <a:pt x="7" y="26"/>
                    <a:pt x="6" y="27"/>
                    <a:pt x="6" y="27"/>
                  </a:cubicBezTo>
                  <a:cubicBezTo>
                    <a:pt x="3" y="35"/>
                    <a:pt x="3" y="35"/>
                    <a:pt x="3" y="35"/>
                  </a:cubicBezTo>
                  <a:cubicBezTo>
                    <a:pt x="3" y="35"/>
                    <a:pt x="3" y="36"/>
                    <a:pt x="3" y="36"/>
                  </a:cubicBezTo>
                  <a:cubicBezTo>
                    <a:pt x="5" y="37"/>
                    <a:pt x="5" y="37"/>
                    <a:pt x="5" y="37"/>
                  </a:cubicBezTo>
                  <a:cubicBezTo>
                    <a:pt x="5" y="37"/>
                    <a:pt x="5" y="37"/>
                    <a:pt x="5" y="38"/>
                  </a:cubicBezTo>
                  <a:cubicBezTo>
                    <a:pt x="5" y="40"/>
                    <a:pt x="4" y="42"/>
                    <a:pt x="4" y="45"/>
                  </a:cubicBezTo>
                  <a:cubicBezTo>
                    <a:pt x="4" y="45"/>
                    <a:pt x="3" y="45"/>
                    <a:pt x="3" y="45"/>
                  </a:cubicBezTo>
                  <a:cubicBezTo>
                    <a:pt x="1" y="45"/>
                    <a:pt x="1" y="45"/>
                    <a:pt x="1" y="45"/>
                  </a:cubicBezTo>
                  <a:cubicBezTo>
                    <a:pt x="1" y="45"/>
                    <a:pt x="0" y="46"/>
                    <a:pt x="0" y="46"/>
                  </a:cubicBezTo>
                  <a:cubicBezTo>
                    <a:pt x="0" y="55"/>
                    <a:pt x="0" y="55"/>
                    <a:pt x="0" y="55"/>
                  </a:cubicBezTo>
                  <a:cubicBezTo>
                    <a:pt x="0" y="55"/>
                    <a:pt x="1" y="56"/>
                    <a:pt x="1" y="56"/>
                  </a:cubicBezTo>
                  <a:cubicBezTo>
                    <a:pt x="3" y="56"/>
                    <a:pt x="3" y="56"/>
                    <a:pt x="3" y="56"/>
                  </a:cubicBezTo>
                  <a:cubicBezTo>
                    <a:pt x="3" y="56"/>
                    <a:pt x="4" y="56"/>
                    <a:pt x="4" y="57"/>
                  </a:cubicBezTo>
                  <a:cubicBezTo>
                    <a:pt x="4" y="59"/>
                    <a:pt x="5" y="61"/>
                    <a:pt x="5" y="63"/>
                  </a:cubicBezTo>
                  <a:cubicBezTo>
                    <a:pt x="5" y="64"/>
                    <a:pt x="5" y="64"/>
                    <a:pt x="5" y="64"/>
                  </a:cubicBezTo>
                  <a:cubicBezTo>
                    <a:pt x="3" y="65"/>
                    <a:pt x="3" y="65"/>
                    <a:pt x="3" y="65"/>
                  </a:cubicBezTo>
                  <a:cubicBezTo>
                    <a:pt x="3" y="65"/>
                    <a:pt x="3" y="66"/>
                    <a:pt x="3" y="66"/>
                  </a:cubicBezTo>
                  <a:cubicBezTo>
                    <a:pt x="6" y="74"/>
                    <a:pt x="6" y="74"/>
                    <a:pt x="6" y="74"/>
                  </a:cubicBezTo>
                  <a:cubicBezTo>
                    <a:pt x="6" y="75"/>
                    <a:pt x="7" y="75"/>
                    <a:pt x="7" y="75"/>
                  </a:cubicBezTo>
                  <a:cubicBezTo>
                    <a:pt x="9" y="74"/>
                    <a:pt x="9" y="74"/>
                    <a:pt x="9" y="74"/>
                  </a:cubicBezTo>
                  <a:cubicBezTo>
                    <a:pt x="9" y="74"/>
                    <a:pt x="10" y="74"/>
                    <a:pt x="10" y="74"/>
                  </a:cubicBezTo>
                  <a:cubicBezTo>
                    <a:pt x="11" y="76"/>
                    <a:pt x="12" y="78"/>
                    <a:pt x="13" y="80"/>
                  </a:cubicBezTo>
                  <a:cubicBezTo>
                    <a:pt x="14" y="80"/>
                    <a:pt x="14" y="81"/>
                    <a:pt x="13" y="81"/>
                  </a:cubicBezTo>
                  <a:cubicBezTo>
                    <a:pt x="12" y="82"/>
                    <a:pt x="12" y="82"/>
                    <a:pt x="12" y="82"/>
                  </a:cubicBezTo>
                  <a:cubicBezTo>
                    <a:pt x="12" y="82"/>
                    <a:pt x="12" y="83"/>
                    <a:pt x="12" y="83"/>
                  </a:cubicBezTo>
                  <a:cubicBezTo>
                    <a:pt x="18" y="89"/>
                    <a:pt x="18" y="89"/>
                    <a:pt x="18" y="89"/>
                  </a:cubicBezTo>
                  <a:cubicBezTo>
                    <a:pt x="19" y="90"/>
                    <a:pt x="19" y="90"/>
                    <a:pt x="20" y="89"/>
                  </a:cubicBezTo>
                  <a:cubicBezTo>
                    <a:pt x="21" y="88"/>
                    <a:pt x="21" y="88"/>
                    <a:pt x="21" y="88"/>
                  </a:cubicBezTo>
                  <a:cubicBezTo>
                    <a:pt x="21" y="88"/>
                    <a:pt x="22" y="88"/>
                    <a:pt x="22" y="88"/>
                  </a:cubicBezTo>
                  <a:cubicBezTo>
                    <a:pt x="24" y="89"/>
                    <a:pt x="25" y="91"/>
                    <a:pt x="27" y="92"/>
                  </a:cubicBezTo>
                  <a:cubicBezTo>
                    <a:pt x="28" y="92"/>
                    <a:pt x="28" y="92"/>
                    <a:pt x="28" y="93"/>
                  </a:cubicBezTo>
                  <a:cubicBezTo>
                    <a:pt x="27" y="94"/>
                    <a:pt x="27" y="94"/>
                    <a:pt x="27" y="94"/>
                  </a:cubicBezTo>
                  <a:cubicBezTo>
                    <a:pt x="27" y="95"/>
                    <a:pt x="27" y="95"/>
                    <a:pt x="27" y="96"/>
                  </a:cubicBezTo>
                  <a:cubicBezTo>
                    <a:pt x="35" y="99"/>
                    <a:pt x="35" y="99"/>
                    <a:pt x="35" y="99"/>
                  </a:cubicBezTo>
                  <a:cubicBezTo>
                    <a:pt x="36" y="99"/>
                    <a:pt x="36" y="99"/>
                    <a:pt x="37" y="98"/>
                  </a:cubicBezTo>
                  <a:cubicBezTo>
                    <a:pt x="37" y="97"/>
                    <a:pt x="37" y="97"/>
                    <a:pt x="37" y="97"/>
                  </a:cubicBezTo>
                  <a:cubicBezTo>
                    <a:pt x="37" y="96"/>
                    <a:pt x="38" y="96"/>
                    <a:pt x="38" y="96"/>
                  </a:cubicBezTo>
                  <a:cubicBezTo>
                    <a:pt x="40" y="97"/>
                    <a:pt x="43" y="97"/>
                    <a:pt x="45" y="98"/>
                  </a:cubicBezTo>
                  <a:cubicBezTo>
                    <a:pt x="46" y="98"/>
                    <a:pt x="46" y="98"/>
                    <a:pt x="46" y="99"/>
                  </a:cubicBezTo>
                  <a:cubicBezTo>
                    <a:pt x="46" y="100"/>
                    <a:pt x="46" y="100"/>
                    <a:pt x="46" y="100"/>
                  </a:cubicBezTo>
                  <a:cubicBezTo>
                    <a:pt x="46" y="101"/>
                    <a:pt x="46" y="101"/>
                    <a:pt x="47" y="101"/>
                  </a:cubicBezTo>
                  <a:cubicBezTo>
                    <a:pt x="55" y="101"/>
                    <a:pt x="55" y="101"/>
                    <a:pt x="55" y="101"/>
                  </a:cubicBezTo>
                  <a:cubicBezTo>
                    <a:pt x="56" y="101"/>
                    <a:pt x="56" y="101"/>
                    <a:pt x="56" y="100"/>
                  </a:cubicBezTo>
                  <a:cubicBezTo>
                    <a:pt x="56" y="99"/>
                    <a:pt x="56" y="99"/>
                    <a:pt x="56" y="99"/>
                  </a:cubicBezTo>
                  <a:cubicBezTo>
                    <a:pt x="56" y="98"/>
                    <a:pt x="57" y="98"/>
                    <a:pt x="57" y="98"/>
                  </a:cubicBezTo>
                  <a:cubicBezTo>
                    <a:pt x="59" y="97"/>
                    <a:pt x="61" y="97"/>
                    <a:pt x="63" y="96"/>
                  </a:cubicBezTo>
                  <a:cubicBezTo>
                    <a:pt x="64" y="96"/>
                    <a:pt x="64" y="97"/>
                    <a:pt x="64" y="97"/>
                  </a:cubicBezTo>
                  <a:cubicBezTo>
                    <a:pt x="65" y="98"/>
                    <a:pt x="65" y="98"/>
                    <a:pt x="65" y="98"/>
                  </a:cubicBezTo>
                  <a:cubicBezTo>
                    <a:pt x="65" y="99"/>
                    <a:pt x="66" y="99"/>
                    <a:pt x="66" y="99"/>
                  </a:cubicBezTo>
                  <a:cubicBezTo>
                    <a:pt x="74" y="96"/>
                    <a:pt x="74" y="96"/>
                    <a:pt x="74" y="96"/>
                  </a:cubicBezTo>
                  <a:cubicBezTo>
                    <a:pt x="75" y="96"/>
                    <a:pt x="75" y="95"/>
                    <a:pt x="75" y="95"/>
                  </a:cubicBezTo>
                  <a:cubicBezTo>
                    <a:pt x="74" y="93"/>
                    <a:pt x="74" y="93"/>
                    <a:pt x="74" y="93"/>
                  </a:cubicBezTo>
                  <a:cubicBezTo>
                    <a:pt x="74" y="93"/>
                    <a:pt x="74" y="92"/>
                    <a:pt x="74" y="92"/>
                  </a:cubicBezTo>
                  <a:cubicBezTo>
                    <a:pt x="76" y="91"/>
                    <a:pt x="78" y="89"/>
                    <a:pt x="80" y="88"/>
                  </a:cubicBezTo>
                  <a:cubicBezTo>
                    <a:pt x="81" y="88"/>
                    <a:pt x="81" y="88"/>
                    <a:pt x="81" y="88"/>
                  </a:cubicBezTo>
                  <a:cubicBezTo>
                    <a:pt x="83" y="89"/>
                    <a:pt x="83" y="89"/>
                    <a:pt x="83" y="89"/>
                  </a:cubicBezTo>
                  <a:cubicBezTo>
                    <a:pt x="83" y="90"/>
                    <a:pt x="83" y="90"/>
                    <a:pt x="84" y="89"/>
                  </a:cubicBezTo>
                  <a:cubicBezTo>
                    <a:pt x="90" y="83"/>
                    <a:pt x="90" y="83"/>
                    <a:pt x="90" y="83"/>
                  </a:cubicBezTo>
                  <a:cubicBezTo>
                    <a:pt x="90" y="83"/>
                    <a:pt x="90" y="82"/>
                    <a:pt x="90" y="82"/>
                  </a:cubicBezTo>
                  <a:cubicBezTo>
                    <a:pt x="89" y="81"/>
                    <a:pt x="89" y="81"/>
                    <a:pt x="89" y="81"/>
                  </a:cubicBezTo>
                  <a:cubicBezTo>
                    <a:pt x="88" y="81"/>
                    <a:pt x="88" y="80"/>
                    <a:pt x="89" y="80"/>
                  </a:cubicBezTo>
                  <a:cubicBezTo>
                    <a:pt x="90" y="78"/>
                    <a:pt x="91" y="76"/>
                    <a:pt x="92" y="74"/>
                  </a:cubicBezTo>
                  <a:cubicBezTo>
                    <a:pt x="92" y="74"/>
                    <a:pt x="93" y="74"/>
                    <a:pt x="93" y="74"/>
                  </a:cubicBezTo>
                  <a:cubicBezTo>
                    <a:pt x="95" y="75"/>
                    <a:pt x="95" y="75"/>
                    <a:pt x="95" y="75"/>
                  </a:cubicBezTo>
                  <a:cubicBezTo>
                    <a:pt x="95" y="75"/>
                    <a:pt x="96" y="75"/>
                    <a:pt x="96" y="74"/>
                  </a:cubicBezTo>
                  <a:cubicBezTo>
                    <a:pt x="99" y="66"/>
                    <a:pt x="99" y="66"/>
                    <a:pt x="99" y="66"/>
                  </a:cubicBezTo>
                  <a:cubicBezTo>
                    <a:pt x="100" y="66"/>
                    <a:pt x="99" y="65"/>
                    <a:pt x="99" y="65"/>
                  </a:cubicBezTo>
                  <a:cubicBezTo>
                    <a:pt x="97" y="64"/>
                    <a:pt x="97" y="64"/>
                    <a:pt x="97" y="64"/>
                  </a:cubicBezTo>
                  <a:cubicBezTo>
                    <a:pt x="97" y="64"/>
                    <a:pt x="97" y="64"/>
                    <a:pt x="97" y="63"/>
                  </a:cubicBezTo>
                  <a:cubicBezTo>
                    <a:pt x="97" y="61"/>
                    <a:pt x="98" y="59"/>
                    <a:pt x="98" y="57"/>
                  </a:cubicBezTo>
                  <a:cubicBezTo>
                    <a:pt x="98" y="56"/>
                    <a:pt x="99" y="56"/>
                    <a:pt x="99" y="56"/>
                  </a:cubicBezTo>
                  <a:cubicBezTo>
                    <a:pt x="101" y="56"/>
                    <a:pt x="101" y="56"/>
                    <a:pt x="101" y="56"/>
                  </a:cubicBezTo>
                  <a:cubicBezTo>
                    <a:pt x="101" y="56"/>
                    <a:pt x="102" y="55"/>
                    <a:pt x="102" y="55"/>
                  </a:cubicBezTo>
                  <a:cubicBezTo>
                    <a:pt x="102" y="46"/>
                    <a:pt x="102" y="46"/>
                    <a:pt x="102" y="46"/>
                  </a:cubicBezTo>
                  <a:cubicBezTo>
                    <a:pt x="102" y="46"/>
                    <a:pt x="101" y="45"/>
                    <a:pt x="101" y="45"/>
                  </a:cubicBezTo>
                  <a:moveTo>
                    <a:pt x="51" y="81"/>
                  </a:moveTo>
                  <a:cubicBezTo>
                    <a:pt x="34" y="81"/>
                    <a:pt x="21" y="67"/>
                    <a:pt x="21" y="51"/>
                  </a:cubicBezTo>
                  <a:cubicBezTo>
                    <a:pt x="21" y="34"/>
                    <a:pt x="34" y="20"/>
                    <a:pt x="51" y="20"/>
                  </a:cubicBezTo>
                  <a:cubicBezTo>
                    <a:pt x="68" y="20"/>
                    <a:pt x="81" y="34"/>
                    <a:pt x="81" y="51"/>
                  </a:cubicBezTo>
                  <a:cubicBezTo>
                    <a:pt x="81" y="67"/>
                    <a:pt x="68" y="81"/>
                    <a:pt x="51" y="81"/>
                  </a:cubicBezTo>
                </a:path>
              </a:pathLst>
            </a:custGeom>
            <a:solidFill>
              <a:srgbClr val="0078D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11" name="Freeform 126">
              <a:extLst>
                <a:ext uri="{FF2B5EF4-FFF2-40B4-BE49-F238E27FC236}">
                  <a16:creationId xmlns:a16="http://schemas.microsoft.com/office/drawing/2014/main" id="{A7D47A08-E680-4AEE-8798-D6ABD9379077}"/>
                </a:ext>
              </a:extLst>
            </p:cNvPr>
            <p:cNvSpPr>
              <a:spLocks/>
            </p:cNvSpPr>
            <p:nvPr/>
          </p:nvSpPr>
          <p:spPr bwMode="auto">
            <a:xfrm>
              <a:off x="3883" y="2192"/>
              <a:ext cx="11" cy="14"/>
            </a:xfrm>
            <a:custGeom>
              <a:avLst/>
              <a:gdLst>
                <a:gd name="T0" fmla="*/ 5 w 5"/>
                <a:gd name="T1" fmla="*/ 0 h 7"/>
                <a:gd name="T2" fmla="*/ 5 w 5"/>
                <a:gd name="T3" fmla="*/ 0 h 7"/>
                <a:gd name="T4" fmla="*/ 0 w 5"/>
                <a:gd name="T5" fmla="*/ 7 h 7"/>
                <a:gd name="T6" fmla="*/ 0 w 5"/>
                <a:gd name="T7" fmla="*/ 7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cubicBezTo>
                    <a:pt x="5" y="0"/>
                    <a:pt x="5" y="0"/>
                    <a:pt x="5" y="0"/>
                  </a:cubicBezTo>
                  <a:cubicBezTo>
                    <a:pt x="4" y="3"/>
                    <a:pt x="2" y="5"/>
                    <a:pt x="0" y="7"/>
                  </a:cubicBezTo>
                  <a:cubicBezTo>
                    <a:pt x="0" y="7"/>
                    <a:pt x="0" y="7"/>
                    <a:pt x="0" y="7"/>
                  </a:cubicBezTo>
                  <a:cubicBezTo>
                    <a:pt x="2" y="5"/>
                    <a:pt x="4" y="3"/>
                    <a:pt x="5"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14" name="Freeform 127">
              <a:extLst>
                <a:ext uri="{FF2B5EF4-FFF2-40B4-BE49-F238E27FC236}">
                  <a16:creationId xmlns:a16="http://schemas.microsoft.com/office/drawing/2014/main" id="{D1B524DB-F3BA-40A3-B608-784D4CF4B8F7}"/>
                </a:ext>
              </a:extLst>
            </p:cNvPr>
            <p:cNvSpPr>
              <a:spLocks/>
            </p:cNvSpPr>
            <p:nvPr/>
          </p:nvSpPr>
          <p:spPr bwMode="auto">
            <a:xfrm>
              <a:off x="3883" y="2192"/>
              <a:ext cx="50" cy="39"/>
            </a:xfrm>
            <a:custGeom>
              <a:avLst/>
              <a:gdLst>
                <a:gd name="T0" fmla="*/ 8 w 24"/>
                <a:gd name="T1" fmla="*/ 0 h 19"/>
                <a:gd name="T2" fmla="*/ 5 w 24"/>
                <a:gd name="T3" fmla="*/ 0 h 19"/>
                <a:gd name="T4" fmla="*/ 0 w 24"/>
                <a:gd name="T5" fmla="*/ 7 h 19"/>
                <a:gd name="T6" fmla="*/ 17 w 24"/>
                <a:gd name="T7" fmla="*/ 19 h 19"/>
                <a:gd name="T8" fmla="*/ 18 w 24"/>
                <a:gd name="T9" fmla="*/ 18 h 19"/>
                <a:gd name="T10" fmla="*/ 18 w 24"/>
                <a:gd name="T11" fmla="*/ 18 h 19"/>
                <a:gd name="T12" fmla="*/ 18 w 24"/>
                <a:gd name="T13" fmla="*/ 17 h 19"/>
                <a:gd name="T14" fmla="*/ 17 w 24"/>
                <a:gd name="T15" fmla="*/ 16 h 19"/>
                <a:gd name="T16" fmla="*/ 16 w 24"/>
                <a:gd name="T17" fmla="*/ 15 h 19"/>
                <a:gd name="T18" fmla="*/ 17 w 24"/>
                <a:gd name="T19" fmla="*/ 15 h 19"/>
                <a:gd name="T20" fmla="*/ 20 w 24"/>
                <a:gd name="T21" fmla="*/ 9 h 19"/>
                <a:gd name="T22" fmla="*/ 21 w 24"/>
                <a:gd name="T23" fmla="*/ 9 h 19"/>
                <a:gd name="T24" fmla="*/ 21 w 24"/>
                <a:gd name="T25" fmla="*/ 9 h 19"/>
                <a:gd name="T26" fmla="*/ 23 w 24"/>
                <a:gd name="T27" fmla="*/ 10 h 19"/>
                <a:gd name="T28" fmla="*/ 23 w 24"/>
                <a:gd name="T29" fmla="*/ 10 h 19"/>
                <a:gd name="T30" fmla="*/ 24 w 24"/>
                <a:gd name="T31" fmla="*/ 9 h 19"/>
                <a:gd name="T32" fmla="*/ 24 w 24"/>
                <a:gd name="T33" fmla="*/ 8 h 19"/>
                <a:gd name="T34" fmla="*/ 8 w 24"/>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9">
                  <a:moveTo>
                    <a:pt x="8" y="0"/>
                  </a:moveTo>
                  <a:cubicBezTo>
                    <a:pt x="5" y="0"/>
                    <a:pt x="5" y="0"/>
                    <a:pt x="5" y="0"/>
                  </a:cubicBezTo>
                  <a:cubicBezTo>
                    <a:pt x="4" y="3"/>
                    <a:pt x="2" y="5"/>
                    <a:pt x="0" y="7"/>
                  </a:cubicBezTo>
                  <a:cubicBezTo>
                    <a:pt x="17" y="19"/>
                    <a:pt x="17" y="19"/>
                    <a:pt x="17" y="19"/>
                  </a:cubicBezTo>
                  <a:cubicBezTo>
                    <a:pt x="18" y="18"/>
                    <a:pt x="18" y="18"/>
                    <a:pt x="18" y="18"/>
                  </a:cubicBezTo>
                  <a:cubicBezTo>
                    <a:pt x="18" y="18"/>
                    <a:pt x="18" y="18"/>
                    <a:pt x="18" y="18"/>
                  </a:cubicBezTo>
                  <a:cubicBezTo>
                    <a:pt x="18" y="17"/>
                    <a:pt x="18" y="17"/>
                    <a:pt x="18" y="17"/>
                  </a:cubicBezTo>
                  <a:cubicBezTo>
                    <a:pt x="17" y="16"/>
                    <a:pt x="17" y="16"/>
                    <a:pt x="17" y="16"/>
                  </a:cubicBezTo>
                  <a:cubicBezTo>
                    <a:pt x="16" y="16"/>
                    <a:pt x="16" y="15"/>
                    <a:pt x="16" y="15"/>
                  </a:cubicBezTo>
                  <a:cubicBezTo>
                    <a:pt x="16" y="15"/>
                    <a:pt x="16" y="15"/>
                    <a:pt x="17" y="15"/>
                  </a:cubicBezTo>
                  <a:cubicBezTo>
                    <a:pt x="18" y="13"/>
                    <a:pt x="19" y="11"/>
                    <a:pt x="20" y="9"/>
                  </a:cubicBezTo>
                  <a:cubicBezTo>
                    <a:pt x="20" y="9"/>
                    <a:pt x="21" y="9"/>
                    <a:pt x="21" y="9"/>
                  </a:cubicBezTo>
                  <a:cubicBezTo>
                    <a:pt x="21" y="9"/>
                    <a:pt x="21" y="9"/>
                    <a:pt x="21" y="9"/>
                  </a:cubicBezTo>
                  <a:cubicBezTo>
                    <a:pt x="23" y="10"/>
                    <a:pt x="23" y="10"/>
                    <a:pt x="23" y="10"/>
                  </a:cubicBezTo>
                  <a:cubicBezTo>
                    <a:pt x="23" y="10"/>
                    <a:pt x="23" y="10"/>
                    <a:pt x="23" y="10"/>
                  </a:cubicBezTo>
                  <a:cubicBezTo>
                    <a:pt x="24" y="10"/>
                    <a:pt x="24" y="9"/>
                    <a:pt x="24" y="9"/>
                  </a:cubicBezTo>
                  <a:cubicBezTo>
                    <a:pt x="24" y="8"/>
                    <a:pt x="24" y="8"/>
                    <a:pt x="24" y="8"/>
                  </a:cubicBezTo>
                  <a:cubicBezTo>
                    <a:pt x="8" y="0"/>
                    <a:pt x="8" y="0"/>
                    <a:pt x="8"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25" name="Freeform 128">
              <a:extLst>
                <a:ext uri="{FF2B5EF4-FFF2-40B4-BE49-F238E27FC236}">
                  <a16:creationId xmlns:a16="http://schemas.microsoft.com/office/drawing/2014/main" id="{32451ADB-C944-41C7-BA4F-2F16C0F40340}"/>
                </a:ext>
              </a:extLst>
            </p:cNvPr>
            <p:cNvSpPr>
              <a:spLocks noEditPoints="1"/>
            </p:cNvSpPr>
            <p:nvPr/>
          </p:nvSpPr>
          <p:spPr bwMode="auto">
            <a:xfrm>
              <a:off x="3811" y="2223"/>
              <a:ext cx="37" cy="33"/>
            </a:xfrm>
            <a:custGeom>
              <a:avLst/>
              <a:gdLst>
                <a:gd name="T0" fmla="*/ 1 w 18"/>
                <a:gd name="T1" fmla="*/ 16 h 16"/>
                <a:gd name="T2" fmla="*/ 0 w 18"/>
                <a:gd name="T3" fmla="*/ 16 h 16"/>
                <a:gd name="T4" fmla="*/ 0 w 18"/>
                <a:gd name="T5" fmla="*/ 16 h 16"/>
                <a:gd name="T6" fmla="*/ 1 w 18"/>
                <a:gd name="T7" fmla="*/ 16 h 16"/>
                <a:gd name="T8" fmla="*/ 1 w 18"/>
                <a:gd name="T9" fmla="*/ 16 h 16"/>
                <a:gd name="T10" fmla="*/ 18 w 18"/>
                <a:gd name="T11" fmla="*/ 0 h 16"/>
                <a:gd name="T12" fmla="*/ 14 w 18"/>
                <a:gd name="T13" fmla="*/ 1 h 16"/>
                <a:gd name="T14" fmla="*/ 14 w 18"/>
                <a:gd name="T15" fmla="*/ 1 h 16"/>
                <a:gd name="T16" fmla="*/ 14 w 18"/>
                <a:gd name="T17" fmla="*/ 1 h 16"/>
                <a:gd name="T18" fmla="*/ 18 w 18"/>
                <a:gd name="T19" fmla="*/ 0 h 16"/>
                <a:gd name="T20" fmla="*/ 18 w 18"/>
                <a:gd name="T21" fmla="*/ 0 h 16"/>
                <a:gd name="T22" fmla="*/ 7 w 18"/>
                <a:gd name="T23" fmla="*/ 0 h 16"/>
                <a:gd name="T24" fmla="*/ 7 w 18"/>
                <a:gd name="T25" fmla="*/ 0 h 16"/>
                <a:gd name="T26" fmla="*/ 14 w 18"/>
                <a:gd name="T27" fmla="*/ 1 h 16"/>
                <a:gd name="T28" fmla="*/ 7 w 1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6">
                  <a:moveTo>
                    <a:pt x="1" y="16"/>
                  </a:moveTo>
                  <a:cubicBezTo>
                    <a:pt x="1" y="16"/>
                    <a:pt x="1" y="16"/>
                    <a:pt x="0" y="16"/>
                  </a:cubicBezTo>
                  <a:cubicBezTo>
                    <a:pt x="0" y="16"/>
                    <a:pt x="0" y="16"/>
                    <a:pt x="0" y="16"/>
                  </a:cubicBezTo>
                  <a:cubicBezTo>
                    <a:pt x="1" y="16"/>
                    <a:pt x="1" y="16"/>
                    <a:pt x="1" y="16"/>
                  </a:cubicBezTo>
                  <a:cubicBezTo>
                    <a:pt x="1" y="16"/>
                    <a:pt x="1" y="16"/>
                    <a:pt x="1" y="16"/>
                  </a:cubicBezTo>
                  <a:moveTo>
                    <a:pt x="18" y="0"/>
                  </a:moveTo>
                  <a:cubicBezTo>
                    <a:pt x="17" y="0"/>
                    <a:pt x="15" y="1"/>
                    <a:pt x="14" y="1"/>
                  </a:cubicBezTo>
                  <a:cubicBezTo>
                    <a:pt x="14" y="1"/>
                    <a:pt x="14" y="1"/>
                    <a:pt x="14" y="1"/>
                  </a:cubicBezTo>
                  <a:cubicBezTo>
                    <a:pt x="14" y="1"/>
                    <a:pt x="14" y="1"/>
                    <a:pt x="14" y="1"/>
                  </a:cubicBezTo>
                  <a:cubicBezTo>
                    <a:pt x="15" y="1"/>
                    <a:pt x="17" y="0"/>
                    <a:pt x="18" y="0"/>
                  </a:cubicBezTo>
                  <a:cubicBezTo>
                    <a:pt x="18" y="0"/>
                    <a:pt x="18" y="0"/>
                    <a:pt x="18" y="0"/>
                  </a:cubicBezTo>
                  <a:moveTo>
                    <a:pt x="7" y="0"/>
                  </a:moveTo>
                  <a:cubicBezTo>
                    <a:pt x="7" y="0"/>
                    <a:pt x="7" y="0"/>
                    <a:pt x="7" y="0"/>
                  </a:cubicBezTo>
                  <a:cubicBezTo>
                    <a:pt x="9" y="0"/>
                    <a:pt x="11" y="1"/>
                    <a:pt x="14" y="1"/>
                  </a:cubicBezTo>
                  <a:cubicBezTo>
                    <a:pt x="11" y="1"/>
                    <a:pt x="9" y="0"/>
                    <a:pt x="7"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27" name="Freeform 129">
              <a:extLst>
                <a:ext uri="{FF2B5EF4-FFF2-40B4-BE49-F238E27FC236}">
                  <a16:creationId xmlns:a16="http://schemas.microsoft.com/office/drawing/2014/main" id="{F42B6345-5B54-4CA2-A54E-D1C82BD3B479}"/>
                </a:ext>
              </a:extLst>
            </p:cNvPr>
            <p:cNvSpPr>
              <a:spLocks/>
            </p:cNvSpPr>
            <p:nvPr/>
          </p:nvSpPr>
          <p:spPr bwMode="auto">
            <a:xfrm>
              <a:off x="3811" y="2223"/>
              <a:ext cx="37" cy="43"/>
            </a:xfrm>
            <a:custGeom>
              <a:avLst/>
              <a:gdLst>
                <a:gd name="T0" fmla="*/ 7 w 18"/>
                <a:gd name="T1" fmla="*/ 0 h 21"/>
                <a:gd name="T2" fmla="*/ 0 w 18"/>
                <a:gd name="T3" fmla="*/ 16 h 21"/>
                <a:gd name="T4" fmla="*/ 1 w 18"/>
                <a:gd name="T5" fmla="*/ 16 h 21"/>
                <a:gd name="T6" fmla="*/ 1 w 18"/>
                <a:gd name="T7" fmla="*/ 16 h 21"/>
                <a:gd name="T8" fmla="*/ 1 w 18"/>
                <a:gd name="T9" fmla="*/ 16 h 21"/>
                <a:gd name="T10" fmla="*/ 8 w 18"/>
                <a:gd name="T11" fmla="*/ 18 h 21"/>
                <a:gd name="T12" fmla="*/ 9 w 18"/>
                <a:gd name="T13" fmla="*/ 19 h 21"/>
                <a:gd name="T14" fmla="*/ 9 w 18"/>
                <a:gd name="T15" fmla="*/ 20 h 21"/>
                <a:gd name="T16" fmla="*/ 10 w 18"/>
                <a:gd name="T17" fmla="*/ 21 h 21"/>
                <a:gd name="T18" fmla="*/ 12 w 18"/>
                <a:gd name="T19" fmla="*/ 21 h 21"/>
                <a:gd name="T20" fmla="*/ 18 w 18"/>
                <a:gd name="T21" fmla="*/ 0 h 21"/>
                <a:gd name="T22" fmla="*/ 14 w 18"/>
                <a:gd name="T23" fmla="*/ 1 h 21"/>
                <a:gd name="T24" fmla="*/ 14 w 18"/>
                <a:gd name="T25" fmla="*/ 1 h 21"/>
                <a:gd name="T26" fmla="*/ 14 w 18"/>
                <a:gd name="T27" fmla="*/ 1 h 21"/>
                <a:gd name="T28" fmla="*/ 7 w 18"/>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1">
                  <a:moveTo>
                    <a:pt x="7" y="0"/>
                  </a:moveTo>
                  <a:cubicBezTo>
                    <a:pt x="0" y="16"/>
                    <a:pt x="0" y="16"/>
                    <a:pt x="0" y="16"/>
                  </a:cubicBezTo>
                  <a:cubicBezTo>
                    <a:pt x="1" y="16"/>
                    <a:pt x="1" y="16"/>
                    <a:pt x="1" y="16"/>
                  </a:cubicBezTo>
                  <a:cubicBezTo>
                    <a:pt x="1" y="16"/>
                    <a:pt x="1" y="16"/>
                    <a:pt x="1" y="16"/>
                  </a:cubicBezTo>
                  <a:cubicBezTo>
                    <a:pt x="1" y="16"/>
                    <a:pt x="1" y="16"/>
                    <a:pt x="1" y="16"/>
                  </a:cubicBezTo>
                  <a:cubicBezTo>
                    <a:pt x="3" y="17"/>
                    <a:pt x="6" y="17"/>
                    <a:pt x="8" y="18"/>
                  </a:cubicBezTo>
                  <a:cubicBezTo>
                    <a:pt x="9" y="18"/>
                    <a:pt x="9" y="18"/>
                    <a:pt x="9" y="19"/>
                  </a:cubicBezTo>
                  <a:cubicBezTo>
                    <a:pt x="9" y="20"/>
                    <a:pt x="9" y="20"/>
                    <a:pt x="9" y="20"/>
                  </a:cubicBezTo>
                  <a:cubicBezTo>
                    <a:pt x="9" y="21"/>
                    <a:pt x="9" y="21"/>
                    <a:pt x="10" y="21"/>
                  </a:cubicBezTo>
                  <a:cubicBezTo>
                    <a:pt x="12" y="21"/>
                    <a:pt x="12" y="21"/>
                    <a:pt x="12" y="21"/>
                  </a:cubicBezTo>
                  <a:cubicBezTo>
                    <a:pt x="18" y="0"/>
                    <a:pt x="18" y="0"/>
                    <a:pt x="18" y="0"/>
                  </a:cubicBezTo>
                  <a:cubicBezTo>
                    <a:pt x="17" y="0"/>
                    <a:pt x="15" y="1"/>
                    <a:pt x="14" y="1"/>
                  </a:cubicBezTo>
                  <a:cubicBezTo>
                    <a:pt x="14" y="1"/>
                    <a:pt x="14" y="1"/>
                    <a:pt x="14" y="1"/>
                  </a:cubicBezTo>
                  <a:cubicBezTo>
                    <a:pt x="14" y="1"/>
                    <a:pt x="14" y="1"/>
                    <a:pt x="14" y="1"/>
                  </a:cubicBezTo>
                  <a:cubicBezTo>
                    <a:pt x="11" y="1"/>
                    <a:pt x="9" y="0"/>
                    <a:pt x="7"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28" name="Freeform 130">
              <a:extLst>
                <a:ext uri="{FF2B5EF4-FFF2-40B4-BE49-F238E27FC236}">
                  <a16:creationId xmlns:a16="http://schemas.microsoft.com/office/drawing/2014/main" id="{8C333E08-EB52-472B-89C7-2D1C9B07465E}"/>
                </a:ext>
              </a:extLst>
            </p:cNvPr>
            <p:cNvSpPr>
              <a:spLocks noEditPoints="1"/>
            </p:cNvSpPr>
            <p:nvPr/>
          </p:nvSpPr>
          <p:spPr bwMode="auto">
            <a:xfrm>
              <a:off x="3826" y="2062"/>
              <a:ext cx="22" cy="39"/>
            </a:xfrm>
            <a:custGeom>
              <a:avLst/>
              <a:gdLst>
                <a:gd name="T0" fmla="*/ 7 w 11"/>
                <a:gd name="T1" fmla="*/ 18 h 19"/>
                <a:gd name="T2" fmla="*/ 11 w 11"/>
                <a:gd name="T3" fmla="*/ 19 h 19"/>
                <a:gd name="T4" fmla="*/ 11 w 11"/>
                <a:gd name="T5" fmla="*/ 19 h 19"/>
                <a:gd name="T6" fmla="*/ 7 w 11"/>
                <a:gd name="T7" fmla="*/ 18 h 19"/>
                <a:gd name="T8" fmla="*/ 7 w 11"/>
                <a:gd name="T9" fmla="*/ 18 h 19"/>
                <a:gd name="T10" fmla="*/ 0 w 11"/>
                <a:gd name="T11" fmla="*/ 19 h 19"/>
                <a:gd name="T12" fmla="*/ 0 w 11"/>
                <a:gd name="T13" fmla="*/ 19 h 19"/>
                <a:gd name="T14" fmla="*/ 7 w 11"/>
                <a:gd name="T15" fmla="*/ 18 h 19"/>
                <a:gd name="T16" fmla="*/ 2 w 11"/>
                <a:gd name="T17" fmla="*/ 0 h 19"/>
                <a:gd name="T18" fmla="*/ 1 w 11"/>
                <a:gd name="T19" fmla="*/ 1 h 19"/>
                <a:gd name="T20" fmla="*/ 1 w 11"/>
                <a:gd name="T21" fmla="*/ 1 h 19"/>
                <a:gd name="T22" fmla="*/ 1 w 11"/>
                <a:gd name="T23" fmla="*/ 1 h 19"/>
                <a:gd name="T24" fmla="*/ 2 w 11"/>
                <a:gd name="T25" fmla="*/ 0 h 19"/>
                <a:gd name="T26" fmla="*/ 2 w 11"/>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9">
                  <a:moveTo>
                    <a:pt x="7" y="18"/>
                  </a:moveTo>
                  <a:cubicBezTo>
                    <a:pt x="8" y="18"/>
                    <a:pt x="9" y="19"/>
                    <a:pt x="11" y="19"/>
                  </a:cubicBezTo>
                  <a:cubicBezTo>
                    <a:pt x="11" y="19"/>
                    <a:pt x="11" y="19"/>
                    <a:pt x="11" y="19"/>
                  </a:cubicBezTo>
                  <a:cubicBezTo>
                    <a:pt x="9" y="19"/>
                    <a:pt x="8" y="18"/>
                    <a:pt x="7" y="18"/>
                  </a:cubicBezTo>
                  <a:moveTo>
                    <a:pt x="7" y="18"/>
                  </a:moveTo>
                  <a:cubicBezTo>
                    <a:pt x="5" y="18"/>
                    <a:pt x="3" y="19"/>
                    <a:pt x="0" y="19"/>
                  </a:cubicBezTo>
                  <a:cubicBezTo>
                    <a:pt x="0" y="19"/>
                    <a:pt x="0" y="19"/>
                    <a:pt x="0" y="19"/>
                  </a:cubicBezTo>
                  <a:cubicBezTo>
                    <a:pt x="3" y="19"/>
                    <a:pt x="5" y="18"/>
                    <a:pt x="7" y="18"/>
                  </a:cubicBezTo>
                  <a:moveTo>
                    <a:pt x="2" y="0"/>
                  </a:moveTo>
                  <a:cubicBezTo>
                    <a:pt x="2" y="1"/>
                    <a:pt x="2" y="1"/>
                    <a:pt x="1" y="1"/>
                  </a:cubicBezTo>
                  <a:cubicBezTo>
                    <a:pt x="1" y="1"/>
                    <a:pt x="1" y="1"/>
                    <a:pt x="1" y="1"/>
                  </a:cubicBezTo>
                  <a:cubicBezTo>
                    <a:pt x="1" y="1"/>
                    <a:pt x="1" y="1"/>
                    <a:pt x="1" y="1"/>
                  </a:cubicBezTo>
                  <a:cubicBezTo>
                    <a:pt x="2" y="1"/>
                    <a:pt x="2" y="1"/>
                    <a:pt x="2" y="0"/>
                  </a:cubicBezTo>
                  <a:cubicBezTo>
                    <a:pt x="2" y="0"/>
                    <a:pt x="2" y="0"/>
                    <a:pt x="2"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29" name="Freeform 131">
              <a:extLst>
                <a:ext uri="{FF2B5EF4-FFF2-40B4-BE49-F238E27FC236}">
                  <a16:creationId xmlns:a16="http://schemas.microsoft.com/office/drawing/2014/main" id="{BF61E0C9-202C-4BF3-8F03-6C0E2E790264}"/>
                </a:ext>
              </a:extLst>
            </p:cNvPr>
            <p:cNvSpPr>
              <a:spLocks/>
            </p:cNvSpPr>
            <p:nvPr/>
          </p:nvSpPr>
          <p:spPr bwMode="auto">
            <a:xfrm>
              <a:off x="3817" y="2058"/>
              <a:ext cx="31" cy="43"/>
            </a:xfrm>
            <a:custGeom>
              <a:avLst/>
              <a:gdLst>
                <a:gd name="T0" fmla="*/ 10 w 15"/>
                <a:gd name="T1" fmla="*/ 0 h 21"/>
                <a:gd name="T2" fmla="*/ 7 w 15"/>
                <a:gd name="T3" fmla="*/ 0 h 21"/>
                <a:gd name="T4" fmla="*/ 6 w 15"/>
                <a:gd name="T5" fmla="*/ 1 h 21"/>
                <a:gd name="T6" fmla="*/ 6 w 15"/>
                <a:gd name="T7" fmla="*/ 2 h 21"/>
                <a:gd name="T8" fmla="*/ 6 w 15"/>
                <a:gd name="T9" fmla="*/ 2 h 21"/>
                <a:gd name="T10" fmla="*/ 5 w 15"/>
                <a:gd name="T11" fmla="*/ 3 h 21"/>
                <a:gd name="T12" fmla="*/ 5 w 15"/>
                <a:gd name="T13" fmla="*/ 3 h 21"/>
                <a:gd name="T14" fmla="*/ 0 w 15"/>
                <a:gd name="T15" fmla="*/ 4 h 21"/>
                <a:gd name="T16" fmla="*/ 4 w 15"/>
                <a:gd name="T17" fmla="*/ 21 h 21"/>
                <a:gd name="T18" fmla="*/ 11 w 15"/>
                <a:gd name="T19" fmla="*/ 20 h 21"/>
                <a:gd name="T20" fmla="*/ 11 w 15"/>
                <a:gd name="T21" fmla="*/ 20 h 21"/>
                <a:gd name="T22" fmla="*/ 11 w 15"/>
                <a:gd name="T23" fmla="*/ 20 h 21"/>
                <a:gd name="T24" fmla="*/ 15 w 15"/>
                <a:gd name="T25" fmla="*/ 21 h 21"/>
                <a:gd name="T26" fmla="*/ 10 w 15"/>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1">
                  <a:moveTo>
                    <a:pt x="10" y="0"/>
                  </a:moveTo>
                  <a:cubicBezTo>
                    <a:pt x="7" y="0"/>
                    <a:pt x="7" y="0"/>
                    <a:pt x="7" y="0"/>
                  </a:cubicBezTo>
                  <a:cubicBezTo>
                    <a:pt x="6" y="0"/>
                    <a:pt x="6" y="0"/>
                    <a:pt x="6" y="1"/>
                  </a:cubicBezTo>
                  <a:cubicBezTo>
                    <a:pt x="6" y="2"/>
                    <a:pt x="6" y="2"/>
                    <a:pt x="6" y="2"/>
                  </a:cubicBezTo>
                  <a:cubicBezTo>
                    <a:pt x="6" y="2"/>
                    <a:pt x="6" y="2"/>
                    <a:pt x="6" y="2"/>
                  </a:cubicBezTo>
                  <a:cubicBezTo>
                    <a:pt x="6" y="3"/>
                    <a:pt x="6" y="3"/>
                    <a:pt x="5" y="3"/>
                  </a:cubicBezTo>
                  <a:cubicBezTo>
                    <a:pt x="5" y="3"/>
                    <a:pt x="5" y="3"/>
                    <a:pt x="5" y="3"/>
                  </a:cubicBezTo>
                  <a:cubicBezTo>
                    <a:pt x="3" y="4"/>
                    <a:pt x="2" y="4"/>
                    <a:pt x="0" y="4"/>
                  </a:cubicBezTo>
                  <a:cubicBezTo>
                    <a:pt x="4" y="21"/>
                    <a:pt x="4" y="21"/>
                    <a:pt x="4" y="21"/>
                  </a:cubicBezTo>
                  <a:cubicBezTo>
                    <a:pt x="7" y="21"/>
                    <a:pt x="9" y="20"/>
                    <a:pt x="11" y="20"/>
                  </a:cubicBezTo>
                  <a:cubicBezTo>
                    <a:pt x="11" y="20"/>
                    <a:pt x="11" y="20"/>
                    <a:pt x="11" y="20"/>
                  </a:cubicBezTo>
                  <a:cubicBezTo>
                    <a:pt x="11" y="20"/>
                    <a:pt x="11" y="20"/>
                    <a:pt x="11" y="20"/>
                  </a:cubicBezTo>
                  <a:cubicBezTo>
                    <a:pt x="12" y="20"/>
                    <a:pt x="13" y="21"/>
                    <a:pt x="15" y="21"/>
                  </a:cubicBezTo>
                  <a:cubicBezTo>
                    <a:pt x="10" y="0"/>
                    <a:pt x="10" y="0"/>
                    <a:pt x="10"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51" name="Freeform 132">
              <a:extLst>
                <a:ext uri="{FF2B5EF4-FFF2-40B4-BE49-F238E27FC236}">
                  <a16:creationId xmlns:a16="http://schemas.microsoft.com/office/drawing/2014/main" id="{3A7752FA-210D-4C2B-AC4B-DF93276DD205}"/>
                </a:ext>
              </a:extLst>
            </p:cNvPr>
            <p:cNvSpPr>
              <a:spLocks noEditPoints="1"/>
            </p:cNvSpPr>
            <p:nvPr/>
          </p:nvSpPr>
          <p:spPr bwMode="auto">
            <a:xfrm>
              <a:off x="3667" y="1990"/>
              <a:ext cx="346" cy="344"/>
            </a:xfrm>
            <a:custGeom>
              <a:avLst/>
              <a:gdLst>
                <a:gd name="T0" fmla="*/ 152 w 168"/>
                <a:gd name="T1" fmla="*/ 45 h 167"/>
                <a:gd name="T2" fmla="*/ 148 w 168"/>
                <a:gd name="T3" fmla="*/ 33 h 167"/>
                <a:gd name="T4" fmla="*/ 136 w 168"/>
                <a:gd name="T5" fmla="*/ 21 h 167"/>
                <a:gd name="T6" fmla="*/ 125 w 168"/>
                <a:gd name="T7" fmla="*/ 17 h 167"/>
                <a:gd name="T8" fmla="*/ 123 w 168"/>
                <a:gd name="T9" fmla="*/ 9 h 167"/>
                <a:gd name="T10" fmla="*/ 109 w 168"/>
                <a:gd name="T11" fmla="*/ 6 h 167"/>
                <a:gd name="T12" fmla="*/ 95 w 168"/>
                <a:gd name="T13" fmla="*/ 3 h 167"/>
                <a:gd name="T14" fmla="*/ 81 w 168"/>
                <a:gd name="T15" fmla="*/ 0 h 167"/>
                <a:gd name="T16" fmla="*/ 75 w 168"/>
                <a:gd name="T17" fmla="*/ 5 h 167"/>
                <a:gd name="T18" fmla="*/ 63 w 168"/>
                <a:gd name="T19" fmla="*/ 5 h 167"/>
                <a:gd name="T20" fmla="*/ 47 w 168"/>
                <a:gd name="T21" fmla="*/ 11 h 167"/>
                <a:gd name="T22" fmla="*/ 39 w 168"/>
                <a:gd name="T23" fmla="*/ 19 h 167"/>
                <a:gd name="T24" fmla="*/ 30 w 168"/>
                <a:gd name="T25" fmla="*/ 19 h 167"/>
                <a:gd name="T26" fmla="*/ 22 w 168"/>
                <a:gd name="T27" fmla="*/ 35 h 167"/>
                <a:gd name="T28" fmla="*/ 13 w 168"/>
                <a:gd name="T29" fmla="*/ 43 h 167"/>
                <a:gd name="T30" fmla="*/ 7 w 168"/>
                <a:gd name="T31" fmla="*/ 59 h 167"/>
                <a:gd name="T32" fmla="*/ 7 w 168"/>
                <a:gd name="T33" fmla="*/ 70 h 167"/>
                <a:gd name="T34" fmla="*/ 0 w 168"/>
                <a:gd name="T35" fmla="*/ 76 h 167"/>
                <a:gd name="T36" fmla="*/ 3 w 168"/>
                <a:gd name="T37" fmla="*/ 90 h 167"/>
                <a:gd name="T38" fmla="*/ 6 w 168"/>
                <a:gd name="T39" fmla="*/ 105 h 167"/>
                <a:gd name="T40" fmla="*/ 8 w 168"/>
                <a:gd name="T41" fmla="*/ 119 h 167"/>
                <a:gd name="T42" fmla="*/ 16 w 168"/>
                <a:gd name="T43" fmla="*/ 122 h 167"/>
                <a:gd name="T44" fmla="*/ 20 w 168"/>
                <a:gd name="T45" fmla="*/ 134 h 167"/>
                <a:gd name="T46" fmla="*/ 32 w 168"/>
                <a:gd name="T47" fmla="*/ 146 h 167"/>
                <a:gd name="T48" fmla="*/ 43 w 168"/>
                <a:gd name="T49" fmla="*/ 150 h 167"/>
                <a:gd name="T50" fmla="*/ 45 w 168"/>
                <a:gd name="T51" fmla="*/ 158 h 167"/>
                <a:gd name="T52" fmla="*/ 59 w 168"/>
                <a:gd name="T53" fmla="*/ 161 h 167"/>
                <a:gd name="T54" fmla="*/ 73 w 168"/>
                <a:gd name="T55" fmla="*/ 164 h 167"/>
                <a:gd name="T56" fmla="*/ 87 w 168"/>
                <a:gd name="T57" fmla="*/ 167 h 167"/>
                <a:gd name="T58" fmla="*/ 93 w 168"/>
                <a:gd name="T59" fmla="*/ 162 h 167"/>
                <a:gd name="T60" fmla="*/ 106 w 168"/>
                <a:gd name="T61" fmla="*/ 162 h 167"/>
                <a:gd name="T62" fmla="*/ 121 w 168"/>
                <a:gd name="T63" fmla="*/ 156 h 167"/>
                <a:gd name="T64" fmla="*/ 130 w 168"/>
                <a:gd name="T65" fmla="*/ 148 h 167"/>
                <a:gd name="T66" fmla="*/ 138 w 168"/>
                <a:gd name="T67" fmla="*/ 148 h 167"/>
                <a:gd name="T68" fmla="*/ 146 w 168"/>
                <a:gd name="T69" fmla="*/ 132 h 167"/>
                <a:gd name="T70" fmla="*/ 155 w 168"/>
                <a:gd name="T71" fmla="*/ 124 h 167"/>
                <a:gd name="T72" fmla="*/ 161 w 168"/>
                <a:gd name="T73" fmla="*/ 108 h 167"/>
                <a:gd name="T74" fmla="*/ 162 w 168"/>
                <a:gd name="T75" fmla="*/ 97 h 167"/>
                <a:gd name="T76" fmla="*/ 168 w 168"/>
                <a:gd name="T77" fmla="*/ 91 h 167"/>
                <a:gd name="T78" fmla="*/ 165 w 168"/>
                <a:gd name="T79" fmla="*/ 77 h 167"/>
                <a:gd name="T80" fmla="*/ 162 w 168"/>
                <a:gd name="T81" fmla="*/ 62 h 167"/>
                <a:gd name="T82" fmla="*/ 160 w 168"/>
                <a:gd name="T83" fmla="*/ 48 h 167"/>
                <a:gd name="T84" fmla="*/ 91 w 168"/>
                <a:gd name="T85" fmla="*/ 83 h 167"/>
                <a:gd name="T86" fmla="*/ 80 w 168"/>
                <a:gd name="T87" fmla="*/ 78 h 167"/>
                <a:gd name="T88" fmla="*/ 57 w 168"/>
                <a:gd name="T89" fmla="*/ 38 h 167"/>
                <a:gd name="T90" fmla="*/ 70 w 168"/>
                <a:gd name="T91" fmla="*/ 94 h 167"/>
                <a:gd name="T92" fmla="*/ 25 w 168"/>
                <a:gd name="T93" fmla="*/ 109 h 167"/>
                <a:gd name="T94" fmla="*/ 70 w 168"/>
                <a:gd name="T95" fmla="*/ 138 h 167"/>
                <a:gd name="T96" fmla="*/ 95 w 168"/>
                <a:gd name="T97" fmla="*/ 98 h 167"/>
                <a:gd name="T98" fmla="*/ 108 w 168"/>
                <a:gd name="T99" fmla="*/ 145 h 167"/>
                <a:gd name="T100" fmla="*/ 100 w 168"/>
                <a:gd name="T101" fmla="*/ 77 h 167"/>
                <a:gd name="T102" fmla="*/ 80 w 168"/>
                <a:gd name="T103" fmla="*/ 21 h 167"/>
                <a:gd name="T104" fmla="*/ 138 w 168"/>
                <a:gd name="T105" fmla="*/ 9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67">
                  <a:moveTo>
                    <a:pt x="156" y="46"/>
                  </a:moveTo>
                  <a:cubicBezTo>
                    <a:pt x="156" y="46"/>
                    <a:pt x="156" y="46"/>
                    <a:pt x="156" y="46"/>
                  </a:cubicBezTo>
                  <a:cubicBezTo>
                    <a:pt x="155" y="47"/>
                    <a:pt x="153" y="46"/>
                    <a:pt x="152" y="45"/>
                  </a:cubicBezTo>
                  <a:cubicBezTo>
                    <a:pt x="151" y="42"/>
                    <a:pt x="149" y="40"/>
                    <a:pt x="148" y="37"/>
                  </a:cubicBezTo>
                  <a:cubicBezTo>
                    <a:pt x="147" y="36"/>
                    <a:pt x="147" y="34"/>
                    <a:pt x="148" y="33"/>
                  </a:cubicBezTo>
                  <a:cubicBezTo>
                    <a:pt x="148" y="33"/>
                    <a:pt x="148" y="33"/>
                    <a:pt x="148" y="33"/>
                  </a:cubicBezTo>
                  <a:cubicBezTo>
                    <a:pt x="149" y="32"/>
                    <a:pt x="149" y="30"/>
                    <a:pt x="148" y="29"/>
                  </a:cubicBezTo>
                  <a:cubicBezTo>
                    <a:pt x="140" y="21"/>
                    <a:pt x="140" y="21"/>
                    <a:pt x="140" y="21"/>
                  </a:cubicBezTo>
                  <a:cubicBezTo>
                    <a:pt x="139" y="20"/>
                    <a:pt x="137" y="20"/>
                    <a:pt x="136" y="21"/>
                  </a:cubicBezTo>
                  <a:cubicBezTo>
                    <a:pt x="136" y="21"/>
                    <a:pt x="136" y="21"/>
                    <a:pt x="136" y="21"/>
                  </a:cubicBezTo>
                  <a:cubicBezTo>
                    <a:pt x="135" y="22"/>
                    <a:pt x="133" y="22"/>
                    <a:pt x="132" y="21"/>
                  </a:cubicBezTo>
                  <a:cubicBezTo>
                    <a:pt x="130" y="20"/>
                    <a:pt x="128" y="18"/>
                    <a:pt x="125" y="17"/>
                  </a:cubicBezTo>
                  <a:cubicBezTo>
                    <a:pt x="124" y="16"/>
                    <a:pt x="124" y="14"/>
                    <a:pt x="124" y="13"/>
                  </a:cubicBezTo>
                  <a:cubicBezTo>
                    <a:pt x="124" y="13"/>
                    <a:pt x="124" y="13"/>
                    <a:pt x="124" y="13"/>
                  </a:cubicBezTo>
                  <a:cubicBezTo>
                    <a:pt x="125" y="11"/>
                    <a:pt x="124" y="10"/>
                    <a:pt x="123" y="9"/>
                  </a:cubicBezTo>
                  <a:cubicBezTo>
                    <a:pt x="113" y="5"/>
                    <a:pt x="113" y="5"/>
                    <a:pt x="113" y="5"/>
                  </a:cubicBezTo>
                  <a:cubicBezTo>
                    <a:pt x="111" y="4"/>
                    <a:pt x="109" y="5"/>
                    <a:pt x="109" y="6"/>
                  </a:cubicBezTo>
                  <a:cubicBezTo>
                    <a:pt x="109" y="6"/>
                    <a:pt x="109" y="6"/>
                    <a:pt x="109" y="6"/>
                  </a:cubicBezTo>
                  <a:cubicBezTo>
                    <a:pt x="108" y="8"/>
                    <a:pt x="106" y="8"/>
                    <a:pt x="105" y="8"/>
                  </a:cubicBezTo>
                  <a:cubicBezTo>
                    <a:pt x="102" y="7"/>
                    <a:pt x="100" y="6"/>
                    <a:pt x="97" y="6"/>
                  </a:cubicBezTo>
                  <a:cubicBezTo>
                    <a:pt x="96" y="6"/>
                    <a:pt x="95" y="5"/>
                    <a:pt x="95" y="3"/>
                  </a:cubicBezTo>
                  <a:cubicBezTo>
                    <a:pt x="95" y="3"/>
                    <a:pt x="95" y="3"/>
                    <a:pt x="95" y="3"/>
                  </a:cubicBezTo>
                  <a:cubicBezTo>
                    <a:pt x="95" y="1"/>
                    <a:pt x="93" y="0"/>
                    <a:pt x="92" y="0"/>
                  </a:cubicBezTo>
                  <a:cubicBezTo>
                    <a:pt x="81" y="0"/>
                    <a:pt x="81" y="0"/>
                    <a:pt x="81" y="0"/>
                  </a:cubicBezTo>
                  <a:cubicBezTo>
                    <a:pt x="79" y="0"/>
                    <a:pt x="78" y="1"/>
                    <a:pt x="78" y="3"/>
                  </a:cubicBezTo>
                  <a:cubicBezTo>
                    <a:pt x="78" y="3"/>
                    <a:pt x="78" y="3"/>
                    <a:pt x="78" y="3"/>
                  </a:cubicBezTo>
                  <a:cubicBezTo>
                    <a:pt x="78" y="4"/>
                    <a:pt x="76" y="5"/>
                    <a:pt x="75" y="5"/>
                  </a:cubicBezTo>
                  <a:cubicBezTo>
                    <a:pt x="72" y="6"/>
                    <a:pt x="69" y="6"/>
                    <a:pt x="66" y="7"/>
                  </a:cubicBezTo>
                  <a:cubicBezTo>
                    <a:pt x="65" y="7"/>
                    <a:pt x="63" y="7"/>
                    <a:pt x="63" y="5"/>
                  </a:cubicBezTo>
                  <a:cubicBezTo>
                    <a:pt x="63" y="5"/>
                    <a:pt x="63" y="5"/>
                    <a:pt x="63" y="5"/>
                  </a:cubicBezTo>
                  <a:cubicBezTo>
                    <a:pt x="62" y="4"/>
                    <a:pt x="60" y="3"/>
                    <a:pt x="59" y="4"/>
                  </a:cubicBezTo>
                  <a:cubicBezTo>
                    <a:pt x="48" y="8"/>
                    <a:pt x="48" y="8"/>
                    <a:pt x="48" y="8"/>
                  </a:cubicBezTo>
                  <a:cubicBezTo>
                    <a:pt x="47" y="8"/>
                    <a:pt x="46" y="10"/>
                    <a:pt x="47" y="11"/>
                  </a:cubicBezTo>
                  <a:cubicBezTo>
                    <a:pt x="47" y="11"/>
                    <a:pt x="47" y="11"/>
                    <a:pt x="47" y="11"/>
                  </a:cubicBezTo>
                  <a:cubicBezTo>
                    <a:pt x="47" y="13"/>
                    <a:pt x="47" y="14"/>
                    <a:pt x="45" y="15"/>
                  </a:cubicBezTo>
                  <a:cubicBezTo>
                    <a:pt x="43" y="16"/>
                    <a:pt x="41" y="18"/>
                    <a:pt x="39" y="19"/>
                  </a:cubicBezTo>
                  <a:cubicBezTo>
                    <a:pt x="37" y="20"/>
                    <a:pt x="36" y="20"/>
                    <a:pt x="35" y="19"/>
                  </a:cubicBezTo>
                  <a:cubicBezTo>
                    <a:pt x="35" y="19"/>
                    <a:pt x="35" y="19"/>
                    <a:pt x="35" y="19"/>
                  </a:cubicBezTo>
                  <a:cubicBezTo>
                    <a:pt x="33" y="18"/>
                    <a:pt x="32" y="18"/>
                    <a:pt x="30" y="19"/>
                  </a:cubicBezTo>
                  <a:cubicBezTo>
                    <a:pt x="22" y="27"/>
                    <a:pt x="22" y="27"/>
                    <a:pt x="22" y="27"/>
                  </a:cubicBezTo>
                  <a:cubicBezTo>
                    <a:pt x="21" y="28"/>
                    <a:pt x="21" y="30"/>
                    <a:pt x="22" y="31"/>
                  </a:cubicBezTo>
                  <a:cubicBezTo>
                    <a:pt x="23" y="32"/>
                    <a:pt x="23" y="34"/>
                    <a:pt x="22" y="35"/>
                  </a:cubicBezTo>
                  <a:cubicBezTo>
                    <a:pt x="21" y="37"/>
                    <a:pt x="19" y="40"/>
                    <a:pt x="17" y="42"/>
                  </a:cubicBezTo>
                  <a:cubicBezTo>
                    <a:pt x="16" y="43"/>
                    <a:pt x="15" y="44"/>
                    <a:pt x="13" y="43"/>
                  </a:cubicBezTo>
                  <a:cubicBezTo>
                    <a:pt x="13" y="43"/>
                    <a:pt x="13" y="43"/>
                    <a:pt x="13" y="43"/>
                  </a:cubicBezTo>
                  <a:cubicBezTo>
                    <a:pt x="12" y="43"/>
                    <a:pt x="10" y="43"/>
                    <a:pt x="10" y="45"/>
                  </a:cubicBezTo>
                  <a:cubicBezTo>
                    <a:pt x="5" y="55"/>
                    <a:pt x="5" y="55"/>
                    <a:pt x="5" y="55"/>
                  </a:cubicBezTo>
                  <a:cubicBezTo>
                    <a:pt x="4" y="57"/>
                    <a:pt x="5" y="58"/>
                    <a:pt x="7" y="59"/>
                  </a:cubicBezTo>
                  <a:cubicBezTo>
                    <a:pt x="7" y="59"/>
                    <a:pt x="7" y="59"/>
                    <a:pt x="7" y="59"/>
                  </a:cubicBezTo>
                  <a:cubicBezTo>
                    <a:pt x="8" y="60"/>
                    <a:pt x="9" y="61"/>
                    <a:pt x="8" y="63"/>
                  </a:cubicBezTo>
                  <a:cubicBezTo>
                    <a:pt x="8" y="65"/>
                    <a:pt x="7" y="68"/>
                    <a:pt x="7" y="70"/>
                  </a:cubicBezTo>
                  <a:cubicBezTo>
                    <a:pt x="6" y="72"/>
                    <a:pt x="5" y="73"/>
                    <a:pt x="4" y="73"/>
                  </a:cubicBezTo>
                  <a:cubicBezTo>
                    <a:pt x="4" y="73"/>
                    <a:pt x="4" y="73"/>
                    <a:pt x="4" y="73"/>
                  </a:cubicBezTo>
                  <a:cubicBezTo>
                    <a:pt x="2" y="73"/>
                    <a:pt x="1" y="74"/>
                    <a:pt x="0" y="76"/>
                  </a:cubicBezTo>
                  <a:cubicBezTo>
                    <a:pt x="0" y="87"/>
                    <a:pt x="0" y="87"/>
                    <a:pt x="0" y="87"/>
                  </a:cubicBezTo>
                  <a:cubicBezTo>
                    <a:pt x="0" y="89"/>
                    <a:pt x="1" y="90"/>
                    <a:pt x="3" y="90"/>
                  </a:cubicBezTo>
                  <a:cubicBezTo>
                    <a:pt x="3" y="90"/>
                    <a:pt x="3" y="90"/>
                    <a:pt x="3" y="90"/>
                  </a:cubicBezTo>
                  <a:cubicBezTo>
                    <a:pt x="5" y="90"/>
                    <a:pt x="6" y="91"/>
                    <a:pt x="6" y="93"/>
                  </a:cubicBezTo>
                  <a:cubicBezTo>
                    <a:pt x="6" y="96"/>
                    <a:pt x="7" y="99"/>
                    <a:pt x="8" y="102"/>
                  </a:cubicBezTo>
                  <a:cubicBezTo>
                    <a:pt x="8" y="103"/>
                    <a:pt x="7" y="104"/>
                    <a:pt x="6" y="105"/>
                  </a:cubicBezTo>
                  <a:cubicBezTo>
                    <a:pt x="6" y="105"/>
                    <a:pt x="6" y="105"/>
                    <a:pt x="6" y="105"/>
                  </a:cubicBezTo>
                  <a:cubicBezTo>
                    <a:pt x="4" y="106"/>
                    <a:pt x="3" y="107"/>
                    <a:pt x="4" y="109"/>
                  </a:cubicBezTo>
                  <a:cubicBezTo>
                    <a:pt x="8" y="119"/>
                    <a:pt x="8" y="119"/>
                    <a:pt x="8" y="119"/>
                  </a:cubicBezTo>
                  <a:cubicBezTo>
                    <a:pt x="9" y="121"/>
                    <a:pt x="10" y="122"/>
                    <a:pt x="12" y="121"/>
                  </a:cubicBezTo>
                  <a:cubicBezTo>
                    <a:pt x="12" y="121"/>
                    <a:pt x="12" y="121"/>
                    <a:pt x="12" y="121"/>
                  </a:cubicBezTo>
                  <a:cubicBezTo>
                    <a:pt x="13" y="120"/>
                    <a:pt x="15" y="121"/>
                    <a:pt x="16" y="122"/>
                  </a:cubicBezTo>
                  <a:cubicBezTo>
                    <a:pt x="17" y="125"/>
                    <a:pt x="19" y="127"/>
                    <a:pt x="20" y="130"/>
                  </a:cubicBezTo>
                  <a:cubicBezTo>
                    <a:pt x="21" y="131"/>
                    <a:pt x="21" y="133"/>
                    <a:pt x="20" y="134"/>
                  </a:cubicBezTo>
                  <a:cubicBezTo>
                    <a:pt x="20" y="134"/>
                    <a:pt x="20" y="134"/>
                    <a:pt x="20" y="134"/>
                  </a:cubicBezTo>
                  <a:cubicBezTo>
                    <a:pt x="19" y="135"/>
                    <a:pt x="19" y="137"/>
                    <a:pt x="20" y="138"/>
                  </a:cubicBezTo>
                  <a:cubicBezTo>
                    <a:pt x="28" y="146"/>
                    <a:pt x="28" y="146"/>
                    <a:pt x="28" y="146"/>
                  </a:cubicBezTo>
                  <a:cubicBezTo>
                    <a:pt x="29" y="147"/>
                    <a:pt x="31" y="147"/>
                    <a:pt x="32" y="146"/>
                  </a:cubicBezTo>
                  <a:cubicBezTo>
                    <a:pt x="32" y="146"/>
                    <a:pt x="32" y="146"/>
                    <a:pt x="32" y="146"/>
                  </a:cubicBezTo>
                  <a:cubicBezTo>
                    <a:pt x="33" y="145"/>
                    <a:pt x="35" y="145"/>
                    <a:pt x="36" y="146"/>
                  </a:cubicBezTo>
                  <a:cubicBezTo>
                    <a:pt x="38" y="147"/>
                    <a:pt x="40" y="149"/>
                    <a:pt x="43" y="150"/>
                  </a:cubicBezTo>
                  <a:cubicBezTo>
                    <a:pt x="44" y="151"/>
                    <a:pt x="44" y="153"/>
                    <a:pt x="44" y="154"/>
                  </a:cubicBezTo>
                  <a:cubicBezTo>
                    <a:pt x="44" y="154"/>
                    <a:pt x="44" y="154"/>
                    <a:pt x="44" y="154"/>
                  </a:cubicBezTo>
                  <a:cubicBezTo>
                    <a:pt x="43" y="156"/>
                    <a:pt x="44" y="157"/>
                    <a:pt x="45" y="158"/>
                  </a:cubicBezTo>
                  <a:cubicBezTo>
                    <a:pt x="56" y="162"/>
                    <a:pt x="56" y="162"/>
                    <a:pt x="56" y="162"/>
                  </a:cubicBezTo>
                  <a:cubicBezTo>
                    <a:pt x="57" y="163"/>
                    <a:pt x="59" y="162"/>
                    <a:pt x="59" y="161"/>
                  </a:cubicBezTo>
                  <a:cubicBezTo>
                    <a:pt x="59" y="161"/>
                    <a:pt x="59" y="161"/>
                    <a:pt x="59" y="161"/>
                  </a:cubicBezTo>
                  <a:cubicBezTo>
                    <a:pt x="60" y="160"/>
                    <a:pt x="62" y="159"/>
                    <a:pt x="63" y="159"/>
                  </a:cubicBezTo>
                  <a:cubicBezTo>
                    <a:pt x="66" y="160"/>
                    <a:pt x="68" y="161"/>
                    <a:pt x="71" y="161"/>
                  </a:cubicBezTo>
                  <a:cubicBezTo>
                    <a:pt x="72" y="161"/>
                    <a:pt x="73" y="163"/>
                    <a:pt x="73" y="164"/>
                  </a:cubicBezTo>
                  <a:cubicBezTo>
                    <a:pt x="73" y="164"/>
                    <a:pt x="73" y="164"/>
                    <a:pt x="73" y="164"/>
                  </a:cubicBezTo>
                  <a:cubicBezTo>
                    <a:pt x="73" y="166"/>
                    <a:pt x="75" y="167"/>
                    <a:pt x="76" y="167"/>
                  </a:cubicBezTo>
                  <a:cubicBezTo>
                    <a:pt x="87" y="167"/>
                    <a:pt x="87" y="167"/>
                    <a:pt x="87" y="167"/>
                  </a:cubicBezTo>
                  <a:cubicBezTo>
                    <a:pt x="89" y="167"/>
                    <a:pt x="90" y="166"/>
                    <a:pt x="90" y="164"/>
                  </a:cubicBezTo>
                  <a:cubicBezTo>
                    <a:pt x="90" y="164"/>
                    <a:pt x="90" y="164"/>
                    <a:pt x="90" y="164"/>
                  </a:cubicBezTo>
                  <a:cubicBezTo>
                    <a:pt x="91" y="163"/>
                    <a:pt x="92" y="162"/>
                    <a:pt x="93" y="162"/>
                  </a:cubicBezTo>
                  <a:cubicBezTo>
                    <a:pt x="96" y="161"/>
                    <a:pt x="99" y="161"/>
                    <a:pt x="102" y="160"/>
                  </a:cubicBezTo>
                  <a:cubicBezTo>
                    <a:pt x="103" y="160"/>
                    <a:pt x="105" y="160"/>
                    <a:pt x="105" y="162"/>
                  </a:cubicBezTo>
                  <a:cubicBezTo>
                    <a:pt x="106" y="162"/>
                    <a:pt x="106" y="162"/>
                    <a:pt x="106" y="162"/>
                  </a:cubicBezTo>
                  <a:cubicBezTo>
                    <a:pt x="106" y="163"/>
                    <a:pt x="108" y="164"/>
                    <a:pt x="109" y="164"/>
                  </a:cubicBezTo>
                  <a:cubicBezTo>
                    <a:pt x="120" y="159"/>
                    <a:pt x="120" y="159"/>
                    <a:pt x="120" y="159"/>
                  </a:cubicBezTo>
                  <a:cubicBezTo>
                    <a:pt x="121" y="159"/>
                    <a:pt x="122" y="157"/>
                    <a:pt x="121" y="156"/>
                  </a:cubicBezTo>
                  <a:cubicBezTo>
                    <a:pt x="121" y="156"/>
                    <a:pt x="121" y="156"/>
                    <a:pt x="121" y="156"/>
                  </a:cubicBezTo>
                  <a:cubicBezTo>
                    <a:pt x="121" y="154"/>
                    <a:pt x="121" y="153"/>
                    <a:pt x="123" y="152"/>
                  </a:cubicBezTo>
                  <a:cubicBezTo>
                    <a:pt x="125" y="151"/>
                    <a:pt x="127" y="149"/>
                    <a:pt x="130" y="148"/>
                  </a:cubicBezTo>
                  <a:cubicBezTo>
                    <a:pt x="131" y="147"/>
                    <a:pt x="132" y="147"/>
                    <a:pt x="133" y="148"/>
                  </a:cubicBezTo>
                  <a:cubicBezTo>
                    <a:pt x="133" y="148"/>
                    <a:pt x="133" y="148"/>
                    <a:pt x="133" y="148"/>
                  </a:cubicBezTo>
                  <a:cubicBezTo>
                    <a:pt x="135" y="149"/>
                    <a:pt x="136" y="149"/>
                    <a:pt x="138" y="148"/>
                  </a:cubicBezTo>
                  <a:cubicBezTo>
                    <a:pt x="146" y="140"/>
                    <a:pt x="146" y="140"/>
                    <a:pt x="146" y="140"/>
                  </a:cubicBezTo>
                  <a:cubicBezTo>
                    <a:pt x="147" y="139"/>
                    <a:pt x="147" y="137"/>
                    <a:pt x="146" y="136"/>
                  </a:cubicBezTo>
                  <a:cubicBezTo>
                    <a:pt x="145" y="135"/>
                    <a:pt x="145" y="133"/>
                    <a:pt x="146" y="132"/>
                  </a:cubicBezTo>
                  <a:cubicBezTo>
                    <a:pt x="148" y="130"/>
                    <a:pt x="149" y="127"/>
                    <a:pt x="151" y="125"/>
                  </a:cubicBezTo>
                  <a:cubicBezTo>
                    <a:pt x="152" y="124"/>
                    <a:pt x="153" y="123"/>
                    <a:pt x="155" y="124"/>
                  </a:cubicBezTo>
                  <a:cubicBezTo>
                    <a:pt x="155" y="124"/>
                    <a:pt x="155" y="124"/>
                    <a:pt x="155" y="124"/>
                  </a:cubicBezTo>
                  <a:cubicBezTo>
                    <a:pt x="156" y="124"/>
                    <a:pt x="158" y="124"/>
                    <a:pt x="159" y="122"/>
                  </a:cubicBezTo>
                  <a:cubicBezTo>
                    <a:pt x="163" y="112"/>
                    <a:pt x="163" y="112"/>
                    <a:pt x="163" y="112"/>
                  </a:cubicBezTo>
                  <a:cubicBezTo>
                    <a:pt x="164" y="111"/>
                    <a:pt x="163" y="109"/>
                    <a:pt x="161" y="108"/>
                  </a:cubicBezTo>
                  <a:cubicBezTo>
                    <a:pt x="161" y="108"/>
                    <a:pt x="161" y="108"/>
                    <a:pt x="161" y="108"/>
                  </a:cubicBezTo>
                  <a:cubicBezTo>
                    <a:pt x="160" y="107"/>
                    <a:pt x="159" y="106"/>
                    <a:pt x="160" y="105"/>
                  </a:cubicBezTo>
                  <a:cubicBezTo>
                    <a:pt x="161" y="102"/>
                    <a:pt x="161" y="99"/>
                    <a:pt x="162" y="97"/>
                  </a:cubicBezTo>
                  <a:cubicBezTo>
                    <a:pt x="162" y="95"/>
                    <a:pt x="163" y="94"/>
                    <a:pt x="165" y="94"/>
                  </a:cubicBezTo>
                  <a:cubicBezTo>
                    <a:pt x="165" y="94"/>
                    <a:pt x="165" y="94"/>
                    <a:pt x="165" y="94"/>
                  </a:cubicBezTo>
                  <a:cubicBezTo>
                    <a:pt x="166" y="94"/>
                    <a:pt x="168" y="93"/>
                    <a:pt x="168" y="91"/>
                  </a:cubicBezTo>
                  <a:cubicBezTo>
                    <a:pt x="168" y="80"/>
                    <a:pt x="168" y="80"/>
                    <a:pt x="168" y="80"/>
                  </a:cubicBezTo>
                  <a:cubicBezTo>
                    <a:pt x="168" y="78"/>
                    <a:pt x="167" y="77"/>
                    <a:pt x="165" y="77"/>
                  </a:cubicBezTo>
                  <a:cubicBezTo>
                    <a:pt x="165" y="77"/>
                    <a:pt x="165" y="77"/>
                    <a:pt x="165" y="77"/>
                  </a:cubicBezTo>
                  <a:cubicBezTo>
                    <a:pt x="164" y="77"/>
                    <a:pt x="162" y="76"/>
                    <a:pt x="162" y="74"/>
                  </a:cubicBezTo>
                  <a:cubicBezTo>
                    <a:pt x="162" y="71"/>
                    <a:pt x="161" y="69"/>
                    <a:pt x="161" y="66"/>
                  </a:cubicBezTo>
                  <a:cubicBezTo>
                    <a:pt x="160" y="64"/>
                    <a:pt x="161" y="63"/>
                    <a:pt x="162" y="62"/>
                  </a:cubicBezTo>
                  <a:cubicBezTo>
                    <a:pt x="162" y="62"/>
                    <a:pt x="162" y="62"/>
                    <a:pt x="162" y="62"/>
                  </a:cubicBezTo>
                  <a:cubicBezTo>
                    <a:pt x="164" y="61"/>
                    <a:pt x="165" y="60"/>
                    <a:pt x="164" y="58"/>
                  </a:cubicBezTo>
                  <a:cubicBezTo>
                    <a:pt x="160" y="48"/>
                    <a:pt x="160" y="48"/>
                    <a:pt x="160" y="48"/>
                  </a:cubicBezTo>
                  <a:cubicBezTo>
                    <a:pt x="159" y="46"/>
                    <a:pt x="158" y="46"/>
                    <a:pt x="156" y="46"/>
                  </a:cubicBezTo>
                  <a:close/>
                  <a:moveTo>
                    <a:pt x="80" y="78"/>
                  </a:moveTo>
                  <a:cubicBezTo>
                    <a:pt x="84" y="75"/>
                    <a:pt x="90" y="77"/>
                    <a:pt x="91" y="83"/>
                  </a:cubicBezTo>
                  <a:cubicBezTo>
                    <a:pt x="91" y="85"/>
                    <a:pt x="90" y="88"/>
                    <a:pt x="88" y="89"/>
                  </a:cubicBezTo>
                  <a:cubicBezTo>
                    <a:pt x="84" y="92"/>
                    <a:pt x="78" y="90"/>
                    <a:pt x="77" y="84"/>
                  </a:cubicBezTo>
                  <a:cubicBezTo>
                    <a:pt x="77" y="82"/>
                    <a:pt x="78" y="79"/>
                    <a:pt x="80" y="78"/>
                  </a:cubicBezTo>
                  <a:close/>
                  <a:moveTo>
                    <a:pt x="25" y="109"/>
                  </a:moveTo>
                  <a:cubicBezTo>
                    <a:pt x="14" y="82"/>
                    <a:pt x="23" y="52"/>
                    <a:pt x="45" y="35"/>
                  </a:cubicBezTo>
                  <a:cubicBezTo>
                    <a:pt x="49" y="31"/>
                    <a:pt x="55" y="33"/>
                    <a:pt x="57" y="38"/>
                  </a:cubicBezTo>
                  <a:cubicBezTo>
                    <a:pt x="70" y="72"/>
                    <a:pt x="70" y="72"/>
                    <a:pt x="70" y="72"/>
                  </a:cubicBezTo>
                  <a:cubicBezTo>
                    <a:pt x="67" y="77"/>
                    <a:pt x="65" y="84"/>
                    <a:pt x="68" y="90"/>
                  </a:cubicBezTo>
                  <a:cubicBezTo>
                    <a:pt x="68" y="92"/>
                    <a:pt x="69" y="93"/>
                    <a:pt x="70" y="94"/>
                  </a:cubicBezTo>
                  <a:cubicBezTo>
                    <a:pt x="54" y="130"/>
                    <a:pt x="54" y="130"/>
                    <a:pt x="54" y="130"/>
                  </a:cubicBezTo>
                  <a:cubicBezTo>
                    <a:pt x="52" y="135"/>
                    <a:pt x="46" y="137"/>
                    <a:pt x="41" y="133"/>
                  </a:cubicBezTo>
                  <a:cubicBezTo>
                    <a:pt x="34" y="126"/>
                    <a:pt x="28" y="118"/>
                    <a:pt x="25" y="109"/>
                  </a:cubicBezTo>
                  <a:close/>
                  <a:moveTo>
                    <a:pt x="108" y="145"/>
                  </a:moveTo>
                  <a:cubicBezTo>
                    <a:pt x="97" y="149"/>
                    <a:pt x="86" y="151"/>
                    <a:pt x="76" y="149"/>
                  </a:cubicBezTo>
                  <a:cubicBezTo>
                    <a:pt x="71" y="148"/>
                    <a:pt x="68" y="143"/>
                    <a:pt x="70" y="138"/>
                  </a:cubicBezTo>
                  <a:cubicBezTo>
                    <a:pt x="86" y="101"/>
                    <a:pt x="86" y="101"/>
                    <a:pt x="86" y="101"/>
                  </a:cubicBezTo>
                  <a:cubicBezTo>
                    <a:pt x="87" y="101"/>
                    <a:pt x="89" y="101"/>
                    <a:pt x="90" y="100"/>
                  </a:cubicBezTo>
                  <a:cubicBezTo>
                    <a:pt x="92" y="99"/>
                    <a:pt x="93" y="98"/>
                    <a:pt x="95" y="98"/>
                  </a:cubicBezTo>
                  <a:cubicBezTo>
                    <a:pt x="131" y="114"/>
                    <a:pt x="131" y="114"/>
                    <a:pt x="131" y="114"/>
                  </a:cubicBezTo>
                  <a:cubicBezTo>
                    <a:pt x="136" y="116"/>
                    <a:pt x="138" y="122"/>
                    <a:pt x="135" y="126"/>
                  </a:cubicBezTo>
                  <a:cubicBezTo>
                    <a:pt x="128" y="134"/>
                    <a:pt x="119" y="141"/>
                    <a:pt x="108" y="145"/>
                  </a:cubicBezTo>
                  <a:close/>
                  <a:moveTo>
                    <a:pt x="138" y="98"/>
                  </a:moveTo>
                  <a:cubicBezTo>
                    <a:pt x="102" y="82"/>
                    <a:pt x="102" y="82"/>
                    <a:pt x="102" y="82"/>
                  </a:cubicBezTo>
                  <a:cubicBezTo>
                    <a:pt x="101" y="80"/>
                    <a:pt x="101" y="79"/>
                    <a:pt x="100" y="77"/>
                  </a:cubicBezTo>
                  <a:cubicBezTo>
                    <a:pt x="98" y="71"/>
                    <a:pt x="93" y="67"/>
                    <a:pt x="86" y="66"/>
                  </a:cubicBezTo>
                  <a:cubicBezTo>
                    <a:pt x="73" y="32"/>
                    <a:pt x="73" y="32"/>
                    <a:pt x="73" y="32"/>
                  </a:cubicBezTo>
                  <a:cubicBezTo>
                    <a:pt x="71" y="27"/>
                    <a:pt x="74" y="21"/>
                    <a:pt x="80" y="21"/>
                  </a:cubicBezTo>
                  <a:cubicBezTo>
                    <a:pt x="107" y="19"/>
                    <a:pt x="134" y="35"/>
                    <a:pt x="145" y="62"/>
                  </a:cubicBezTo>
                  <a:cubicBezTo>
                    <a:pt x="149" y="71"/>
                    <a:pt x="150" y="81"/>
                    <a:pt x="149" y="91"/>
                  </a:cubicBezTo>
                  <a:cubicBezTo>
                    <a:pt x="148" y="96"/>
                    <a:pt x="143" y="100"/>
                    <a:pt x="138" y="98"/>
                  </a:cubicBezTo>
                  <a:close/>
                </a:path>
              </a:pathLst>
            </a:custGeom>
            <a:solidFill>
              <a:srgbClr val="75757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52" name="Freeform 133">
              <a:extLst>
                <a:ext uri="{FF2B5EF4-FFF2-40B4-BE49-F238E27FC236}">
                  <a16:creationId xmlns:a16="http://schemas.microsoft.com/office/drawing/2014/main" id="{4FDA726E-4E2D-4A58-A2BA-B61C55D65E7D}"/>
                </a:ext>
              </a:extLst>
            </p:cNvPr>
            <p:cNvSpPr>
              <a:spLocks/>
            </p:cNvSpPr>
            <p:nvPr/>
          </p:nvSpPr>
          <p:spPr bwMode="auto">
            <a:xfrm>
              <a:off x="3811" y="2178"/>
              <a:ext cx="126" cy="96"/>
            </a:xfrm>
            <a:custGeom>
              <a:avLst/>
              <a:gdLst>
                <a:gd name="T0" fmla="*/ 25 w 61"/>
                <a:gd name="T1" fmla="*/ 0 h 47"/>
                <a:gd name="T2" fmla="*/ 14 w 61"/>
                <a:gd name="T3" fmla="*/ 6 h 47"/>
                <a:gd name="T4" fmla="*/ 11 w 61"/>
                <a:gd name="T5" fmla="*/ 5 h 47"/>
                <a:gd name="T6" fmla="*/ 0 w 61"/>
                <a:gd name="T7" fmla="*/ 47 h 47"/>
                <a:gd name="T8" fmla="*/ 16 w 61"/>
                <a:gd name="T9" fmla="*/ 10 h 47"/>
                <a:gd name="T10" fmla="*/ 20 w 61"/>
                <a:gd name="T11" fmla="*/ 9 h 47"/>
                <a:gd name="T12" fmla="*/ 25 w 61"/>
                <a:gd name="T13" fmla="*/ 7 h 47"/>
                <a:gd name="T14" fmla="*/ 61 w 61"/>
                <a:gd name="T15" fmla="*/ 23 h 47"/>
                <a:gd name="T16" fmla="*/ 25 w 61"/>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7">
                  <a:moveTo>
                    <a:pt x="25" y="0"/>
                  </a:moveTo>
                  <a:cubicBezTo>
                    <a:pt x="23" y="3"/>
                    <a:pt x="19" y="6"/>
                    <a:pt x="14" y="6"/>
                  </a:cubicBezTo>
                  <a:cubicBezTo>
                    <a:pt x="13" y="6"/>
                    <a:pt x="12" y="6"/>
                    <a:pt x="11" y="5"/>
                  </a:cubicBezTo>
                  <a:cubicBezTo>
                    <a:pt x="0" y="47"/>
                    <a:pt x="0" y="47"/>
                    <a:pt x="0" y="47"/>
                  </a:cubicBezTo>
                  <a:cubicBezTo>
                    <a:pt x="16" y="10"/>
                    <a:pt x="16" y="10"/>
                    <a:pt x="16" y="10"/>
                  </a:cubicBezTo>
                  <a:cubicBezTo>
                    <a:pt x="17" y="10"/>
                    <a:pt x="19" y="10"/>
                    <a:pt x="20" y="9"/>
                  </a:cubicBezTo>
                  <a:cubicBezTo>
                    <a:pt x="22" y="8"/>
                    <a:pt x="23" y="7"/>
                    <a:pt x="25" y="7"/>
                  </a:cubicBezTo>
                  <a:cubicBezTo>
                    <a:pt x="61" y="23"/>
                    <a:pt x="61" y="23"/>
                    <a:pt x="61" y="23"/>
                  </a:cubicBezTo>
                  <a:lnTo>
                    <a:pt x="25" y="0"/>
                  </a:ln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53" name="Freeform 134">
              <a:extLst>
                <a:ext uri="{FF2B5EF4-FFF2-40B4-BE49-F238E27FC236}">
                  <a16:creationId xmlns:a16="http://schemas.microsoft.com/office/drawing/2014/main" id="{EE60F88D-EDD7-4313-A886-B2DDA0E11C3B}"/>
                </a:ext>
              </a:extLst>
            </p:cNvPr>
            <p:cNvSpPr>
              <a:spLocks/>
            </p:cNvSpPr>
            <p:nvPr/>
          </p:nvSpPr>
          <p:spPr bwMode="auto">
            <a:xfrm>
              <a:off x="3805" y="2023"/>
              <a:ext cx="115" cy="99"/>
            </a:xfrm>
            <a:custGeom>
              <a:avLst/>
              <a:gdLst>
                <a:gd name="T0" fmla="*/ 9 w 56"/>
                <a:gd name="T1" fmla="*/ 2 h 48"/>
                <a:gd name="T2" fmla="*/ 2 w 56"/>
                <a:gd name="T3" fmla="*/ 13 h 48"/>
                <a:gd name="T4" fmla="*/ 18 w 56"/>
                <a:gd name="T5" fmla="*/ 48 h 48"/>
                <a:gd name="T6" fmla="*/ 6 w 56"/>
                <a:gd name="T7" fmla="*/ 16 h 48"/>
                <a:gd name="T8" fmla="*/ 13 w 56"/>
                <a:gd name="T9" fmla="*/ 5 h 48"/>
                <a:gd name="T10" fmla="*/ 56 w 56"/>
                <a:gd name="T11" fmla="*/ 17 h 48"/>
                <a:gd name="T12" fmla="*/ 9 w 56"/>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56" h="48">
                  <a:moveTo>
                    <a:pt x="9" y="2"/>
                  </a:moveTo>
                  <a:cubicBezTo>
                    <a:pt x="3" y="2"/>
                    <a:pt x="0" y="8"/>
                    <a:pt x="2" y="13"/>
                  </a:cubicBezTo>
                  <a:cubicBezTo>
                    <a:pt x="2" y="13"/>
                    <a:pt x="15" y="41"/>
                    <a:pt x="18" y="48"/>
                  </a:cubicBezTo>
                  <a:cubicBezTo>
                    <a:pt x="6" y="16"/>
                    <a:pt x="6" y="16"/>
                    <a:pt x="6" y="16"/>
                  </a:cubicBezTo>
                  <a:cubicBezTo>
                    <a:pt x="4" y="11"/>
                    <a:pt x="7" y="5"/>
                    <a:pt x="13" y="5"/>
                  </a:cubicBezTo>
                  <a:cubicBezTo>
                    <a:pt x="28" y="4"/>
                    <a:pt x="43" y="8"/>
                    <a:pt x="56" y="17"/>
                  </a:cubicBezTo>
                  <a:cubicBezTo>
                    <a:pt x="43" y="6"/>
                    <a:pt x="26" y="0"/>
                    <a:pt x="9" y="2"/>
                  </a:cubicBez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nvGrpSpPr>
          <p:cNvPr id="154" name="Group 153" descr="Assembly line image in circle">
            <a:extLst>
              <a:ext uri="{FF2B5EF4-FFF2-40B4-BE49-F238E27FC236}">
                <a16:creationId xmlns:a16="http://schemas.microsoft.com/office/drawing/2014/main" id="{DD440545-E706-4162-A1A9-670FB11FB481}"/>
              </a:ext>
            </a:extLst>
          </p:cNvPr>
          <p:cNvGrpSpPr/>
          <p:nvPr/>
        </p:nvGrpSpPr>
        <p:grpSpPr>
          <a:xfrm>
            <a:off x="7363371" y="3224098"/>
            <a:ext cx="895247" cy="895247"/>
            <a:chOff x="7363371" y="3224098"/>
            <a:chExt cx="895247" cy="895247"/>
          </a:xfrm>
          <a:scene3d>
            <a:camera prst="perspectiveAbove">
              <a:rot lat="0" lon="0" rev="0"/>
            </a:camera>
            <a:lightRig rig="threePt" dir="t"/>
          </a:scene3d>
        </p:grpSpPr>
        <p:sp>
          <p:nvSpPr>
            <p:cNvPr id="156" name="Oval 138">
              <a:extLst>
                <a:ext uri="{FF2B5EF4-FFF2-40B4-BE49-F238E27FC236}">
                  <a16:creationId xmlns:a16="http://schemas.microsoft.com/office/drawing/2014/main" id="{8AF5DE14-A6B1-4A48-BBE2-6C53A252BBD5}"/>
                </a:ext>
              </a:extLst>
            </p:cNvPr>
            <p:cNvSpPr>
              <a:spLocks noChangeArrowheads="1"/>
            </p:cNvSpPr>
            <p:nvPr/>
          </p:nvSpPr>
          <p:spPr bwMode="auto">
            <a:xfrm>
              <a:off x="7363371" y="3224098"/>
              <a:ext cx="895247" cy="895247"/>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167" name="Group 166">
              <a:extLst>
                <a:ext uri="{FF2B5EF4-FFF2-40B4-BE49-F238E27FC236}">
                  <a16:creationId xmlns:a16="http://schemas.microsoft.com/office/drawing/2014/main" id="{94E834C1-89E5-470D-B323-266FBDDBCCA0}"/>
                </a:ext>
              </a:extLst>
            </p:cNvPr>
            <p:cNvGrpSpPr/>
            <p:nvPr/>
          </p:nvGrpSpPr>
          <p:grpSpPr>
            <a:xfrm>
              <a:off x="7611756" y="3443261"/>
              <a:ext cx="398478" cy="456921"/>
              <a:chOff x="7611756" y="3443261"/>
              <a:chExt cx="398478" cy="456921"/>
            </a:xfrm>
          </p:grpSpPr>
          <p:sp>
            <p:nvSpPr>
              <p:cNvPr id="169" name="1">
                <a:extLst>
                  <a:ext uri="{FF2B5EF4-FFF2-40B4-BE49-F238E27FC236}">
                    <a16:creationId xmlns:a16="http://schemas.microsoft.com/office/drawing/2014/main" id="{99482B21-3847-489D-831C-07E607F55046}"/>
                  </a:ext>
                </a:extLst>
              </p:cNvPr>
              <p:cNvSpPr/>
              <p:nvPr/>
            </p:nvSpPr>
            <p:spPr bwMode="auto">
              <a:xfrm>
                <a:off x="7730731" y="367559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1" name="1">
                <a:extLst>
                  <a:ext uri="{FF2B5EF4-FFF2-40B4-BE49-F238E27FC236}">
                    <a16:creationId xmlns:a16="http://schemas.microsoft.com/office/drawing/2014/main" id="{F661981C-432C-4D76-9F74-90DC693AB7D8}"/>
                  </a:ext>
                </a:extLst>
              </p:cNvPr>
              <p:cNvSpPr/>
              <p:nvPr/>
            </p:nvSpPr>
            <p:spPr bwMode="auto">
              <a:xfrm>
                <a:off x="7730382" y="367560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2" name="1">
                <a:extLst>
                  <a:ext uri="{FF2B5EF4-FFF2-40B4-BE49-F238E27FC236}">
                    <a16:creationId xmlns:a16="http://schemas.microsoft.com/office/drawing/2014/main" id="{5B5CB7D7-9F7A-4B8A-9733-FEDA56E649C4}"/>
                  </a:ext>
                </a:extLst>
              </p:cNvPr>
              <p:cNvSpPr/>
              <p:nvPr/>
            </p:nvSpPr>
            <p:spPr bwMode="auto">
              <a:xfrm>
                <a:off x="7678503" y="3744056"/>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3" name="1">
                <a:extLst>
                  <a:ext uri="{FF2B5EF4-FFF2-40B4-BE49-F238E27FC236}">
                    <a16:creationId xmlns:a16="http://schemas.microsoft.com/office/drawing/2014/main" id="{F9CBB614-DD5D-4867-9E60-563F21F2287B}"/>
                  </a:ext>
                </a:extLst>
              </p:cNvPr>
              <p:cNvSpPr/>
              <p:nvPr/>
            </p:nvSpPr>
            <p:spPr bwMode="auto">
              <a:xfrm>
                <a:off x="7797505" y="371194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4" name="1">
                <a:extLst>
                  <a:ext uri="{FF2B5EF4-FFF2-40B4-BE49-F238E27FC236}">
                    <a16:creationId xmlns:a16="http://schemas.microsoft.com/office/drawing/2014/main" id="{1A3A5C94-D9B6-44C2-A6D9-36B229C7C3F8}"/>
                  </a:ext>
                </a:extLst>
              </p:cNvPr>
              <p:cNvSpPr/>
              <p:nvPr/>
            </p:nvSpPr>
            <p:spPr bwMode="auto">
              <a:xfrm>
                <a:off x="7727795" y="3701023"/>
                <a:ext cx="57356" cy="57356"/>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5" name="Freeform 139">
                <a:extLst>
                  <a:ext uri="{FF2B5EF4-FFF2-40B4-BE49-F238E27FC236}">
                    <a16:creationId xmlns:a16="http://schemas.microsoft.com/office/drawing/2014/main" id="{4947CC96-ECD9-40EE-A341-AD85B2EF5F48}"/>
                  </a:ext>
                </a:extLst>
              </p:cNvPr>
              <p:cNvSpPr>
                <a:spLocks/>
              </p:cNvSpPr>
              <p:nvPr/>
            </p:nvSpPr>
            <p:spPr bwMode="auto">
              <a:xfrm>
                <a:off x="7636992" y="3467170"/>
                <a:ext cx="349332" cy="195254"/>
              </a:xfrm>
              <a:custGeom>
                <a:avLst/>
                <a:gdLst>
                  <a:gd name="T0" fmla="*/ 263 w 263"/>
                  <a:gd name="T1" fmla="*/ 73 h 147"/>
                  <a:gd name="T2" fmla="*/ 131 w 263"/>
                  <a:gd name="T3" fmla="*/ 147 h 147"/>
                  <a:gd name="T4" fmla="*/ 0 w 263"/>
                  <a:gd name="T5" fmla="*/ 73 h 147"/>
                  <a:gd name="T6" fmla="*/ 131 w 263"/>
                  <a:gd name="T7" fmla="*/ 0 h 147"/>
                  <a:gd name="T8" fmla="*/ 263 w 263"/>
                  <a:gd name="T9" fmla="*/ 73 h 147"/>
                  <a:gd name="T10" fmla="*/ 263 w 263"/>
                  <a:gd name="T11" fmla="*/ 73 h 147"/>
                  <a:gd name="T12" fmla="*/ 263 w 263"/>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263" h="147">
                    <a:moveTo>
                      <a:pt x="263" y="73"/>
                    </a:moveTo>
                    <a:lnTo>
                      <a:pt x="131" y="147"/>
                    </a:lnTo>
                    <a:lnTo>
                      <a:pt x="0" y="73"/>
                    </a:lnTo>
                    <a:lnTo>
                      <a:pt x="131" y="0"/>
                    </a:lnTo>
                    <a:lnTo>
                      <a:pt x="263" y="73"/>
                    </a:lnTo>
                    <a:lnTo>
                      <a:pt x="263" y="73"/>
                    </a:lnTo>
                    <a:lnTo>
                      <a:pt x="263" y="73"/>
                    </a:lnTo>
                    <a:close/>
                  </a:path>
                </a:pathLst>
              </a:custGeom>
              <a:solidFill>
                <a:srgbClr val="0996FF"/>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76" name="Freeform 140">
                <a:extLst>
                  <a:ext uri="{FF2B5EF4-FFF2-40B4-BE49-F238E27FC236}">
                    <a16:creationId xmlns:a16="http://schemas.microsoft.com/office/drawing/2014/main" id="{990054D2-1AA0-4B72-B614-4493A8EDAFD6}"/>
                  </a:ext>
                </a:extLst>
              </p:cNvPr>
              <p:cNvSpPr>
                <a:spLocks/>
              </p:cNvSpPr>
              <p:nvPr/>
            </p:nvSpPr>
            <p:spPr bwMode="auto">
              <a:xfrm>
                <a:off x="7636992" y="3564132"/>
                <a:ext cx="174002" cy="312141"/>
              </a:xfrm>
              <a:custGeom>
                <a:avLst/>
                <a:gdLst>
                  <a:gd name="T0" fmla="*/ 131 w 131"/>
                  <a:gd name="T1" fmla="*/ 235 h 235"/>
                  <a:gd name="T2" fmla="*/ 131 w 131"/>
                  <a:gd name="T3" fmla="*/ 72 h 235"/>
                  <a:gd name="T4" fmla="*/ 0 w 131"/>
                  <a:gd name="T5" fmla="*/ 0 h 235"/>
                  <a:gd name="T6" fmla="*/ 0 w 131"/>
                  <a:gd name="T7" fmla="*/ 162 h 235"/>
                  <a:gd name="T8" fmla="*/ 131 w 131"/>
                  <a:gd name="T9" fmla="*/ 235 h 235"/>
                  <a:gd name="T10" fmla="*/ 131 w 131"/>
                  <a:gd name="T11" fmla="*/ 235 h 235"/>
                  <a:gd name="T12" fmla="*/ 131 w 131"/>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1" h="235">
                    <a:moveTo>
                      <a:pt x="131" y="235"/>
                    </a:moveTo>
                    <a:lnTo>
                      <a:pt x="131" y="72"/>
                    </a:lnTo>
                    <a:lnTo>
                      <a:pt x="0" y="0"/>
                    </a:lnTo>
                    <a:lnTo>
                      <a:pt x="0" y="162"/>
                    </a:lnTo>
                    <a:lnTo>
                      <a:pt x="131" y="235"/>
                    </a:lnTo>
                    <a:lnTo>
                      <a:pt x="131" y="235"/>
                    </a:lnTo>
                    <a:lnTo>
                      <a:pt x="131" y="235"/>
                    </a:lnTo>
                    <a:close/>
                  </a:path>
                </a:pathLst>
              </a:custGeom>
              <a:solidFill>
                <a:srgbClr val="0078D4"/>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77" name="Freeform 141">
                <a:extLst>
                  <a:ext uri="{FF2B5EF4-FFF2-40B4-BE49-F238E27FC236}">
                    <a16:creationId xmlns:a16="http://schemas.microsoft.com/office/drawing/2014/main" id="{34D74C5B-252E-4BE3-B05A-9AEC1E97F6A4}"/>
                  </a:ext>
                </a:extLst>
              </p:cNvPr>
              <p:cNvSpPr>
                <a:spLocks/>
              </p:cNvSpPr>
              <p:nvPr/>
            </p:nvSpPr>
            <p:spPr bwMode="auto">
              <a:xfrm>
                <a:off x="7810995" y="3564132"/>
                <a:ext cx="175330" cy="312141"/>
              </a:xfrm>
              <a:custGeom>
                <a:avLst/>
                <a:gdLst>
                  <a:gd name="T0" fmla="*/ 0 w 132"/>
                  <a:gd name="T1" fmla="*/ 235 h 235"/>
                  <a:gd name="T2" fmla="*/ 0 w 132"/>
                  <a:gd name="T3" fmla="*/ 72 h 235"/>
                  <a:gd name="T4" fmla="*/ 132 w 132"/>
                  <a:gd name="T5" fmla="*/ 0 h 235"/>
                  <a:gd name="T6" fmla="*/ 132 w 132"/>
                  <a:gd name="T7" fmla="*/ 162 h 235"/>
                  <a:gd name="T8" fmla="*/ 0 w 132"/>
                  <a:gd name="T9" fmla="*/ 235 h 235"/>
                  <a:gd name="T10" fmla="*/ 0 w 132"/>
                  <a:gd name="T11" fmla="*/ 235 h 235"/>
                  <a:gd name="T12" fmla="*/ 0 w 132"/>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2" h="235">
                    <a:moveTo>
                      <a:pt x="0" y="235"/>
                    </a:moveTo>
                    <a:lnTo>
                      <a:pt x="0" y="72"/>
                    </a:lnTo>
                    <a:lnTo>
                      <a:pt x="132" y="0"/>
                    </a:lnTo>
                    <a:lnTo>
                      <a:pt x="132" y="162"/>
                    </a:lnTo>
                    <a:lnTo>
                      <a:pt x="0" y="235"/>
                    </a:lnTo>
                    <a:lnTo>
                      <a:pt x="0" y="235"/>
                    </a:lnTo>
                    <a:lnTo>
                      <a:pt x="0" y="235"/>
                    </a:lnTo>
                    <a:close/>
                  </a:path>
                </a:pathLst>
              </a:custGeom>
              <a:solidFill>
                <a:srgbClr val="00487E"/>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78" name="Freeform 142">
                <a:extLst>
                  <a:ext uri="{FF2B5EF4-FFF2-40B4-BE49-F238E27FC236}">
                    <a16:creationId xmlns:a16="http://schemas.microsoft.com/office/drawing/2014/main" id="{6B7812EF-F34F-4319-B698-A2A9807AB592}"/>
                  </a:ext>
                </a:extLst>
              </p:cNvPr>
              <p:cNvSpPr>
                <a:spLocks/>
              </p:cNvSpPr>
              <p:nvPr/>
            </p:nvSpPr>
            <p:spPr bwMode="auto">
              <a:xfrm>
                <a:off x="7611756" y="3443261"/>
                <a:ext cx="398478" cy="456921"/>
              </a:xfrm>
              <a:custGeom>
                <a:avLst/>
                <a:gdLst>
                  <a:gd name="T0" fmla="*/ 140 w 146"/>
                  <a:gd name="T1" fmla="*/ 114 h 167"/>
                  <a:gd name="T2" fmla="*/ 140 w 146"/>
                  <a:gd name="T3" fmla="*/ 53 h 167"/>
                  <a:gd name="T4" fmla="*/ 146 w 146"/>
                  <a:gd name="T5" fmla="*/ 44 h 167"/>
                  <a:gd name="T6" fmla="*/ 137 w 146"/>
                  <a:gd name="T7" fmla="*/ 35 h 167"/>
                  <a:gd name="T8" fmla="*/ 131 w 146"/>
                  <a:gd name="T9" fmla="*/ 38 h 167"/>
                  <a:gd name="T10" fmla="*/ 82 w 146"/>
                  <a:gd name="T11" fmla="*/ 11 h 167"/>
                  <a:gd name="T12" fmla="*/ 82 w 146"/>
                  <a:gd name="T13" fmla="*/ 9 h 167"/>
                  <a:gd name="T14" fmla="*/ 73 w 146"/>
                  <a:gd name="T15" fmla="*/ 0 h 167"/>
                  <a:gd name="T16" fmla="*/ 64 w 146"/>
                  <a:gd name="T17" fmla="*/ 9 h 167"/>
                  <a:gd name="T18" fmla="*/ 73 w 146"/>
                  <a:gd name="T19" fmla="*/ 18 h 167"/>
                  <a:gd name="T20" fmla="*/ 79 w 146"/>
                  <a:gd name="T21" fmla="*/ 16 h 167"/>
                  <a:gd name="T22" fmla="*/ 128 w 146"/>
                  <a:gd name="T23" fmla="*/ 42 h 167"/>
                  <a:gd name="T24" fmla="*/ 128 w 146"/>
                  <a:gd name="T25" fmla="*/ 44 h 167"/>
                  <a:gd name="T26" fmla="*/ 128 w 146"/>
                  <a:gd name="T27" fmla="*/ 46 h 167"/>
                  <a:gd name="T28" fmla="*/ 80 w 146"/>
                  <a:gd name="T29" fmla="*/ 73 h 167"/>
                  <a:gd name="T30" fmla="*/ 73 w 146"/>
                  <a:gd name="T31" fmla="*/ 70 h 167"/>
                  <a:gd name="T32" fmla="*/ 64 w 146"/>
                  <a:gd name="T33" fmla="*/ 79 h 167"/>
                  <a:gd name="T34" fmla="*/ 70 w 146"/>
                  <a:gd name="T35" fmla="*/ 88 h 167"/>
                  <a:gd name="T36" fmla="*/ 70 w 146"/>
                  <a:gd name="T37" fmla="*/ 149 h 167"/>
                  <a:gd name="T38" fmla="*/ 67 w 146"/>
                  <a:gd name="T39" fmla="*/ 151 h 167"/>
                  <a:gd name="T40" fmla="*/ 18 w 146"/>
                  <a:gd name="T41" fmla="*/ 125 h 167"/>
                  <a:gd name="T42" fmla="*/ 18 w 146"/>
                  <a:gd name="T43" fmla="*/ 123 h 167"/>
                  <a:gd name="T44" fmla="*/ 12 w 146"/>
                  <a:gd name="T45" fmla="*/ 114 h 167"/>
                  <a:gd name="T46" fmla="*/ 12 w 146"/>
                  <a:gd name="T47" fmla="*/ 53 h 167"/>
                  <a:gd name="T48" fmla="*/ 18 w 146"/>
                  <a:gd name="T49" fmla="*/ 44 h 167"/>
                  <a:gd name="T50" fmla="*/ 9 w 146"/>
                  <a:gd name="T51" fmla="*/ 35 h 167"/>
                  <a:gd name="T52" fmla="*/ 0 w 146"/>
                  <a:gd name="T53" fmla="*/ 44 h 167"/>
                  <a:gd name="T54" fmla="*/ 6 w 146"/>
                  <a:gd name="T55" fmla="*/ 53 h 167"/>
                  <a:gd name="T56" fmla="*/ 6 w 146"/>
                  <a:gd name="T57" fmla="*/ 114 h 167"/>
                  <a:gd name="T58" fmla="*/ 0 w 146"/>
                  <a:gd name="T59" fmla="*/ 123 h 167"/>
                  <a:gd name="T60" fmla="*/ 9 w 146"/>
                  <a:gd name="T61" fmla="*/ 132 h 167"/>
                  <a:gd name="T62" fmla="*/ 16 w 146"/>
                  <a:gd name="T63" fmla="*/ 130 h 167"/>
                  <a:gd name="T64" fmla="*/ 64 w 146"/>
                  <a:gd name="T65" fmla="*/ 156 h 167"/>
                  <a:gd name="T66" fmla="*/ 64 w 146"/>
                  <a:gd name="T67" fmla="*/ 157 h 167"/>
                  <a:gd name="T68" fmla="*/ 73 w 146"/>
                  <a:gd name="T69" fmla="*/ 167 h 167"/>
                  <a:gd name="T70" fmla="*/ 82 w 146"/>
                  <a:gd name="T71" fmla="*/ 157 h 167"/>
                  <a:gd name="T72" fmla="*/ 76 w 146"/>
                  <a:gd name="T73" fmla="*/ 149 h 167"/>
                  <a:gd name="T74" fmla="*/ 76 w 146"/>
                  <a:gd name="T75" fmla="*/ 88 h 167"/>
                  <a:gd name="T76" fmla="*/ 82 w 146"/>
                  <a:gd name="T77" fmla="*/ 79 h 167"/>
                  <a:gd name="T78" fmla="*/ 82 w 146"/>
                  <a:gd name="T79" fmla="*/ 77 h 167"/>
                  <a:gd name="T80" fmla="*/ 130 w 146"/>
                  <a:gd name="T81" fmla="*/ 51 h 167"/>
                  <a:gd name="T82" fmla="*/ 134 w 146"/>
                  <a:gd name="T83" fmla="*/ 53 h 167"/>
                  <a:gd name="T84" fmla="*/ 134 w 146"/>
                  <a:gd name="T85" fmla="*/ 114 h 167"/>
                  <a:gd name="T86" fmla="*/ 128 w 146"/>
                  <a:gd name="T87" fmla="*/ 123 h 167"/>
                  <a:gd name="T88" fmla="*/ 137 w 146"/>
                  <a:gd name="T89" fmla="*/ 132 h 167"/>
                  <a:gd name="T90" fmla="*/ 146 w 146"/>
                  <a:gd name="T91" fmla="*/ 123 h 167"/>
                  <a:gd name="T92" fmla="*/ 140 w 146"/>
                  <a:gd name="T93" fmla="*/ 11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67">
                    <a:moveTo>
                      <a:pt x="140" y="114"/>
                    </a:moveTo>
                    <a:cubicBezTo>
                      <a:pt x="140" y="53"/>
                      <a:pt x="140" y="53"/>
                      <a:pt x="140" y="53"/>
                    </a:cubicBezTo>
                    <a:cubicBezTo>
                      <a:pt x="143" y="52"/>
                      <a:pt x="146" y="48"/>
                      <a:pt x="146" y="44"/>
                    </a:cubicBezTo>
                    <a:cubicBezTo>
                      <a:pt x="146" y="39"/>
                      <a:pt x="142" y="35"/>
                      <a:pt x="137" y="35"/>
                    </a:cubicBezTo>
                    <a:cubicBezTo>
                      <a:pt x="134" y="35"/>
                      <a:pt x="132" y="36"/>
                      <a:pt x="131" y="38"/>
                    </a:cubicBezTo>
                    <a:cubicBezTo>
                      <a:pt x="82" y="11"/>
                      <a:pt x="82" y="11"/>
                      <a:pt x="82" y="11"/>
                    </a:cubicBezTo>
                    <a:cubicBezTo>
                      <a:pt x="82" y="10"/>
                      <a:pt x="82" y="10"/>
                      <a:pt x="82" y="9"/>
                    </a:cubicBezTo>
                    <a:cubicBezTo>
                      <a:pt x="82" y="4"/>
                      <a:pt x="78" y="0"/>
                      <a:pt x="73" y="0"/>
                    </a:cubicBezTo>
                    <a:cubicBezTo>
                      <a:pt x="68" y="0"/>
                      <a:pt x="64" y="4"/>
                      <a:pt x="64" y="9"/>
                    </a:cubicBezTo>
                    <a:cubicBezTo>
                      <a:pt x="64" y="14"/>
                      <a:pt x="68" y="18"/>
                      <a:pt x="73" y="18"/>
                    </a:cubicBezTo>
                    <a:cubicBezTo>
                      <a:pt x="76" y="18"/>
                      <a:pt x="78" y="17"/>
                      <a:pt x="79" y="16"/>
                    </a:cubicBezTo>
                    <a:cubicBezTo>
                      <a:pt x="128" y="42"/>
                      <a:pt x="128" y="42"/>
                      <a:pt x="128" y="42"/>
                    </a:cubicBezTo>
                    <a:cubicBezTo>
                      <a:pt x="128" y="43"/>
                      <a:pt x="128" y="44"/>
                      <a:pt x="128" y="44"/>
                    </a:cubicBezTo>
                    <a:cubicBezTo>
                      <a:pt x="128" y="45"/>
                      <a:pt x="128" y="46"/>
                      <a:pt x="128" y="46"/>
                    </a:cubicBezTo>
                    <a:cubicBezTo>
                      <a:pt x="80" y="73"/>
                      <a:pt x="80" y="73"/>
                      <a:pt x="80" y="73"/>
                    </a:cubicBezTo>
                    <a:cubicBezTo>
                      <a:pt x="78" y="71"/>
                      <a:pt x="76" y="70"/>
                      <a:pt x="73" y="70"/>
                    </a:cubicBezTo>
                    <a:cubicBezTo>
                      <a:pt x="68" y="70"/>
                      <a:pt x="64" y="74"/>
                      <a:pt x="64" y="79"/>
                    </a:cubicBezTo>
                    <a:cubicBezTo>
                      <a:pt x="64" y="83"/>
                      <a:pt x="67" y="87"/>
                      <a:pt x="70" y="88"/>
                    </a:cubicBezTo>
                    <a:cubicBezTo>
                      <a:pt x="70" y="149"/>
                      <a:pt x="70" y="149"/>
                      <a:pt x="70" y="149"/>
                    </a:cubicBezTo>
                    <a:cubicBezTo>
                      <a:pt x="69" y="149"/>
                      <a:pt x="68" y="150"/>
                      <a:pt x="67" y="151"/>
                    </a:cubicBezTo>
                    <a:cubicBezTo>
                      <a:pt x="18" y="125"/>
                      <a:pt x="18" y="125"/>
                      <a:pt x="18" y="125"/>
                    </a:cubicBezTo>
                    <a:cubicBezTo>
                      <a:pt x="18" y="124"/>
                      <a:pt x="18" y="124"/>
                      <a:pt x="18" y="123"/>
                    </a:cubicBezTo>
                    <a:cubicBezTo>
                      <a:pt x="18" y="119"/>
                      <a:pt x="16" y="115"/>
                      <a:pt x="12" y="114"/>
                    </a:cubicBezTo>
                    <a:cubicBezTo>
                      <a:pt x="12" y="53"/>
                      <a:pt x="12" y="53"/>
                      <a:pt x="12" y="53"/>
                    </a:cubicBezTo>
                    <a:cubicBezTo>
                      <a:pt x="16" y="52"/>
                      <a:pt x="18" y="48"/>
                      <a:pt x="18" y="44"/>
                    </a:cubicBezTo>
                    <a:cubicBezTo>
                      <a:pt x="18" y="39"/>
                      <a:pt x="14" y="35"/>
                      <a:pt x="9" y="35"/>
                    </a:cubicBezTo>
                    <a:cubicBezTo>
                      <a:pt x="4" y="35"/>
                      <a:pt x="0" y="39"/>
                      <a:pt x="0" y="44"/>
                    </a:cubicBezTo>
                    <a:cubicBezTo>
                      <a:pt x="0" y="48"/>
                      <a:pt x="3" y="52"/>
                      <a:pt x="6" y="53"/>
                    </a:cubicBezTo>
                    <a:cubicBezTo>
                      <a:pt x="6" y="114"/>
                      <a:pt x="6" y="114"/>
                      <a:pt x="6" y="114"/>
                    </a:cubicBezTo>
                    <a:cubicBezTo>
                      <a:pt x="3" y="115"/>
                      <a:pt x="0" y="119"/>
                      <a:pt x="0" y="123"/>
                    </a:cubicBezTo>
                    <a:cubicBezTo>
                      <a:pt x="0" y="128"/>
                      <a:pt x="4" y="132"/>
                      <a:pt x="9" y="132"/>
                    </a:cubicBezTo>
                    <a:cubicBezTo>
                      <a:pt x="12" y="132"/>
                      <a:pt x="14" y="131"/>
                      <a:pt x="16" y="130"/>
                    </a:cubicBezTo>
                    <a:cubicBezTo>
                      <a:pt x="64" y="156"/>
                      <a:pt x="64" y="156"/>
                      <a:pt x="64" y="156"/>
                    </a:cubicBezTo>
                    <a:cubicBezTo>
                      <a:pt x="64" y="156"/>
                      <a:pt x="64" y="157"/>
                      <a:pt x="64" y="157"/>
                    </a:cubicBezTo>
                    <a:cubicBezTo>
                      <a:pt x="64" y="163"/>
                      <a:pt x="68" y="167"/>
                      <a:pt x="73" y="167"/>
                    </a:cubicBezTo>
                    <a:cubicBezTo>
                      <a:pt x="78" y="167"/>
                      <a:pt x="82" y="163"/>
                      <a:pt x="82" y="157"/>
                    </a:cubicBezTo>
                    <a:cubicBezTo>
                      <a:pt x="82" y="153"/>
                      <a:pt x="79" y="150"/>
                      <a:pt x="76" y="149"/>
                    </a:cubicBezTo>
                    <a:cubicBezTo>
                      <a:pt x="76" y="88"/>
                      <a:pt x="76" y="88"/>
                      <a:pt x="76" y="88"/>
                    </a:cubicBezTo>
                    <a:cubicBezTo>
                      <a:pt x="79" y="87"/>
                      <a:pt x="82" y="83"/>
                      <a:pt x="82" y="79"/>
                    </a:cubicBezTo>
                    <a:cubicBezTo>
                      <a:pt x="82" y="78"/>
                      <a:pt x="82" y="78"/>
                      <a:pt x="82" y="77"/>
                    </a:cubicBezTo>
                    <a:cubicBezTo>
                      <a:pt x="130" y="51"/>
                      <a:pt x="130" y="51"/>
                      <a:pt x="130" y="51"/>
                    </a:cubicBezTo>
                    <a:cubicBezTo>
                      <a:pt x="132" y="52"/>
                      <a:pt x="133" y="53"/>
                      <a:pt x="134" y="53"/>
                    </a:cubicBezTo>
                    <a:cubicBezTo>
                      <a:pt x="134" y="114"/>
                      <a:pt x="134" y="114"/>
                      <a:pt x="134" y="114"/>
                    </a:cubicBezTo>
                    <a:cubicBezTo>
                      <a:pt x="131" y="115"/>
                      <a:pt x="128" y="119"/>
                      <a:pt x="128" y="123"/>
                    </a:cubicBezTo>
                    <a:cubicBezTo>
                      <a:pt x="128" y="128"/>
                      <a:pt x="132" y="132"/>
                      <a:pt x="137" y="132"/>
                    </a:cubicBezTo>
                    <a:cubicBezTo>
                      <a:pt x="142" y="132"/>
                      <a:pt x="146" y="128"/>
                      <a:pt x="146" y="123"/>
                    </a:cubicBezTo>
                    <a:cubicBezTo>
                      <a:pt x="146" y="119"/>
                      <a:pt x="143" y="115"/>
                      <a:pt x="140" y="114"/>
                    </a:cubicBez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179" name="Group 178" descr="Happy customer image in circle">
            <a:extLst>
              <a:ext uri="{FF2B5EF4-FFF2-40B4-BE49-F238E27FC236}">
                <a16:creationId xmlns:a16="http://schemas.microsoft.com/office/drawing/2014/main" id="{36D584AF-3EE2-4EFA-BE90-51A177E9D9D8}"/>
              </a:ext>
            </a:extLst>
          </p:cNvPr>
          <p:cNvGrpSpPr/>
          <p:nvPr/>
        </p:nvGrpSpPr>
        <p:grpSpPr>
          <a:xfrm>
            <a:off x="3956848" y="3224098"/>
            <a:ext cx="892590" cy="895247"/>
            <a:chOff x="3944148" y="3224098"/>
            <a:chExt cx="892590" cy="895247"/>
          </a:xfrm>
          <a:scene3d>
            <a:camera prst="perspectiveAbove">
              <a:rot lat="0" lon="0" rev="0"/>
            </a:camera>
            <a:lightRig rig="threePt" dir="t"/>
          </a:scene3d>
        </p:grpSpPr>
        <p:sp>
          <p:nvSpPr>
            <p:cNvPr id="180" name="Oval 146">
              <a:extLst>
                <a:ext uri="{FF2B5EF4-FFF2-40B4-BE49-F238E27FC236}">
                  <a16:creationId xmlns:a16="http://schemas.microsoft.com/office/drawing/2014/main" id="{324DDEAE-04F6-4704-B562-A18081E2C64A}"/>
                </a:ext>
              </a:extLst>
            </p:cNvPr>
            <p:cNvSpPr>
              <a:spLocks noChangeArrowheads="1"/>
            </p:cNvSpPr>
            <p:nvPr/>
          </p:nvSpPr>
          <p:spPr bwMode="auto">
            <a:xfrm>
              <a:off x="3944148" y="3224098"/>
              <a:ext cx="892590" cy="895247"/>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181" name="Group 180">
              <a:extLst>
                <a:ext uri="{FF2B5EF4-FFF2-40B4-BE49-F238E27FC236}">
                  <a16:creationId xmlns:a16="http://schemas.microsoft.com/office/drawing/2014/main" id="{7C08E4AD-F886-4EF6-92FB-88AD867A677D}"/>
                </a:ext>
              </a:extLst>
            </p:cNvPr>
            <p:cNvGrpSpPr/>
            <p:nvPr/>
          </p:nvGrpSpPr>
          <p:grpSpPr>
            <a:xfrm>
              <a:off x="4146043" y="3467170"/>
              <a:ext cx="463563" cy="438325"/>
              <a:chOff x="4146043" y="3467170"/>
              <a:chExt cx="463563" cy="438325"/>
            </a:xfrm>
          </p:grpSpPr>
          <p:sp>
            <p:nvSpPr>
              <p:cNvPr id="182" name="Freeform 147">
                <a:extLst>
                  <a:ext uri="{FF2B5EF4-FFF2-40B4-BE49-F238E27FC236}">
                    <a16:creationId xmlns:a16="http://schemas.microsoft.com/office/drawing/2014/main" id="{53C17E44-6F44-493D-BE46-F547502E160F}"/>
                  </a:ext>
                </a:extLst>
              </p:cNvPr>
              <p:cNvSpPr>
                <a:spLocks/>
              </p:cNvSpPr>
              <p:nvPr/>
            </p:nvSpPr>
            <p:spPr bwMode="auto">
              <a:xfrm>
                <a:off x="4285511" y="3467170"/>
                <a:ext cx="324095" cy="370584"/>
              </a:xfrm>
              <a:custGeom>
                <a:avLst/>
                <a:gdLst>
                  <a:gd name="T0" fmla="*/ 0 w 119"/>
                  <a:gd name="T1" fmla="*/ 69 h 135"/>
                  <a:gd name="T2" fmla="*/ 17 w 119"/>
                  <a:gd name="T3" fmla="*/ 29 h 135"/>
                  <a:gd name="T4" fmla="*/ 17 w 119"/>
                  <a:gd name="T5" fmla="*/ 11 h 135"/>
                  <a:gd name="T6" fmla="*/ 28 w 119"/>
                  <a:gd name="T7" fmla="*/ 0 h 135"/>
                  <a:gd name="T8" fmla="*/ 108 w 119"/>
                  <a:gd name="T9" fmla="*/ 0 h 135"/>
                  <a:gd name="T10" fmla="*/ 119 w 119"/>
                  <a:gd name="T11" fmla="*/ 11 h 135"/>
                  <a:gd name="T12" fmla="*/ 119 w 119"/>
                  <a:gd name="T13" fmla="*/ 97 h 135"/>
                  <a:gd name="T14" fmla="*/ 108 w 119"/>
                  <a:gd name="T15" fmla="*/ 108 h 135"/>
                  <a:gd name="T16" fmla="*/ 105 w 119"/>
                  <a:gd name="T17" fmla="*/ 108 h 135"/>
                  <a:gd name="T18" fmla="*/ 103 w 119"/>
                  <a:gd name="T19" fmla="*/ 108 h 135"/>
                  <a:gd name="T20" fmla="*/ 77 w 119"/>
                  <a:gd name="T21" fmla="*/ 135 h 135"/>
                  <a:gd name="T22" fmla="*/ 77 w 119"/>
                  <a:gd name="T23" fmla="*/ 108 h 135"/>
                  <a:gd name="T24" fmla="*/ 28 w 119"/>
                  <a:gd name="T25" fmla="*/ 108 h 135"/>
                  <a:gd name="T26" fmla="*/ 17 w 119"/>
                  <a:gd name="T27" fmla="*/ 97 h 135"/>
                  <a:gd name="T28" fmla="*/ 17 w 119"/>
                  <a:gd name="T29" fmla="*/ 69 h 135"/>
                  <a:gd name="T30" fmla="*/ 0 w 119"/>
                  <a:gd name="T31" fmla="*/ 6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35">
                    <a:moveTo>
                      <a:pt x="0" y="69"/>
                    </a:moveTo>
                    <a:cubicBezTo>
                      <a:pt x="17" y="29"/>
                      <a:pt x="17" y="29"/>
                      <a:pt x="17" y="29"/>
                    </a:cubicBezTo>
                    <a:cubicBezTo>
                      <a:pt x="17" y="11"/>
                      <a:pt x="17" y="11"/>
                      <a:pt x="17" y="11"/>
                    </a:cubicBezTo>
                    <a:cubicBezTo>
                      <a:pt x="17" y="5"/>
                      <a:pt x="22" y="0"/>
                      <a:pt x="28" y="0"/>
                    </a:cubicBezTo>
                    <a:cubicBezTo>
                      <a:pt x="108" y="0"/>
                      <a:pt x="108" y="0"/>
                      <a:pt x="108" y="0"/>
                    </a:cubicBezTo>
                    <a:cubicBezTo>
                      <a:pt x="114" y="0"/>
                      <a:pt x="119" y="5"/>
                      <a:pt x="119" y="11"/>
                    </a:cubicBezTo>
                    <a:cubicBezTo>
                      <a:pt x="119" y="97"/>
                      <a:pt x="119" y="97"/>
                      <a:pt x="119" y="97"/>
                    </a:cubicBezTo>
                    <a:cubicBezTo>
                      <a:pt x="119" y="103"/>
                      <a:pt x="114" y="108"/>
                      <a:pt x="108" y="108"/>
                    </a:cubicBezTo>
                    <a:cubicBezTo>
                      <a:pt x="105" y="108"/>
                      <a:pt x="105" y="108"/>
                      <a:pt x="105" y="108"/>
                    </a:cubicBezTo>
                    <a:cubicBezTo>
                      <a:pt x="103" y="108"/>
                      <a:pt x="103" y="108"/>
                      <a:pt x="103" y="108"/>
                    </a:cubicBezTo>
                    <a:cubicBezTo>
                      <a:pt x="77" y="135"/>
                      <a:pt x="77" y="135"/>
                      <a:pt x="77" y="135"/>
                    </a:cubicBezTo>
                    <a:cubicBezTo>
                      <a:pt x="77" y="108"/>
                      <a:pt x="77" y="108"/>
                      <a:pt x="77" y="108"/>
                    </a:cubicBezTo>
                    <a:cubicBezTo>
                      <a:pt x="28" y="108"/>
                      <a:pt x="28" y="108"/>
                      <a:pt x="28" y="108"/>
                    </a:cubicBezTo>
                    <a:cubicBezTo>
                      <a:pt x="22" y="108"/>
                      <a:pt x="17" y="103"/>
                      <a:pt x="17" y="97"/>
                    </a:cubicBezTo>
                    <a:cubicBezTo>
                      <a:pt x="17" y="69"/>
                      <a:pt x="17" y="69"/>
                      <a:pt x="17" y="69"/>
                    </a:cubicBezTo>
                    <a:lnTo>
                      <a:pt x="0" y="69"/>
                    </a:lnTo>
                    <a:close/>
                  </a:path>
                </a:pathLst>
              </a:custGeom>
              <a:solidFill>
                <a:srgbClr val="0078D4"/>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83" name="Line 148">
                <a:extLst>
                  <a:ext uri="{FF2B5EF4-FFF2-40B4-BE49-F238E27FC236}">
                    <a16:creationId xmlns:a16="http://schemas.microsoft.com/office/drawing/2014/main" id="{DF373F96-1EEE-4728-956C-DAC29CC22874}"/>
                  </a:ext>
                </a:extLst>
              </p:cNvPr>
              <p:cNvSpPr>
                <a:spLocks noChangeShapeType="1"/>
              </p:cNvSpPr>
              <p:nvPr/>
            </p:nvSpPr>
            <p:spPr bwMode="auto">
              <a:xfrm>
                <a:off x="4495375" y="376337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84" name="Line 149">
                <a:extLst>
                  <a:ext uri="{FF2B5EF4-FFF2-40B4-BE49-F238E27FC236}">
                    <a16:creationId xmlns:a16="http://schemas.microsoft.com/office/drawing/2014/main" id="{C13C6ACF-66CB-4726-AA4D-2E5A788E65D1}"/>
                  </a:ext>
                </a:extLst>
              </p:cNvPr>
              <p:cNvSpPr>
                <a:spLocks noChangeShapeType="1"/>
              </p:cNvSpPr>
              <p:nvPr/>
            </p:nvSpPr>
            <p:spPr bwMode="auto">
              <a:xfrm>
                <a:off x="4495375" y="376337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85" name="Freeform 150">
                <a:extLst>
                  <a:ext uri="{FF2B5EF4-FFF2-40B4-BE49-F238E27FC236}">
                    <a16:creationId xmlns:a16="http://schemas.microsoft.com/office/drawing/2014/main" id="{87DE3D50-C727-4A9D-89BA-70C8203CE1ED}"/>
                  </a:ext>
                </a:extLst>
              </p:cNvPr>
              <p:cNvSpPr>
                <a:spLocks/>
              </p:cNvSpPr>
              <p:nvPr/>
            </p:nvSpPr>
            <p:spPr bwMode="auto">
              <a:xfrm>
                <a:off x="4495375" y="3763371"/>
                <a:ext cx="74383" cy="25237"/>
              </a:xfrm>
              <a:custGeom>
                <a:avLst/>
                <a:gdLst>
                  <a:gd name="T0" fmla="*/ 51 w 56"/>
                  <a:gd name="T1" fmla="*/ 2 h 19"/>
                  <a:gd name="T2" fmla="*/ 0 w 56"/>
                  <a:gd name="T3" fmla="*/ 19 h 19"/>
                  <a:gd name="T4" fmla="*/ 0 w 56"/>
                  <a:gd name="T5" fmla="*/ 0 h 19"/>
                  <a:gd name="T6" fmla="*/ 56 w 56"/>
                  <a:gd name="T7" fmla="*/ 0 h 19"/>
                  <a:gd name="T8" fmla="*/ 51 w 56"/>
                  <a:gd name="T9" fmla="*/ 2 h 19"/>
                </a:gdLst>
                <a:ahLst/>
                <a:cxnLst>
                  <a:cxn ang="0">
                    <a:pos x="T0" y="T1"/>
                  </a:cxn>
                  <a:cxn ang="0">
                    <a:pos x="T2" y="T3"/>
                  </a:cxn>
                  <a:cxn ang="0">
                    <a:pos x="T4" y="T5"/>
                  </a:cxn>
                  <a:cxn ang="0">
                    <a:pos x="T6" y="T7"/>
                  </a:cxn>
                  <a:cxn ang="0">
                    <a:pos x="T8" y="T9"/>
                  </a:cxn>
                </a:cxnLst>
                <a:rect l="0" t="0" r="r" b="b"/>
                <a:pathLst>
                  <a:path w="56" h="19">
                    <a:moveTo>
                      <a:pt x="51" y="2"/>
                    </a:moveTo>
                    <a:lnTo>
                      <a:pt x="0" y="19"/>
                    </a:lnTo>
                    <a:lnTo>
                      <a:pt x="0" y="0"/>
                    </a:lnTo>
                    <a:lnTo>
                      <a:pt x="56" y="0"/>
                    </a:lnTo>
                    <a:lnTo>
                      <a:pt x="51" y="2"/>
                    </a:lnTo>
                    <a:close/>
                  </a:path>
                </a:pathLst>
              </a:custGeom>
              <a:solidFill>
                <a:srgbClr val="008272">
                  <a:lumMod val="50000"/>
                </a:srgbClr>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86" name="Freeform 151">
                <a:extLst>
                  <a:ext uri="{FF2B5EF4-FFF2-40B4-BE49-F238E27FC236}">
                    <a16:creationId xmlns:a16="http://schemas.microsoft.com/office/drawing/2014/main" id="{455C4940-D574-493E-8194-F6BEECEA0CE2}"/>
                  </a:ext>
                </a:extLst>
              </p:cNvPr>
              <p:cNvSpPr>
                <a:spLocks/>
              </p:cNvSpPr>
              <p:nvPr/>
            </p:nvSpPr>
            <p:spPr bwMode="auto">
              <a:xfrm>
                <a:off x="4146043" y="3536239"/>
                <a:ext cx="278934" cy="369256"/>
              </a:xfrm>
              <a:custGeom>
                <a:avLst/>
                <a:gdLst>
                  <a:gd name="T0" fmla="*/ 68 w 102"/>
                  <a:gd name="T1" fmla="*/ 0 h 135"/>
                  <a:gd name="T2" fmla="*/ 10 w 102"/>
                  <a:gd name="T3" fmla="*/ 0 h 135"/>
                  <a:gd name="T4" fmla="*/ 0 w 102"/>
                  <a:gd name="T5" fmla="*/ 11 h 135"/>
                  <a:gd name="T6" fmla="*/ 0 w 102"/>
                  <a:gd name="T7" fmla="*/ 97 h 135"/>
                  <a:gd name="T8" fmla="*/ 10 w 102"/>
                  <a:gd name="T9" fmla="*/ 108 h 135"/>
                  <a:gd name="T10" fmla="*/ 13 w 102"/>
                  <a:gd name="T11" fmla="*/ 108 h 135"/>
                  <a:gd name="T12" fmla="*/ 15 w 102"/>
                  <a:gd name="T13" fmla="*/ 108 h 135"/>
                  <a:gd name="T14" fmla="*/ 42 w 102"/>
                  <a:gd name="T15" fmla="*/ 135 h 135"/>
                  <a:gd name="T16" fmla="*/ 42 w 102"/>
                  <a:gd name="T17" fmla="*/ 108 h 135"/>
                  <a:gd name="T18" fmla="*/ 91 w 102"/>
                  <a:gd name="T19" fmla="*/ 108 h 135"/>
                  <a:gd name="T20" fmla="*/ 102 w 102"/>
                  <a:gd name="T21" fmla="*/ 97 h 135"/>
                  <a:gd name="T22" fmla="*/ 102 w 102"/>
                  <a:gd name="T23" fmla="*/ 83 h 135"/>
                  <a:gd name="T24" fmla="*/ 68 w 102"/>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5">
                    <a:moveTo>
                      <a:pt x="68" y="0"/>
                    </a:moveTo>
                    <a:cubicBezTo>
                      <a:pt x="10" y="0"/>
                      <a:pt x="10" y="0"/>
                      <a:pt x="10" y="0"/>
                    </a:cubicBezTo>
                    <a:cubicBezTo>
                      <a:pt x="4" y="0"/>
                      <a:pt x="0" y="5"/>
                      <a:pt x="0" y="11"/>
                    </a:cubicBezTo>
                    <a:cubicBezTo>
                      <a:pt x="0" y="97"/>
                      <a:pt x="0" y="97"/>
                      <a:pt x="0" y="97"/>
                    </a:cubicBezTo>
                    <a:cubicBezTo>
                      <a:pt x="0" y="103"/>
                      <a:pt x="4" y="108"/>
                      <a:pt x="10" y="108"/>
                    </a:cubicBezTo>
                    <a:cubicBezTo>
                      <a:pt x="13" y="108"/>
                      <a:pt x="13" y="108"/>
                      <a:pt x="13" y="108"/>
                    </a:cubicBezTo>
                    <a:cubicBezTo>
                      <a:pt x="15" y="108"/>
                      <a:pt x="15" y="108"/>
                      <a:pt x="15" y="108"/>
                    </a:cubicBezTo>
                    <a:cubicBezTo>
                      <a:pt x="42" y="135"/>
                      <a:pt x="42" y="135"/>
                      <a:pt x="42" y="135"/>
                    </a:cubicBezTo>
                    <a:cubicBezTo>
                      <a:pt x="42" y="108"/>
                      <a:pt x="42" y="108"/>
                      <a:pt x="42" y="108"/>
                    </a:cubicBezTo>
                    <a:cubicBezTo>
                      <a:pt x="91" y="108"/>
                      <a:pt x="91" y="108"/>
                      <a:pt x="91" y="108"/>
                    </a:cubicBezTo>
                    <a:cubicBezTo>
                      <a:pt x="97" y="108"/>
                      <a:pt x="102" y="103"/>
                      <a:pt x="102" y="97"/>
                    </a:cubicBezTo>
                    <a:cubicBezTo>
                      <a:pt x="102" y="83"/>
                      <a:pt x="102" y="83"/>
                      <a:pt x="102" y="83"/>
                    </a:cubicBezTo>
                    <a:lnTo>
                      <a:pt x="68" y="0"/>
                    </a:lnTo>
                    <a:close/>
                  </a:path>
                </a:pathLst>
              </a:custGeom>
              <a:solidFill>
                <a:srgbClr val="75757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87" name="Freeform 152">
                <a:extLst>
                  <a:ext uri="{FF2B5EF4-FFF2-40B4-BE49-F238E27FC236}">
                    <a16:creationId xmlns:a16="http://schemas.microsoft.com/office/drawing/2014/main" id="{69654118-903D-4CC5-8833-165D9723A5E2}"/>
                  </a:ext>
                </a:extLst>
              </p:cNvPr>
              <p:cNvSpPr>
                <a:spLocks/>
              </p:cNvSpPr>
              <p:nvPr/>
            </p:nvSpPr>
            <p:spPr bwMode="auto">
              <a:xfrm>
                <a:off x="4288167" y="3536239"/>
                <a:ext cx="179315" cy="227132"/>
              </a:xfrm>
              <a:custGeom>
                <a:avLst/>
                <a:gdLst>
                  <a:gd name="T0" fmla="*/ 50 w 66"/>
                  <a:gd name="T1" fmla="*/ 69 h 83"/>
                  <a:gd name="T2" fmla="*/ 61 w 66"/>
                  <a:gd name="T3" fmla="*/ 69 h 83"/>
                  <a:gd name="T4" fmla="*/ 64 w 66"/>
                  <a:gd name="T5" fmla="*/ 63 h 83"/>
                  <a:gd name="T6" fmla="*/ 50 w 66"/>
                  <a:gd name="T7" fmla="*/ 29 h 83"/>
                  <a:gd name="T8" fmla="*/ 50 w 66"/>
                  <a:gd name="T9" fmla="*/ 11 h 83"/>
                  <a:gd name="T10" fmla="*/ 39 w 66"/>
                  <a:gd name="T11" fmla="*/ 0 h 83"/>
                  <a:gd name="T12" fmla="*/ 16 w 66"/>
                  <a:gd name="T13" fmla="*/ 0 h 83"/>
                  <a:gd name="T14" fmla="*/ 16 w 66"/>
                  <a:gd name="T15" fmla="*/ 4 h 83"/>
                  <a:gd name="T16" fmla="*/ 1 w 66"/>
                  <a:gd name="T17" fmla="*/ 38 h 83"/>
                  <a:gd name="T18" fmla="*/ 5 w 66"/>
                  <a:gd name="T19" fmla="*/ 44 h 83"/>
                  <a:gd name="T20" fmla="*/ 16 w 66"/>
                  <a:gd name="T21" fmla="*/ 44 h 83"/>
                  <a:gd name="T22" fmla="*/ 16 w 66"/>
                  <a:gd name="T23" fmla="*/ 72 h 83"/>
                  <a:gd name="T24" fmla="*/ 27 w 66"/>
                  <a:gd name="T25" fmla="*/ 83 h 83"/>
                  <a:gd name="T26" fmla="*/ 50 w 66"/>
                  <a:gd name="T27" fmla="*/ 83 h 83"/>
                  <a:gd name="T28" fmla="*/ 50 w 66"/>
                  <a:gd name="T29"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3">
                    <a:moveTo>
                      <a:pt x="50" y="69"/>
                    </a:moveTo>
                    <a:cubicBezTo>
                      <a:pt x="61" y="69"/>
                      <a:pt x="61" y="69"/>
                      <a:pt x="61" y="69"/>
                    </a:cubicBezTo>
                    <a:cubicBezTo>
                      <a:pt x="64" y="69"/>
                      <a:pt x="66" y="66"/>
                      <a:pt x="64" y="63"/>
                    </a:cubicBezTo>
                    <a:cubicBezTo>
                      <a:pt x="50" y="29"/>
                      <a:pt x="50" y="29"/>
                      <a:pt x="50" y="29"/>
                    </a:cubicBezTo>
                    <a:cubicBezTo>
                      <a:pt x="50" y="11"/>
                      <a:pt x="50" y="11"/>
                      <a:pt x="50" y="11"/>
                    </a:cubicBezTo>
                    <a:cubicBezTo>
                      <a:pt x="50" y="5"/>
                      <a:pt x="45" y="0"/>
                      <a:pt x="39" y="0"/>
                    </a:cubicBezTo>
                    <a:cubicBezTo>
                      <a:pt x="16" y="0"/>
                      <a:pt x="16" y="0"/>
                      <a:pt x="16" y="0"/>
                    </a:cubicBezTo>
                    <a:cubicBezTo>
                      <a:pt x="16" y="4"/>
                      <a:pt x="16" y="4"/>
                      <a:pt x="16" y="4"/>
                    </a:cubicBezTo>
                    <a:cubicBezTo>
                      <a:pt x="1" y="38"/>
                      <a:pt x="1" y="38"/>
                      <a:pt x="1" y="38"/>
                    </a:cubicBezTo>
                    <a:cubicBezTo>
                      <a:pt x="0" y="41"/>
                      <a:pt x="2" y="44"/>
                      <a:pt x="5" y="44"/>
                    </a:cubicBezTo>
                    <a:cubicBezTo>
                      <a:pt x="16" y="44"/>
                      <a:pt x="16" y="44"/>
                      <a:pt x="16" y="44"/>
                    </a:cubicBezTo>
                    <a:cubicBezTo>
                      <a:pt x="16" y="72"/>
                      <a:pt x="16" y="72"/>
                      <a:pt x="16" y="72"/>
                    </a:cubicBezTo>
                    <a:cubicBezTo>
                      <a:pt x="16" y="78"/>
                      <a:pt x="21" y="83"/>
                      <a:pt x="27" y="83"/>
                    </a:cubicBezTo>
                    <a:cubicBezTo>
                      <a:pt x="50" y="83"/>
                      <a:pt x="50" y="83"/>
                      <a:pt x="50" y="83"/>
                    </a:cubicBezTo>
                    <a:lnTo>
                      <a:pt x="50" y="69"/>
                    </a:lnTo>
                    <a:close/>
                  </a:path>
                </a:pathLst>
              </a:custGeom>
              <a:solidFill>
                <a:srgbClr val="0996FF"/>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88" name="Line 153">
                <a:extLst>
                  <a:ext uri="{FF2B5EF4-FFF2-40B4-BE49-F238E27FC236}">
                    <a16:creationId xmlns:a16="http://schemas.microsoft.com/office/drawing/2014/main" id="{7B35E55B-8453-4B1D-8814-0E5FF504CC2C}"/>
                  </a:ext>
                </a:extLst>
              </p:cNvPr>
              <p:cNvSpPr>
                <a:spLocks noChangeShapeType="1"/>
              </p:cNvSpPr>
              <p:nvPr/>
            </p:nvSpPr>
            <p:spPr bwMode="auto">
              <a:xfrm>
                <a:off x="4260274" y="383244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89" name="Line 154">
                <a:extLst>
                  <a:ext uri="{FF2B5EF4-FFF2-40B4-BE49-F238E27FC236}">
                    <a16:creationId xmlns:a16="http://schemas.microsoft.com/office/drawing/2014/main" id="{984C6126-FA21-4919-ACD1-2AA981010EDF}"/>
                  </a:ext>
                </a:extLst>
              </p:cNvPr>
              <p:cNvSpPr>
                <a:spLocks noChangeShapeType="1"/>
              </p:cNvSpPr>
              <p:nvPr/>
            </p:nvSpPr>
            <p:spPr bwMode="auto">
              <a:xfrm>
                <a:off x="4260274" y="383244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190" name="Freeform 155">
                <a:extLst>
                  <a:ext uri="{FF2B5EF4-FFF2-40B4-BE49-F238E27FC236}">
                    <a16:creationId xmlns:a16="http://schemas.microsoft.com/office/drawing/2014/main" id="{86F22DB4-6EFB-4F81-8C61-F9A4761A81EC}"/>
                  </a:ext>
                </a:extLst>
              </p:cNvPr>
              <p:cNvSpPr>
                <a:spLocks/>
              </p:cNvSpPr>
              <p:nvPr/>
            </p:nvSpPr>
            <p:spPr bwMode="auto">
              <a:xfrm>
                <a:off x="4187219" y="3832441"/>
                <a:ext cx="73054" cy="26565"/>
              </a:xfrm>
              <a:custGeom>
                <a:avLst/>
                <a:gdLst>
                  <a:gd name="T0" fmla="*/ 4 w 55"/>
                  <a:gd name="T1" fmla="*/ 4 h 20"/>
                  <a:gd name="T2" fmla="*/ 55 w 55"/>
                  <a:gd name="T3" fmla="*/ 20 h 20"/>
                  <a:gd name="T4" fmla="*/ 55 w 55"/>
                  <a:gd name="T5" fmla="*/ 0 h 20"/>
                  <a:gd name="T6" fmla="*/ 0 w 55"/>
                  <a:gd name="T7" fmla="*/ 0 h 20"/>
                  <a:gd name="T8" fmla="*/ 4 w 55"/>
                  <a:gd name="T9" fmla="*/ 4 h 20"/>
                </a:gdLst>
                <a:ahLst/>
                <a:cxnLst>
                  <a:cxn ang="0">
                    <a:pos x="T0" y="T1"/>
                  </a:cxn>
                  <a:cxn ang="0">
                    <a:pos x="T2" y="T3"/>
                  </a:cxn>
                  <a:cxn ang="0">
                    <a:pos x="T4" y="T5"/>
                  </a:cxn>
                  <a:cxn ang="0">
                    <a:pos x="T6" y="T7"/>
                  </a:cxn>
                  <a:cxn ang="0">
                    <a:pos x="T8" y="T9"/>
                  </a:cxn>
                </a:cxnLst>
                <a:rect l="0" t="0" r="r" b="b"/>
                <a:pathLst>
                  <a:path w="55" h="20">
                    <a:moveTo>
                      <a:pt x="4" y="4"/>
                    </a:moveTo>
                    <a:lnTo>
                      <a:pt x="55" y="20"/>
                    </a:lnTo>
                    <a:lnTo>
                      <a:pt x="55" y="0"/>
                    </a:lnTo>
                    <a:lnTo>
                      <a:pt x="0" y="0"/>
                    </a:lnTo>
                    <a:lnTo>
                      <a:pt x="4" y="4"/>
                    </a:ln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pic>
        <p:nvPicPr>
          <p:cNvPr id="165" name="Picture 164" descr="A picture containing transport, indoor, building&#10;&#10;Description automatically generated">
            <a:extLst>
              <a:ext uri="{FF2B5EF4-FFF2-40B4-BE49-F238E27FC236}">
                <a16:creationId xmlns:a16="http://schemas.microsoft.com/office/drawing/2014/main" id="{EA403237-7685-4FDB-B235-C17859C9357A}"/>
              </a:ext>
            </a:extLst>
          </p:cNvPr>
          <p:cNvPicPr>
            <a:picLocks noChangeAspect="1"/>
          </p:cNvPicPr>
          <p:nvPr/>
        </p:nvPicPr>
        <p:blipFill rotWithShape="1">
          <a:blip cstate="email">
            <a:extLst>
              <a:ext uri="{28A0092B-C50C-407E-A947-70E740481C1C}">
                <a14:useLocalDpi xmlns:a14="http://schemas.microsoft.com/office/drawing/2010/main"/>
              </a:ext>
            </a:extLst>
          </a:blip>
          <a:srcRect l="36171" t="5992" r="34553" b="31621"/>
          <a:stretch/>
        </p:blipFill>
        <p:spPr>
          <a:xfrm>
            <a:off x="7351192" y="3220620"/>
            <a:ext cx="914399" cy="914399"/>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0" lon="0" rev="0"/>
            </a:camera>
            <a:lightRig rig="threePt" dir="t"/>
          </a:scene3d>
          <a:sp3d/>
        </p:spPr>
      </p:pic>
      <p:pic>
        <p:nvPicPr>
          <p:cNvPr id="166" name="Picture 165" descr="Website screenshot of graphs in circle">
            <a:extLst>
              <a:ext uri="{FF2B5EF4-FFF2-40B4-BE49-F238E27FC236}">
                <a16:creationId xmlns:a16="http://schemas.microsoft.com/office/drawing/2014/main" id="{2DAD5ED1-9661-49D1-A6D7-04A0DC148586}"/>
              </a:ext>
            </a:extLst>
          </p:cNvPr>
          <p:cNvPicPr>
            <a:picLocks noChangeAspect="1"/>
          </p:cNvPicPr>
          <p:nvPr/>
        </p:nvPicPr>
        <p:blipFill rotWithShape="1">
          <a:blip cstate="email">
            <a:extLst>
              <a:ext uri="{28A0092B-C50C-407E-A947-70E740481C1C}">
                <a14:useLocalDpi xmlns:a14="http://schemas.microsoft.com/office/drawing/2010/main"/>
              </a:ext>
            </a:extLst>
          </a:blip>
          <a:srcRect l="22621" t="10706" r="39181" b="3330"/>
          <a:stretch/>
        </p:blipFill>
        <p:spPr>
          <a:xfrm>
            <a:off x="5636419" y="4642912"/>
            <a:ext cx="918404" cy="918404"/>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0" lon="0" rev="0"/>
            </a:camera>
            <a:lightRig rig="threePt" dir="t"/>
          </a:scene3d>
          <a:sp3d/>
        </p:spPr>
      </p:pic>
      <p:pic>
        <p:nvPicPr>
          <p:cNvPr id="168" name="Picture 167" descr="A person sitting on a table&#10;&#10;Description automatically generated">
            <a:extLst>
              <a:ext uri="{FF2B5EF4-FFF2-40B4-BE49-F238E27FC236}">
                <a16:creationId xmlns:a16="http://schemas.microsoft.com/office/drawing/2014/main" id="{D7421885-3BDA-48BF-8FD2-5B4F655506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4528" t="352" r="8900" b="1815"/>
          <a:stretch/>
        </p:blipFill>
        <p:spPr>
          <a:xfrm>
            <a:off x="3954720" y="3220621"/>
            <a:ext cx="914400" cy="914400"/>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0" lon="0" rev="0"/>
            </a:camera>
            <a:lightRig rig="threePt" dir="t"/>
          </a:scene3d>
          <a:sp3d/>
        </p:spPr>
      </p:pic>
      <p:pic>
        <p:nvPicPr>
          <p:cNvPr id="170" name="Picture 169" descr="A person wearing a hat&#10;&#10;Description automatically generated">
            <a:extLst>
              <a:ext uri="{FF2B5EF4-FFF2-40B4-BE49-F238E27FC236}">
                <a16:creationId xmlns:a16="http://schemas.microsoft.com/office/drawing/2014/main" id="{7F91630A-40DA-4383-A14E-040565DE9CFF}"/>
              </a:ext>
            </a:extLst>
          </p:cNvPr>
          <p:cNvPicPr>
            <a:picLocks noChangeAspect="1"/>
          </p:cNvPicPr>
          <p:nvPr/>
        </p:nvPicPr>
        <p:blipFill rotWithShape="1">
          <a:blip cstate="email">
            <a:extLst>
              <a:ext uri="{28A0092B-C50C-407E-A947-70E740481C1C}">
                <a14:useLocalDpi xmlns:a14="http://schemas.microsoft.com/office/drawing/2010/main"/>
              </a:ext>
            </a:extLst>
          </a:blip>
          <a:srcRect l="1738" t="9341" r="48263" b="508"/>
          <a:stretch/>
        </p:blipFill>
        <p:spPr>
          <a:xfrm>
            <a:off x="5640166" y="1624605"/>
            <a:ext cx="908130" cy="908130"/>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0" lon="0" rev="0"/>
            </a:camera>
            <a:lightRig rig="threePt" dir="t"/>
          </a:scene3d>
          <a:sp3d/>
        </p:spPr>
      </p:pic>
      <p:sp>
        <p:nvSpPr>
          <p:cNvPr id="4" name="Title 3">
            <a:extLst>
              <a:ext uri="{FF2B5EF4-FFF2-40B4-BE49-F238E27FC236}">
                <a16:creationId xmlns:a16="http://schemas.microsoft.com/office/drawing/2014/main" id="{E5AD75F9-E886-40F5-8B53-8FEDE37BCB80}"/>
              </a:ext>
            </a:extLst>
          </p:cNvPr>
          <p:cNvSpPr>
            <a:spLocks noGrp="1"/>
          </p:cNvSpPr>
          <p:nvPr>
            <p:ph type="title"/>
          </p:nvPr>
        </p:nvSpPr>
        <p:spPr>
          <a:xfrm>
            <a:off x="357820" y="617188"/>
            <a:ext cx="4887602" cy="1218437"/>
          </a:xfrm>
        </p:spPr>
        <p:txBody>
          <a:bodyPr>
            <a:normAutofit fontScale="90000"/>
          </a:bodyPr>
          <a:lstStyle/>
          <a:p>
            <a:r>
              <a:rPr lang="en-US" dirty="0"/>
              <a:t>Digital</a:t>
            </a:r>
            <a:r>
              <a:rPr lang="ar-SA" dirty="0"/>
              <a:t> </a:t>
            </a:r>
            <a:r>
              <a:rPr lang="en-US" dirty="0"/>
              <a:t>Transformation</a:t>
            </a:r>
            <a:br>
              <a:rPr lang="en-US" dirty="0"/>
            </a:br>
            <a:r>
              <a:rPr lang="en-US" dirty="0"/>
              <a:t>Pillars</a:t>
            </a:r>
            <a:br>
              <a:rPr lang="en-US" dirty="0"/>
            </a:br>
            <a:endParaRPr lang="en-US" dirty="0"/>
          </a:p>
        </p:txBody>
      </p:sp>
    </p:spTree>
    <p:extLst>
      <p:ext uri="{BB962C8B-B14F-4D97-AF65-F5344CB8AC3E}">
        <p14:creationId xmlns:p14="http://schemas.microsoft.com/office/powerpoint/2010/main" val="15628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500"/>
                                        <p:tgtEl>
                                          <p:spTgt spid="154"/>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79"/>
                                        </p:tgtEl>
                                        <p:attrNameLst>
                                          <p:attrName>style.visibility</p:attrName>
                                        </p:attrNameLst>
                                      </p:cBhvr>
                                      <p:to>
                                        <p:strVal val="visible"/>
                                      </p:to>
                                    </p:set>
                                    <p:animEffect transition="in" filter="fade">
                                      <p:cBhvr>
                                        <p:cTn id="16" dur="500"/>
                                        <p:tgtEl>
                                          <p:spTgt spid="179"/>
                                        </p:tgtEl>
                                      </p:cBhvr>
                                    </p:animEffect>
                                  </p:childTnLst>
                                </p:cTn>
                              </p:par>
                              <p:par>
                                <p:cTn id="17" presetID="10" presetClass="entr" presetSubtype="0" repeatCount="indefinite" fill="hold" grpId="1" nodeType="withEffect">
                                  <p:stCondLst>
                                    <p:cond delay="0"/>
                                  </p:stCondLst>
                                  <p:endCondLst>
                                    <p:cond evt="onNext" delay="0">
                                      <p:tgtEl>
                                        <p:sldTgt/>
                                      </p:tgtEl>
                                    </p:cond>
                                  </p:end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1250"/>
                                        <p:tgtEl>
                                          <p:spTgt spid="121"/>
                                        </p:tgtEl>
                                      </p:cBhvr>
                                    </p:animEffect>
                                  </p:childTnLst>
                                </p:cTn>
                              </p:par>
                              <p:par>
                                <p:cTn id="20" presetID="42" presetClass="path" presetSubtype="0" repeatCount="indefinite" fill="hold" grpId="0" nodeType="withEffect">
                                  <p:stCondLst>
                                    <p:cond delay="0"/>
                                  </p:stCondLst>
                                  <p:endCondLst>
                                    <p:cond evt="onNext" delay="0">
                                      <p:tgtEl>
                                        <p:sldTgt/>
                                      </p:tgtEl>
                                    </p:cond>
                                  </p:endCondLst>
                                  <p:childTnLst>
                                    <p:animMotion origin="layout" path="M 0.14257 -0.01597 L 3.95833E-6 1.85185E-6 " pathEditMode="relative" rAng="0" ptsTypes="AA">
                                      <p:cBhvr>
                                        <p:cTn id="21" dur="1250" fill="hold"/>
                                        <p:tgtEl>
                                          <p:spTgt spid="121"/>
                                        </p:tgtEl>
                                        <p:attrNameLst>
                                          <p:attrName>ppt_x</p:attrName>
                                          <p:attrName>ppt_y</p:attrName>
                                        </p:attrNameLst>
                                      </p:cBhvr>
                                      <p:rCtr x="-7135" y="787"/>
                                    </p:animMotion>
                                  </p:childTnLst>
                                </p:cTn>
                              </p:par>
                              <p:par>
                                <p:cTn id="22" presetID="10" presetClass="entr" presetSubtype="0" repeatCount="indefinite" fill="hold" grpId="1" nodeType="withEffect">
                                  <p:stCondLst>
                                    <p:cond delay="200"/>
                                  </p:stCondLst>
                                  <p:endCondLst>
                                    <p:cond evt="onNext" delay="0">
                                      <p:tgtEl>
                                        <p:sldTgt/>
                                      </p:tgtEl>
                                    </p:cond>
                                  </p:end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1500"/>
                                        <p:tgtEl>
                                          <p:spTgt spid="118"/>
                                        </p:tgtEl>
                                      </p:cBhvr>
                                    </p:animEffect>
                                  </p:childTnLst>
                                </p:cTn>
                              </p:par>
                              <p:par>
                                <p:cTn id="25" presetID="42" presetClass="path" presetSubtype="0" repeatCount="indefinite" fill="hold" grpId="0" nodeType="withEffect">
                                  <p:stCondLst>
                                    <p:cond delay="200"/>
                                  </p:stCondLst>
                                  <p:endCondLst>
                                    <p:cond evt="onNext" delay="0">
                                      <p:tgtEl>
                                        <p:sldTgt/>
                                      </p:tgtEl>
                                    </p:cond>
                                  </p:endCondLst>
                                  <p:childTnLst>
                                    <p:animMotion origin="layout" path="M -0.13907 -0.00486 L 3.95833E-6 1.85185E-6 " pathEditMode="relative" rAng="0" ptsTypes="AA">
                                      <p:cBhvr>
                                        <p:cTn id="26" dur="1500" fill="hold"/>
                                        <p:tgtEl>
                                          <p:spTgt spid="118"/>
                                        </p:tgtEl>
                                        <p:attrNameLst>
                                          <p:attrName>ppt_x</p:attrName>
                                          <p:attrName>ppt_y</p:attrName>
                                        </p:attrNameLst>
                                      </p:cBhvr>
                                      <p:rCtr x="6953" y="231"/>
                                    </p:animMotion>
                                  </p:childTnLst>
                                </p:cTn>
                              </p:par>
                              <p:par>
                                <p:cTn id="27" presetID="10" presetClass="entr" presetSubtype="0" repeatCount="indefinite" fill="hold" grpId="1" nodeType="withEffect">
                                  <p:stCondLst>
                                    <p:cond delay="300"/>
                                  </p:stCondLst>
                                  <p:endCondLst>
                                    <p:cond evt="onNext" delay="0">
                                      <p:tgtEl>
                                        <p:sldTgt/>
                                      </p:tgtEl>
                                    </p:cond>
                                  </p:endCondLst>
                                  <p:childTnLst>
                                    <p:set>
                                      <p:cBhvr>
                                        <p:cTn id="28" dur="1" fill="hold">
                                          <p:stCondLst>
                                            <p:cond delay="0"/>
                                          </p:stCondLst>
                                        </p:cTn>
                                        <p:tgtEl>
                                          <p:spTgt spid="120"/>
                                        </p:tgtEl>
                                        <p:attrNameLst>
                                          <p:attrName>style.visibility</p:attrName>
                                        </p:attrNameLst>
                                      </p:cBhvr>
                                      <p:to>
                                        <p:strVal val="visible"/>
                                      </p:to>
                                    </p:set>
                                    <p:animEffect transition="in" filter="fade">
                                      <p:cBhvr>
                                        <p:cTn id="29" dur="800"/>
                                        <p:tgtEl>
                                          <p:spTgt spid="120"/>
                                        </p:tgtEl>
                                      </p:cBhvr>
                                    </p:animEffect>
                                  </p:childTnLst>
                                </p:cTn>
                              </p:par>
                              <p:par>
                                <p:cTn id="30" presetID="42" presetClass="path" presetSubtype="0" repeatCount="indefinite" fill="hold" grpId="0" nodeType="withEffect">
                                  <p:stCondLst>
                                    <p:cond delay="300"/>
                                  </p:stCondLst>
                                  <p:endCondLst>
                                    <p:cond evt="onNext" delay="0">
                                      <p:tgtEl>
                                        <p:sldTgt/>
                                      </p:tgtEl>
                                    </p:cond>
                                  </p:endCondLst>
                                  <p:childTnLst>
                                    <p:animMotion origin="layout" path="M 3.95833E-6 1.85185E-6 L 3.95833E-6 0.00023 " pathEditMode="relative" rAng="0" ptsTypes="AA">
                                      <p:cBhvr>
                                        <p:cTn id="31" dur="800" fill="hold"/>
                                        <p:tgtEl>
                                          <p:spTgt spid="120"/>
                                        </p:tgtEl>
                                        <p:attrNameLst>
                                          <p:attrName>ppt_x</p:attrName>
                                          <p:attrName>ppt_y</p:attrName>
                                        </p:attrNameLst>
                                      </p:cBhvr>
                                      <p:rCtr x="0" y="0"/>
                                    </p:animMotion>
                                  </p:childTnLst>
                                </p:cTn>
                              </p:par>
                              <p:par>
                                <p:cTn id="32" presetID="10" presetClass="entr" presetSubtype="0" repeatCount="indefinite" fill="hold" grpId="1" nodeType="withEffect">
                                  <p:stCondLst>
                                    <p:cond delay="0"/>
                                  </p:stCondLst>
                                  <p:endCondLst>
                                    <p:cond evt="onNext" delay="0">
                                      <p:tgtEl>
                                        <p:sldTgt/>
                                      </p:tgtEl>
                                    </p:cond>
                                  </p:endCondLst>
                                  <p:childTnLst>
                                    <p:set>
                                      <p:cBhvr>
                                        <p:cTn id="33" dur="1" fill="hold">
                                          <p:stCondLst>
                                            <p:cond delay="0"/>
                                          </p:stCondLst>
                                        </p:cTn>
                                        <p:tgtEl>
                                          <p:spTgt spid="113"/>
                                        </p:tgtEl>
                                        <p:attrNameLst>
                                          <p:attrName>style.visibility</p:attrName>
                                        </p:attrNameLst>
                                      </p:cBhvr>
                                      <p:to>
                                        <p:strVal val="visible"/>
                                      </p:to>
                                    </p:set>
                                    <p:animEffect transition="in" filter="fade">
                                      <p:cBhvr>
                                        <p:cTn id="34" dur="1250"/>
                                        <p:tgtEl>
                                          <p:spTgt spid="113"/>
                                        </p:tgtEl>
                                      </p:cBhvr>
                                    </p:animEffect>
                                  </p:childTnLst>
                                </p:cTn>
                              </p:par>
                              <p:par>
                                <p:cTn id="35" presetID="42" presetClass="path" presetSubtype="0" repeatCount="indefinite" fill="hold" grpId="0" nodeType="withEffect">
                                  <p:stCondLst>
                                    <p:cond delay="0"/>
                                  </p:stCondLst>
                                  <p:endCondLst>
                                    <p:cond evt="onNext" delay="0">
                                      <p:tgtEl>
                                        <p:sldTgt/>
                                      </p:tgtEl>
                                    </p:cond>
                                  </p:endCondLst>
                                  <p:childTnLst>
                                    <p:animMotion origin="layout" path="M 1.25E-6 7.40741E-7 L -0.12083 -0.01528 " pathEditMode="relative" rAng="0" ptsTypes="AA">
                                      <p:cBhvr>
                                        <p:cTn id="36" dur="1250" fill="hold"/>
                                        <p:tgtEl>
                                          <p:spTgt spid="113"/>
                                        </p:tgtEl>
                                        <p:attrNameLst>
                                          <p:attrName>ppt_x</p:attrName>
                                          <p:attrName>ppt_y</p:attrName>
                                        </p:attrNameLst>
                                      </p:cBhvr>
                                      <p:rCtr x="-6042" y="-764"/>
                                    </p:animMotion>
                                  </p:childTnLst>
                                </p:cTn>
                              </p:par>
                              <p:par>
                                <p:cTn id="37" presetID="10" presetClass="entr" presetSubtype="0" repeatCount="indefinite" fill="hold" grpId="1" nodeType="withEffect">
                                  <p:stCondLst>
                                    <p:cond delay="200"/>
                                  </p:stCondLst>
                                  <p:endCondLst>
                                    <p:cond evt="onNext" delay="0">
                                      <p:tgtEl>
                                        <p:sldTgt/>
                                      </p:tgtEl>
                                    </p:cond>
                                  </p:end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500"/>
                                        <p:tgtEl>
                                          <p:spTgt spid="115"/>
                                        </p:tgtEl>
                                      </p:cBhvr>
                                    </p:animEffect>
                                  </p:childTnLst>
                                </p:cTn>
                              </p:par>
                              <p:par>
                                <p:cTn id="40" presetID="42" presetClass="path" presetSubtype="0" repeatCount="indefinite" fill="hold" grpId="0" nodeType="withEffect">
                                  <p:stCondLst>
                                    <p:cond delay="200"/>
                                  </p:stCondLst>
                                  <p:endCondLst>
                                    <p:cond evt="onNext" delay="0">
                                      <p:tgtEl>
                                        <p:sldTgt/>
                                      </p:tgtEl>
                                    </p:cond>
                                  </p:endCondLst>
                                  <p:childTnLst>
                                    <p:animMotion origin="layout" path="M -0.13125 0.20255 L -0.12304 0.01042 " pathEditMode="relative" rAng="0" ptsTypes="AA">
                                      <p:cBhvr>
                                        <p:cTn id="41" dur="1500" fill="hold"/>
                                        <p:tgtEl>
                                          <p:spTgt spid="115"/>
                                        </p:tgtEl>
                                        <p:attrNameLst>
                                          <p:attrName>ppt_x</p:attrName>
                                          <p:attrName>ppt_y</p:attrName>
                                        </p:attrNameLst>
                                      </p:cBhvr>
                                      <p:rCtr x="404" y="-9606"/>
                                    </p:animMotion>
                                  </p:childTnLst>
                                </p:cTn>
                              </p:par>
                              <p:par>
                                <p:cTn id="42" presetID="10" presetClass="entr" presetSubtype="0" repeatCount="indefinite" fill="hold" grpId="1" nodeType="withEffect">
                                  <p:stCondLst>
                                    <p:cond delay="500"/>
                                  </p:stCondLst>
                                  <p:endCondLst>
                                    <p:cond evt="onNext" delay="0">
                                      <p:tgtEl>
                                        <p:sldTgt/>
                                      </p:tgtEl>
                                    </p:cond>
                                  </p:end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1000"/>
                                        <p:tgtEl>
                                          <p:spTgt spid="116"/>
                                        </p:tgtEl>
                                      </p:cBhvr>
                                    </p:animEffect>
                                  </p:childTnLst>
                                </p:cTn>
                              </p:par>
                              <p:par>
                                <p:cTn id="45" presetID="42" presetClass="path" presetSubtype="0" repeatCount="indefinite" fill="hold" grpId="0" nodeType="withEffect">
                                  <p:stCondLst>
                                    <p:cond delay="500"/>
                                  </p:stCondLst>
                                  <p:endCondLst>
                                    <p:cond evt="onNext" delay="0">
                                      <p:tgtEl>
                                        <p:sldTgt/>
                                      </p:tgtEl>
                                    </p:cond>
                                  </p:endCondLst>
                                  <p:childTnLst>
                                    <p:animMotion origin="layout" path="M 2.5E-6 -3.33333E-6 L -0.12474 0.00394 " pathEditMode="relative" rAng="0" ptsTypes="AA">
                                      <p:cBhvr>
                                        <p:cTn id="46" dur="1000" fill="hold"/>
                                        <p:tgtEl>
                                          <p:spTgt spid="116"/>
                                        </p:tgtEl>
                                        <p:attrNameLst>
                                          <p:attrName>ppt_x</p:attrName>
                                          <p:attrName>ppt_y</p:attrName>
                                        </p:attrNameLst>
                                      </p:cBhvr>
                                      <p:rCtr x="-6237" y="185"/>
                                    </p:animMotion>
                                  </p:childTnLst>
                                </p:cTn>
                              </p:par>
                              <p:par>
                                <p:cTn id="47" presetID="10" presetClass="entr" presetSubtype="0" repeatCount="indefinite" fill="hold" grpId="1" nodeType="withEffect">
                                  <p:stCondLst>
                                    <p:cond delay="300"/>
                                  </p:stCondLst>
                                  <p:endCondLst>
                                    <p:cond evt="onNext" delay="0">
                                      <p:tgtEl>
                                        <p:sldTgt/>
                                      </p:tgtEl>
                                    </p:cond>
                                  </p:end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800"/>
                                        <p:tgtEl>
                                          <p:spTgt spid="117"/>
                                        </p:tgtEl>
                                      </p:cBhvr>
                                    </p:animEffect>
                                  </p:childTnLst>
                                </p:cTn>
                              </p:par>
                              <p:par>
                                <p:cTn id="50" presetID="42" presetClass="path" presetSubtype="0" repeatCount="indefinite" fill="hold" grpId="0" nodeType="withEffect">
                                  <p:stCondLst>
                                    <p:cond delay="300"/>
                                  </p:stCondLst>
                                  <p:endCondLst>
                                    <p:cond evt="onNext" delay="0">
                                      <p:tgtEl>
                                        <p:sldTgt/>
                                      </p:tgtEl>
                                    </p:cond>
                                  </p:endCondLst>
                                  <p:childTnLst>
                                    <p:animMotion origin="layout" path="M -0.13685 -0.0169 L 3.95833E-6 1.85185E-6 " pathEditMode="relative" rAng="0" ptsTypes="AA">
                                      <p:cBhvr>
                                        <p:cTn id="51" dur="800" fill="hold"/>
                                        <p:tgtEl>
                                          <p:spTgt spid="117"/>
                                        </p:tgtEl>
                                        <p:attrNameLst>
                                          <p:attrName>ppt_x</p:attrName>
                                          <p:attrName>ppt_y</p:attrName>
                                        </p:attrNameLst>
                                      </p:cBhvr>
                                      <p:rCtr x="6836" y="833"/>
                                    </p:animMotion>
                                  </p:childTnLst>
                                </p:cTn>
                              </p:par>
                              <p:par>
                                <p:cTn id="52" presetID="10" presetClass="entr" presetSubtype="0" repeatCount="indefinite" fill="hold" grpId="1" nodeType="withEffect">
                                  <p:stCondLst>
                                    <p:cond delay="200"/>
                                  </p:stCondLst>
                                  <p:endCondLst>
                                    <p:cond evt="onNext" delay="0">
                                      <p:tgtEl>
                                        <p:sldTgt/>
                                      </p:tgtEl>
                                    </p:cond>
                                  </p:endCondLst>
                                  <p:childTnLst>
                                    <p:set>
                                      <p:cBhvr>
                                        <p:cTn id="53" dur="1" fill="hold">
                                          <p:stCondLst>
                                            <p:cond delay="0"/>
                                          </p:stCondLst>
                                        </p:cTn>
                                        <p:tgtEl>
                                          <p:spTgt spid="108"/>
                                        </p:tgtEl>
                                        <p:attrNameLst>
                                          <p:attrName>style.visibility</p:attrName>
                                        </p:attrNameLst>
                                      </p:cBhvr>
                                      <p:to>
                                        <p:strVal val="visible"/>
                                      </p:to>
                                    </p:set>
                                    <p:animEffect transition="in" filter="fade">
                                      <p:cBhvr>
                                        <p:cTn id="54" dur="1500"/>
                                        <p:tgtEl>
                                          <p:spTgt spid="108"/>
                                        </p:tgtEl>
                                      </p:cBhvr>
                                    </p:animEffect>
                                  </p:childTnLst>
                                </p:cTn>
                              </p:par>
                              <p:par>
                                <p:cTn id="55" presetID="42" presetClass="path" presetSubtype="0" repeatCount="indefinite" fill="hold" grpId="0" nodeType="withEffect">
                                  <p:stCondLst>
                                    <p:cond delay="200"/>
                                  </p:stCondLst>
                                  <p:endCondLst>
                                    <p:cond evt="onNext" delay="0">
                                      <p:tgtEl>
                                        <p:sldTgt/>
                                      </p:tgtEl>
                                    </p:cond>
                                  </p:endCondLst>
                                  <p:childTnLst>
                                    <p:animMotion origin="layout" path="M 0.00794 0.42431 L -0.00443 0.21736 " pathEditMode="relative" rAng="0" ptsTypes="AA">
                                      <p:cBhvr>
                                        <p:cTn id="56" dur="1500" fill="hold"/>
                                        <p:tgtEl>
                                          <p:spTgt spid="108"/>
                                        </p:tgtEl>
                                        <p:attrNameLst>
                                          <p:attrName>ppt_x</p:attrName>
                                          <p:attrName>ppt_y</p:attrName>
                                        </p:attrNameLst>
                                      </p:cBhvr>
                                      <p:rCtr x="-625" y="-10347"/>
                                    </p:animMotion>
                                  </p:childTnLst>
                                </p:cTn>
                              </p:par>
                              <p:par>
                                <p:cTn id="57" presetID="10" presetClass="entr" presetSubtype="0" repeatCount="indefinite" fill="hold" grpId="1" nodeType="withEffect">
                                  <p:stCondLst>
                                    <p:cond delay="500"/>
                                  </p:stCondLst>
                                  <p:endCondLst>
                                    <p:cond evt="onNext" delay="0">
                                      <p:tgtEl>
                                        <p:sldTgt/>
                                      </p:tgtEl>
                                    </p:cond>
                                  </p:end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childTnLst>
                                </p:cTn>
                              </p:par>
                              <p:par>
                                <p:cTn id="60" presetID="42" presetClass="path" presetSubtype="0" repeatCount="indefinite" fill="hold" grpId="0" nodeType="withEffect">
                                  <p:stCondLst>
                                    <p:cond delay="500"/>
                                  </p:stCondLst>
                                  <p:endCondLst>
                                    <p:cond evt="onNext" delay="0">
                                      <p:tgtEl>
                                        <p:sldTgt/>
                                      </p:tgtEl>
                                    </p:cond>
                                  </p:endCondLst>
                                  <p:childTnLst>
                                    <p:animMotion origin="layout" path="M -1.04167E-6 3.33333E-6 L -0.00104 0.20139 " pathEditMode="relative" rAng="0" ptsTypes="AA">
                                      <p:cBhvr>
                                        <p:cTn id="61" dur="1000" fill="hold"/>
                                        <p:tgtEl>
                                          <p:spTgt spid="109"/>
                                        </p:tgtEl>
                                        <p:attrNameLst>
                                          <p:attrName>ppt_x</p:attrName>
                                          <p:attrName>ppt_y</p:attrName>
                                        </p:attrNameLst>
                                      </p:cBhvr>
                                      <p:rCtr x="-52" y="10069"/>
                                    </p:animMotion>
                                  </p:childTnLst>
                                </p:cTn>
                              </p:par>
                              <p:par>
                                <p:cTn id="62" presetID="10" presetClass="entr" presetSubtype="0" repeatCount="indefinite" fill="hold" grpId="1" nodeType="withEffect">
                                  <p:stCondLst>
                                    <p:cond delay="300"/>
                                  </p:stCondLst>
                                  <p:endCondLst>
                                    <p:cond evt="onNext" delay="0">
                                      <p:tgtEl>
                                        <p:sldTgt/>
                                      </p:tgtEl>
                                    </p:cond>
                                  </p:end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800"/>
                                        <p:tgtEl>
                                          <p:spTgt spid="112"/>
                                        </p:tgtEl>
                                      </p:cBhvr>
                                    </p:animEffect>
                                  </p:childTnLst>
                                </p:cTn>
                              </p:par>
                              <p:par>
                                <p:cTn id="65" presetID="42" presetClass="path" presetSubtype="0" repeatCount="indefinite" fill="hold" grpId="0" nodeType="withEffect">
                                  <p:stCondLst>
                                    <p:cond delay="300"/>
                                  </p:stCondLst>
                                  <p:endCondLst>
                                    <p:cond evt="onNext" delay="0">
                                      <p:tgtEl>
                                        <p:sldTgt/>
                                      </p:tgtEl>
                                    </p:cond>
                                  </p:endCondLst>
                                  <p:childTnLst>
                                    <p:animMotion origin="layout" path="M 4.375E-6 7.40741E-7 L 0.00273 -0.1662 " pathEditMode="relative" rAng="0" ptsTypes="AA">
                                      <p:cBhvr>
                                        <p:cTn id="66" dur="800" fill="hold"/>
                                        <p:tgtEl>
                                          <p:spTgt spid="112"/>
                                        </p:tgtEl>
                                        <p:attrNameLst>
                                          <p:attrName>ppt_x</p:attrName>
                                          <p:attrName>ppt_y</p:attrName>
                                        </p:attrNameLst>
                                      </p:cBhvr>
                                      <p:rCtr x="130" y="-8310"/>
                                    </p:animMotion>
                                  </p:childTnLst>
                                </p:cTn>
                              </p:par>
                              <p:par>
                                <p:cTn id="67" presetID="10" presetClass="entr" presetSubtype="0" repeatCount="indefinite" fill="hold" grpId="1" nodeType="withEffect">
                                  <p:stCondLst>
                                    <p:cond delay="300"/>
                                  </p:stCondLst>
                                  <p:endCondLst>
                                    <p:cond evt="onNext" delay="0">
                                      <p:tgtEl>
                                        <p:sldTgt/>
                                      </p:tgtEl>
                                    </p:cond>
                                  </p:endCondLst>
                                  <p:childTnLst>
                                    <p:set>
                                      <p:cBhvr>
                                        <p:cTn id="68" dur="1" fill="hold">
                                          <p:stCondLst>
                                            <p:cond delay="0"/>
                                          </p:stCondLst>
                                        </p:cTn>
                                        <p:tgtEl>
                                          <p:spTgt spid="103"/>
                                        </p:tgtEl>
                                        <p:attrNameLst>
                                          <p:attrName>style.visibility</p:attrName>
                                        </p:attrNameLst>
                                      </p:cBhvr>
                                      <p:to>
                                        <p:strVal val="visible"/>
                                      </p:to>
                                    </p:set>
                                    <p:animEffect transition="in" filter="fade">
                                      <p:cBhvr>
                                        <p:cTn id="69" dur="1250"/>
                                        <p:tgtEl>
                                          <p:spTgt spid="103"/>
                                        </p:tgtEl>
                                      </p:cBhvr>
                                    </p:animEffect>
                                  </p:childTnLst>
                                </p:cTn>
                              </p:par>
                              <p:par>
                                <p:cTn id="70" presetID="42" presetClass="path" presetSubtype="0" repeatCount="indefinite" fill="hold" grpId="0" nodeType="withEffect">
                                  <p:stCondLst>
                                    <p:cond delay="300"/>
                                  </p:stCondLst>
                                  <p:endCondLst>
                                    <p:cond evt="onNext" delay="0">
                                      <p:tgtEl>
                                        <p:sldTgt/>
                                      </p:tgtEl>
                                    </p:cond>
                                  </p:endCondLst>
                                  <p:childTnLst>
                                    <p:animMotion origin="layout" path="M 0.13802 0.00463 L 3.95833E-6 1.11111E-6 " pathEditMode="relative" rAng="0" ptsTypes="AA">
                                      <p:cBhvr>
                                        <p:cTn id="71" dur="1250" fill="hold"/>
                                        <p:tgtEl>
                                          <p:spTgt spid="103"/>
                                        </p:tgtEl>
                                        <p:attrNameLst>
                                          <p:attrName>ppt_x</p:attrName>
                                          <p:attrName>ppt_y</p:attrName>
                                        </p:attrNameLst>
                                      </p:cBhvr>
                                      <p:rCtr x="-6901" y="-231"/>
                                    </p:animMotion>
                                  </p:childTnLst>
                                </p:cTn>
                              </p:par>
                              <p:par>
                                <p:cTn id="72" presetID="10" presetClass="entr" presetSubtype="0" repeatCount="indefinite" fill="hold" grpId="1" nodeType="withEffect">
                                  <p:stCondLst>
                                    <p:cond delay="5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500"/>
                                        <p:tgtEl>
                                          <p:spTgt spid="91"/>
                                        </p:tgtEl>
                                      </p:cBhvr>
                                    </p:animEffect>
                                  </p:childTnLst>
                                </p:cTn>
                              </p:par>
                              <p:par>
                                <p:cTn id="75" presetID="42" presetClass="path" presetSubtype="0" repeatCount="indefinite" fill="hold" grpId="0" nodeType="withEffect">
                                  <p:stCondLst>
                                    <p:cond delay="500"/>
                                  </p:stCondLst>
                                  <p:endCondLst>
                                    <p:cond evt="onNext" delay="0">
                                      <p:tgtEl>
                                        <p:sldTgt/>
                                      </p:tgtEl>
                                    </p:cond>
                                  </p:endCondLst>
                                  <p:childTnLst>
                                    <p:animMotion origin="layout" path="M -0.00338 0.02824 L 0.13347 0.04514 " pathEditMode="relative" rAng="0" ptsTypes="AA">
                                      <p:cBhvr>
                                        <p:cTn id="76" dur="1500" fill="hold"/>
                                        <p:tgtEl>
                                          <p:spTgt spid="91"/>
                                        </p:tgtEl>
                                        <p:attrNameLst>
                                          <p:attrName>ppt_x</p:attrName>
                                          <p:attrName>ppt_y</p:attrName>
                                        </p:attrNameLst>
                                      </p:cBhvr>
                                      <p:rCtr x="6836" y="833"/>
                                    </p:animMotion>
                                  </p:childTnLst>
                                </p:cTn>
                              </p:par>
                              <p:par>
                                <p:cTn id="77" presetID="10" presetClass="entr" presetSubtype="0" repeatCount="indefinite" fill="hold" grpId="1" nodeType="withEffect">
                                  <p:stCondLst>
                                    <p:cond delay="80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1000"/>
                                        <p:tgtEl>
                                          <p:spTgt spid="94"/>
                                        </p:tgtEl>
                                      </p:cBhvr>
                                    </p:animEffect>
                                  </p:childTnLst>
                                </p:cTn>
                              </p:par>
                              <p:par>
                                <p:cTn id="80" presetID="42" presetClass="path" presetSubtype="0" repeatCount="indefinite" fill="hold" grpId="0" nodeType="withEffect">
                                  <p:stCondLst>
                                    <p:cond delay="800"/>
                                  </p:stCondLst>
                                  <p:endCondLst>
                                    <p:cond evt="onNext" delay="0">
                                      <p:tgtEl>
                                        <p:sldTgt/>
                                      </p:tgtEl>
                                    </p:cond>
                                  </p:endCondLst>
                                  <p:childTnLst>
                                    <p:animMotion origin="layout" path="M 1.875E-6 -1.48148E-6 L 0.00495 0.22315 " pathEditMode="relative" rAng="0" ptsTypes="AA">
                                      <p:cBhvr>
                                        <p:cTn id="81" dur="1000" fill="hold"/>
                                        <p:tgtEl>
                                          <p:spTgt spid="94"/>
                                        </p:tgtEl>
                                        <p:attrNameLst>
                                          <p:attrName>ppt_x</p:attrName>
                                          <p:attrName>ppt_y</p:attrName>
                                        </p:attrNameLst>
                                      </p:cBhvr>
                                      <p:rCtr x="247" y="11157"/>
                                    </p:animMotion>
                                  </p:childTnLst>
                                </p:cTn>
                              </p:par>
                              <p:par>
                                <p:cTn id="82" presetID="10" presetClass="entr" presetSubtype="0" repeatCount="indefinite" fill="hold" grpId="1" nodeType="withEffect">
                                  <p:stCondLst>
                                    <p:cond delay="600"/>
                                  </p:stCondLst>
                                  <p:childTnLst>
                                    <p:set>
                                      <p:cBhvr>
                                        <p:cTn id="83" dur="1" fill="hold">
                                          <p:stCondLst>
                                            <p:cond delay="0"/>
                                          </p:stCondLst>
                                        </p:cTn>
                                        <p:tgtEl>
                                          <p:spTgt spid="102"/>
                                        </p:tgtEl>
                                        <p:attrNameLst>
                                          <p:attrName>style.visibility</p:attrName>
                                        </p:attrNameLst>
                                      </p:cBhvr>
                                      <p:to>
                                        <p:strVal val="visible"/>
                                      </p:to>
                                    </p:set>
                                    <p:animEffect transition="in" filter="fade">
                                      <p:cBhvr>
                                        <p:cTn id="84" dur="800"/>
                                        <p:tgtEl>
                                          <p:spTgt spid="102"/>
                                        </p:tgtEl>
                                      </p:cBhvr>
                                    </p:animEffect>
                                  </p:childTnLst>
                                </p:cTn>
                              </p:par>
                              <p:par>
                                <p:cTn id="85" presetID="42" presetClass="path" presetSubtype="0" repeatCount="indefinite" fill="hold" grpId="0" nodeType="withEffect">
                                  <p:stCondLst>
                                    <p:cond delay="600"/>
                                  </p:stCondLst>
                                  <p:endCondLst>
                                    <p:cond evt="onNext" delay="0">
                                      <p:tgtEl>
                                        <p:sldTgt/>
                                      </p:tgtEl>
                                    </p:cond>
                                  </p:endCondLst>
                                  <p:childTnLst>
                                    <p:animMotion origin="layout" path="M -1.875E-6 -1.48148E-6 L -0.00547 0.21088 " pathEditMode="relative" rAng="0" ptsTypes="AA">
                                      <p:cBhvr>
                                        <p:cTn id="86" dur="800" fill="hold"/>
                                        <p:tgtEl>
                                          <p:spTgt spid="102"/>
                                        </p:tgtEl>
                                        <p:attrNameLst>
                                          <p:attrName>ppt_x</p:attrName>
                                          <p:attrName>ppt_y</p:attrName>
                                        </p:attrNameLst>
                                      </p:cBhvr>
                                      <p:rCtr x="-273" y="10532"/>
                                    </p:animMotion>
                                  </p:childTnLst>
                                </p:cTn>
                              </p:par>
                              <p:par>
                                <p:cTn id="87" presetID="10" presetClass="entr" presetSubtype="0" repeatCount="indefinite" fill="hold" grpId="1" nodeType="withEffect">
                                  <p:stCondLst>
                                    <p:cond delay="30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1250"/>
                                        <p:tgtEl>
                                          <p:spTgt spid="86"/>
                                        </p:tgtEl>
                                      </p:cBhvr>
                                    </p:animEffect>
                                  </p:childTnLst>
                                </p:cTn>
                              </p:par>
                              <p:par>
                                <p:cTn id="90" presetID="42" presetClass="path" presetSubtype="0" repeatCount="indefinite" fill="hold" grpId="0" nodeType="withEffect">
                                  <p:stCondLst>
                                    <p:cond delay="300"/>
                                  </p:stCondLst>
                                  <p:endCondLst>
                                    <p:cond evt="onNext" delay="0">
                                      <p:tgtEl>
                                        <p:sldTgt/>
                                      </p:tgtEl>
                                    </p:cond>
                                  </p:endCondLst>
                                  <p:childTnLst>
                                    <p:animMotion origin="layout" path="M 0.00274 -0.00648 L 0.12722 0.01597 " pathEditMode="relative" rAng="0" ptsTypes="AA">
                                      <p:cBhvr>
                                        <p:cTn id="91" dur="1250" fill="hold"/>
                                        <p:tgtEl>
                                          <p:spTgt spid="86"/>
                                        </p:tgtEl>
                                        <p:attrNameLst>
                                          <p:attrName>ppt_x</p:attrName>
                                          <p:attrName>ppt_y</p:attrName>
                                        </p:attrNameLst>
                                      </p:cBhvr>
                                      <p:rCtr x="6224" y="1111"/>
                                    </p:animMotion>
                                  </p:childTnLst>
                                </p:cTn>
                              </p:par>
                              <p:par>
                                <p:cTn id="92" presetID="10" presetClass="entr" presetSubtype="0" repeatCount="indefinite" fill="hold" grpId="1" nodeType="withEffect">
                                  <p:stCondLst>
                                    <p:cond delay="50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1500"/>
                                        <p:tgtEl>
                                          <p:spTgt spid="87"/>
                                        </p:tgtEl>
                                      </p:cBhvr>
                                    </p:animEffect>
                                  </p:childTnLst>
                                </p:cTn>
                              </p:par>
                              <p:par>
                                <p:cTn id="95" presetID="42" presetClass="path" presetSubtype="0" repeatCount="indefinite" fill="hold" grpId="0" nodeType="withEffect">
                                  <p:stCondLst>
                                    <p:cond delay="500"/>
                                  </p:stCondLst>
                                  <p:endCondLst>
                                    <p:cond evt="onNext" delay="0">
                                      <p:tgtEl>
                                        <p:sldTgt/>
                                      </p:tgtEl>
                                    </p:cond>
                                  </p:endCondLst>
                                  <p:childTnLst>
                                    <p:animMotion origin="layout" path="M -2.91667E-6 -2.22222E-6 L 0.00352 -0.15972 " pathEditMode="relative" rAng="0" ptsTypes="AA">
                                      <p:cBhvr>
                                        <p:cTn id="96" dur="1500" fill="hold"/>
                                        <p:tgtEl>
                                          <p:spTgt spid="87"/>
                                        </p:tgtEl>
                                        <p:attrNameLst>
                                          <p:attrName>ppt_x</p:attrName>
                                          <p:attrName>ppt_y</p:attrName>
                                        </p:attrNameLst>
                                      </p:cBhvr>
                                      <p:rCtr x="169" y="-7986"/>
                                    </p:animMotion>
                                  </p:childTnLst>
                                </p:cTn>
                              </p:par>
                              <p:par>
                                <p:cTn id="97" presetID="10" presetClass="entr" presetSubtype="0" repeatCount="indefinite" fill="hold" grpId="1" nodeType="withEffect">
                                  <p:stCondLst>
                                    <p:cond delay="800"/>
                                  </p:stCondLst>
                                  <p:childTnLst>
                                    <p:set>
                                      <p:cBhvr>
                                        <p:cTn id="98" dur="1" fill="hold">
                                          <p:stCondLst>
                                            <p:cond delay="0"/>
                                          </p:stCondLst>
                                        </p:cTn>
                                        <p:tgtEl>
                                          <p:spTgt spid="88"/>
                                        </p:tgtEl>
                                        <p:attrNameLst>
                                          <p:attrName>style.visibility</p:attrName>
                                        </p:attrNameLst>
                                      </p:cBhvr>
                                      <p:to>
                                        <p:strVal val="visible"/>
                                      </p:to>
                                    </p:set>
                                    <p:animEffect transition="in" filter="fade">
                                      <p:cBhvr>
                                        <p:cTn id="99" dur="1000"/>
                                        <p:tgtEl>
                                          <p:spTgt spid="88"/>
                                        </p:tgtEl>
                                      </p:cBhvr>
                                    </p:animEffect>
                                  </p:childTnLst>
                                </p:cTn>
                              </p:par>
                              <p:par>
                                <p:cTn id="100" presetID="42" presetClass="path" presetSubtype="0" repeatCount="indefinite" fill="hold" grpId="0" nodeType="withEffect">
                                  <p:stCondLst>
                                    <p:cond delay="800"/>
                                  </p:stCondLst>
                                  <p:endCondLst>
                                    <p:cond evt="onNext" delay="0">
                                      <p:tgtEl>
                                        <p:sldTgt/>
                                      </p:tgtEl>
                                    </p:cond>
                                  </p:endCondLst>
                                  <p:childTnLst>
                                    <p:animMotion origin="layout" path="M 2.70833E-6 5.55112E-17 L 0.00143 0.22454 " pathEditMode="relative" rAng="0" ptsTypes="AA">
                                      <p:cBhvr>
                                        <p:cTn id="101" dur="1000" fill="hold"/>
                                        <p:tgtEl>
                                          <p:spTgt spid="88"/>
                                        </p:tgtEl>
                                        <p:attrNameLst>
                                          <p:attrName>ppt_x</p:attrName>
                                          <p:attrName>ppt_y</p:attrName>
                                        </p:attrNameLst>
                                      </p:cBhvr>
                                      <p:rCtr x="65" y="11227"/>
                                    </p:animMotion>
                                  </p:childTnLst>
                                </p:cTn>
                              </p:par>
                              <p:par>
                                <p:cTn id="102" presetID="10" presetClass="entr" presetSubtype="0" repeatCount="indefinite" fill="hold" grpId="1" nodeType="withEffect">
                                  <p:stCondLst>
                                    <p:cond delay="600"/>
                                  </p:stCondLst>
                                  <p:childTnLst>
                                    <p:set>
                                      <p:cBhvr>
                                        <p:cTn id="103" dur="1" fill="hold">
                                          <p:stCondLst>
                                            <p:cond delay="0"/>
                                          </p:stCondLst>
                                        </p:cTn>
                                        <p:tgtEl>
                                          <p:spTgt spid="89"/>
                                        </p:tgtEl>
                                        <p:attrNameLst>
                                          <p:attrName>style.visibility</p:attrName>
                                        </p:attrNameLst>
                                      </p:cBhvr>
                                      <p:to>
                                        <p:strVal val="visible"/>
                                      </p:to>
                                    </p:set>
                                    <p:animEffect transition="in" filter="fade">
                                      <p:cBhvr>
                                        <p:cTn id="104" dur="800"/>
                                        <p:tgtEl>
                                          <p:spTgt spid="89"/>
                                        </p:tgtEl>
                                      </p:cBhvr>
                                    </p:animEffect>
                                  </p:childTnLst>
                                </p:cTn>
                              </p:par>
                              <p:par>
                                <p:cTn id="105" presetID="42" presetClass="path" presetSubtype="0" repeatCount="indefinite" fill="hold" grpId="0" nodeType="withEffect">
                                  <p:stCondLst>
                                    <p:cond delay="600"/>
                                  </p:stCondLst>
                                  <p:endCondLst>
                                    <p:cond evt="onNext" delay="0">
                                      <p:tgtEl>
                                        <p:sldTgt/>
                                      </p:tgtEl>
                                    </p:cond>
                                  </p:endCondLst>
                                  <p:childTnLst>
                                    <p:animMotion origin="layout" path="M -0.13685 -0.00115 L 1.66667E-6 -3.7037E-6 " pathEditMode="relative" rAng="0" ptsTypes="AA">
                                      <p:cBhvr>
                                        <p:cTn id="106" dur="800" fill="hold"/>
                                        <p:tgtEl>
                                          <p:spTgt spid="89"/>
                                        </p:tgtEl>
                                        <p:attrNameLst>
                                          <p:attrName>ppt_x</p:attrName>
                                          <p:attrName>ppt_y</p:attrName>
                                        </p:attrNameLst>
                                      </p:cBhvr>
                                      <p:rCtr x="6836" y="46"/>
                                    </p:animMotion>
                                  </p:childTnLst>
                                </p:cTn>
                              </p:par>
                              <p:par>
                                <p:cTn id="107" presetID="10" presetClass="entr" presetSubtype="0" repeatCount="indefinite" fill="hold" grpId="1" nodeType="withEffect">
                                  <p:stCondLst>
                                    <p:cond delay="50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1500"/>
                                        <p:tgtEl>
                                          <p:spTgt spid="83"/>
                                        </p:tgtEl>
                                      </p:cBhvr>
                                    </p:animEffect>
                                  </p:childTnLst>
                                </p:cTn>
                              </p:par>
                              <p:par>
                                <p:cTn id="110" presetID="42" presetClass="path" presetSubtype="0" repeatCount="indefinite" fill="hold" grpId="0" nodeType="withEffect">
                                  <p:stCondLst>
                                    <p:cond delay="500"/>
                                  </p:stCondLst>
                                  <p:endCondLst>
                                    <p:cond evt="onNext" delay="0">
                                      <p:tgtEl>
                                        <p:sldTgt/>
                                      </p:tgtEl>
                                    </p:cond>
                                  </p:endCondLst>
                                  <p:childTnLst>
                                    <p:animMotion origin="layout" path="M 1.25E-6 7.40741E-7 L -0.13737 0.00324 " pathEditMode="relative" rAng="0" ptsTypes="AA">
                                      <p:cBhvr>
                                        <p:cTn id="111" dur="1500" fill="hold"/>
                                        <p:tgtEl>
                                          <p:spTgt spid="83"/>
                                        </p:tgtEl>
                                        <p:attrNameLst>
                                          <p:attrName>ppt_x</p:attrName>
                                          <p:attrName>ppt_y</p:attrName>
                                        </p:attrNameLst>
                                      </p:cBhvr>
                                      <p:rCtr x="-6875" y="162"/>
                                    </p:animMotion>
                                  </p:childTnLst>
                                </p:cTn>
                              </p:par>
                              <p:par>
                                <p:cTn id="112" presetID="10" presetClass="entr" presetSubtype="0" repeatCount="indefinite" fill="hold" grpId="1" nodeType="withEffect">
                                  <p:stCondLst>
                                    <p:cond delay="80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1000"/>
                                        <p:tgtEl>
                                          <p:spTgt spid="84"/>
                                        </p:tgtEl>
                                      </p:cBhvr>
                                    </p:animEffect>
                                  </p:childTnLst>
                                </p:cTn>
                              </p:par>
                              <p:par>
                                <p:cTn id="115" presetID="42" presetClass="path" presetSubtype="0" repeatCount="indefinite" fill="hold" grpId="0" nodeType="withEffect">
                                  <p:stCondLst>
                                    <p:cond delay="800"/>
                                  </p:stCondLst>
                                  <p:endCondLst>
                                    <p:cond evt="onNext" delay="0">
                                      <p:tgtEl>
                                        <p:sldTgt/>
                                      </p:tgtEl>
                                    </p:cond>
                                  </p:endCondLst>
                                  <p:childTnLst>
                                    <p:animMotion origin="layout" path="M 1.25E-6 -2.59259E-6 L 0.00234 -0.19398 " pathEditMode="relative" rAng="0" ptsTypes="AA">
                                      <p:cBhvr>
                                        <p:cTn id="116" dur="1000" fill="hold"/>
                                        <p:tgtEl>
                                          <p:spTgt spid="84"/>
                                        </p:tgtEl>
                                        <p:attrNameLst>
                                          <p:attrName>ppt_x</p:attrName>
                                          <p:attrName>ppt_y</p:attrName>
                                        </p:attrNameLst>
                                      </p:cBhvr>
                                      <p:rCtr x="117" y="-9699"/>
                                    </p:animMotion>
                                  </p:childTnLst>
                                </p:cTn>
                              </p:par>
                              <p:par>
                                <p:cTn id="117" presetID="10" presetClass="entr" presetSubtype="0" repeatCount="indefinite" fill="hold" grpId="1" nodeType="withEffect">
                                  <p:stCondLst>
                                    <p:cond delay="600"/>
                                  </p:stCondLst>
                                  <p:childTnLst>
                                    <p:set>
                                      <p:cBhvr>
                                        <p:cTn id="118" dur="1" fill="hold">
                                          <p:stCondLst>
                                            <p:cond delay="0"/>
                                          </p:stCondLst>
                                        </p:cTn>
                                        <p:tgtEl>
                                          <p:spTgt spid="85"/>
                                        </p:tgtEl>
                                        <p:attrNameLst>
                                          <p:attrName>style.visibility</p:attrName>
                                        </p:attrNameLst>
                                      </p:cBhvr>
                                      <p:to>
                                        <p:strVal val="visible"/>
                                      </p:to>
                                    </p:set>
                                    <p:animEffect transition="in" filter="fade">
                                      <p:cBhvr>
                                        <p:cTn id="119" dur="800"/>
                                        <p:tgtEl>
                                          <p:spTgt spid="85"/>
                                        </p:tgtEl>
                                      </p:cBhvr>
                                    </p:animEffect>
                                  </p:childTnLst>
                                </p:cTn>
                              </p:par>
                              <p:par>
                                <p:cTn id="120" presetID="42" presetClass="path" presetSubtype="0" repeatCount="indefinite" fill="hold" grpId="0" nodeType="withEffect">
                                  <p:stCondLst>
                                    <p:cond delay="600"/>
                                  </p:stCondLst>
                                  <p:endCondLst>
                                    <p:cond evt="onNext" delay="0">
                                      <p:tgtEl>
                                        <p:sldTgt/>
                                      </p:tgtEl>
                                    </p:cond>
                                  </p:endCondLst>
                                  <p:childTnLst>
                                    <p:animMotion origin="layout" path="M 1.25E-6 7.40741E-7 L -0.13932 -0.01157 " pathEditMode="relative" rAng="0" ptsTypes="AA">
                                      <p:cBhvr>
                                        <p:cTn id="121" dur="800" fill="hold"/>
                                        <p:tgtEl>
                                          <p:spTgt spid="85"/>
                                        </p:tgtEl>
                                        <p:attrNameLst>
                                          <p:attrName>ppt_x</p:attrName>
                                          <p:attrName>ppt_y</p:attrName>
                                        </p:attrNameLst>
                                      </p:cBhvr>
                                      <p:rCtr x="-6966" y="-579"/>
                                    </p:animMotion>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57"/>
                                        </p:tgtEl>
                                        <p:attrNameLst>
                                          <p:attrName>style.visibility</p:attrName>
                                        </p:attrNameLst>
                                      </p:cBhvr>
                                      <p:to>
                                        <p:strVal val="visible"/>
                                      </p:to>
                                    </p:set>
                                    <p:animEffect transition="in" filter="fade">
                                      <p:cBhvr>
                                        <p:cTn id="126" dur="500"/>
                                        <p:tgtEl>
                                          <p:spTgt spid="157"/>
                                        </p:tgtEl>
                                      </p:cBhvr>
                                    </p:animEffect>
                                  </p:childTnLst>
                                </p:cTn>
                              </p:par>
                              <p:par>
                                <p:cTn id="127" presetID="1" presetClass="entr" presetSubtype="0" fill="hold" grpId="2" nodeType="withEffect">
                                  <p:stCondLst>
                                    <p:cond delay="0"/>
                                  </p:stCondLst>
                                  <p:childTnLst>
                                    <p:set>
                                      <p:cBhvr>
                                        <p:cTn id="128" dur="1" fill="hold">
                                          <p:stCondLst>
                                            <p:cond delay="0"/>
                                          </p:stCondLst>
                                        </p:cTn>
                                        <p:tgtEl>
                                          <p:spTgt spid="104"/>
                                        </p:tgtEl>
                                        <p:attrNameLst>
                                          <p:attrName>style.visibility</p:attrName>
                                        </p:attrNameLst>
                                      </p:cBhvr>
                                      <p:to>
                                        <p:strVal val="visible"/>
                                      </p:to>
                                    </p:set>
                                  </p:childTnLst>
                                </p:cTn>
                              </p:par>
                              <p:par>
                                <p:cTn id="129" presetID="1" presetClass="entr" presetSubtype="0" fill="hold" grpId="2" nodeType="withEffect">
                                  <p:stCondLst>
                                    <p:cond delay="0"/>
                                  </p:stCondLst>
                                  <p:childTnLst>
                                    <p:set>
                                      <p:cBhvr>
                                        <p:cTn id="130" dur="1" fill="hold">
                                          <p:stCondLst>
                                            <p:cond delay="0"/>
                                          </p:stCondLst>
                                        </p:cTn>
                                        <p:tgtEl>
                                          <p:spTgt spid="105"/>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106"/>
                                        </p:tgtEl>
                                        <p:attrNameLst>
                                          <p:attrName>style.visibility</p:attrName>
                                        </p:attrNameLst>
                                      </p:cBhvr>
                                      <p:to>
                                        <p:strVal val="visible"/>
                                      </p:to>
                                    </p:set>
                                  </p:childTnLst>
                                </p:cTn>
                              </p:par>
                              <p:par>
                                <p:cTn id="133" presetID="10" presetClass="exit" presetSubtype="0" fill="hold" grpId="2" nodeType="withEffect">
                                  <p:stCondLst>
                                    <p:cond delay="0"/>
                                  </p:stCondLst>
                                  <p:childTnLst>
                                    <p:animEffect transition="out" filter="fade">
                                      <p:cBhvr>
                                        <p:cTn id="134" dur="500"/>
                                        <p:tgtEl>
                                          <p:spTgt spid="121"/>
                                        </p:tgtEl>
                                      </p:cBhvr>
                                    </p:animEffect>
                                    <p:set>
                                      <p:cBhvr>
                                        <p:cTn id="135" dur="1" fill="hold">
                                          <p:stCondLst>
                                            <p:cond delay="499"/>
                                          </p:stCondLst>
                                        </p:cTn>
                                        <p:tgtEl>
                                          <p:spTgt spid="121"/>
                                        </p:tgtEl>
                                        <p:attrNameLst>
                                          <p:attrName>style.visibility</p:attrName>
                                        </p:attrNameLst>
                                      </p:cBhvr>
                                      <p:to>
                                        <p:strVal val="hidden"/>
                                      </p:to>
                                    </p:set>
                                  </p:childTnLst>
                                </p:cTn>
                              </p:par>
                              <p:par>
                                <p:cTn id="136" presetID="10" presetClass="exit" presetSubtype="0" fill="hold" grpId="2" nodeType="withEffect">
                                  <p:stCondLst>
                                    <p:cond delay="0"/>
                                  </p:stCondLst>
                                  <p:childTnLst>
                                    <p:animEffect transition="out" filter="fade">
                                      <p:cBhvr>
                                        <p:cTn id="137" dur="500"/>
                                        <p:tgtEl>
                                          <p:spTgt spid="118"/>
                                        </p:tgtEl>
                                      </p:cBhvr>
                                    </p:animEffect>
                                    <p:set>
                                      <p:cBhvr>
                                        <p:cTn id="138" dur="1" fill="hold">
                                          <p:stCondLst>
                                            <p:cond delay="499"/>
                                          </p:stCondLst>
                                        </p:cTn>
                                        <p:tgtEl>
                                          <p:spTgt spid="118"/>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119"/>
                                        </p:tgtEl>
                                      </p:cBhvr>
                                    </p:animEffect>
                                    <p:set>
                                      <p:cBhvr>
                                        <p:cTn id="141" dur="1" fill="hold">
                                          <p:stCondLst>
                                            <p:cond delay="499"/>
                                          </p:stCondLst>
                                        </p:cTn>
                                        <p:tgtEl>
                                          <p:spTgt spid="119"/>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120"/>
                                        </p:tgtEl>
                                      </p:cBhvr>
                                    </p:animEffect>
                                    <p:set>
                                      <p:cBhvr>
                                        <p:cTn id="144" dur="1" fill="hold">
                                          <p:stCondLst>
                                            <p:cond delay="499"/>
                                          </p:stCondLst>
                                        </p:cTn>
                                        <p:tgtEl>
                                          <p:spTgt spid="120"/>
                                        </p:tgtEl>
                                        <p:attrNameLst>
                                          <p:attrName>style.visibility</p:attrName>
                                        </p:attrNameLst>
                                      </p:cBhvr>
                                      <p:to>
                                        <p:strVal val="hidden"/>
                                      </p:to>
                                    </p:set>
                                  </p:childTnLst>
                                </p:cTn>
                              </p:par>
                              <p:par>
                                <p:cTn id="145" presetID="10" presetClass="exit" presetSubtype="0" fill="hold" grpId="2" nodeType="withEffect">
                                  <p:stCondLst>
                                    <p:cond delay="0"/>
                                  </p:stCondLst>
                                  <p:childTnLst>
                                    <p:animEffect transition="out" filter="fade">
                                      <p:cBhvr>
                                        <p:cTn id="146" dur="500"/>
                                        <p:tgtEl>
                                          <p:spTgt spid="113"/>
                                        </p:tgtEl>
                                      </p:cBhvr>
                                    </p:animEffect>
                                    <p:set>
                                      <p:cBhvr>
                                        <p:cTn id="147" dur="1" fill="hold">
                                          <p:stCondLst>
                                            <p:cond delay="499"/>
                                          </p:stCondLst>
                                        </p:cTn>
                                        <p:tgtEl>
                                          <p:spTgt spid="113"/>
                                        </p:tgtEl>
                                        <p:attrNameLst>
                                          <p:attrName>style.visibility</p:attrName>
                                        </p:attrNameLst>
                                      </p:cBhvr>
                                      <p:to>
                                        <p:strVal val="hidden"/>
                                      </p:to>
                                    </p:set>
                                  </p:childTnLst>
                                </p:cTn>
                              </p:par>
                              <p:par>
                                <p:cTn id="148" presetID="10" presetClass="exit" presetSubtype="0" fill="hold" grpId="2" nodeType="withEffect">
                                  <p:stCondLst>
                                    <p:cond delay="0"/>
                                  </p:stCondLst>
                                  <p:childTnLst>
                                    <p:animEffect transition="out" filter="fade">
                                      <p:cBhvr>
                                        <p:cTn id="149" dur="500"/>
                                        <p:tgtEl>
                                          <p:spTgt spid="115"/>
                                        </p:tgtEl>
                                      </p:cBhvr>
                                    </p:animEffect>
                                    <p:set>
                                      <p:cBhvr>
                                        <p:cTn id="150" dur="1" fill="hold">
                                          <p:stCondLst>
                                            <p:cond delay="499"/>
                                          </p:stCondLst>
                                        </p:cTn>
                                        <p:tgtEl>
                                          <p:spTgt spid="115"/>
                                        </p:tgtEl>
                                        <p:attrNameLst>
                                          <p:attrName>style.visibility</p:attrName>
                                        </p:attrNameLst>
                                      </p:cBhvr>
                                      <p:to>
                                        <p:strVal val="hidden"/>
                                      </p:to>
                                    </p:set>
                                  </p:childTnLst>
                                </p:cTn>
                              </p:par>
                              <p:par>
                                <p:cTn id="151" presetID="10" presetClass="exit" presetSubtype="0" fill="hold" grpId="2" nodeType="withEffect">
                                  <p:stCondLst>
                                    <p:cond delay="0"/>
                                  </p:stCondLst>
                                  <p:childTnLst>
                                    <p:animEffect transition="out" filter="fade">
                                      <p:cBhvr>
                                        <p:cTn id="152" dur="500"/>
                                        <p:tgtEl>
                                          <p:spTgt spid="116"/>
                                        </p:tgtEl>
                                      </p:cBhvr>
                                    </p:animEffect>
                                    <p:set>
                                      <p:cBhvr>
                                        <p:cTn id="153" dur="1" fill="hold">
                                          <p:stCondLst>
                                            <p:cond delay="499"/>
                                          </p:stCondLst>
                                        </p:cTn>
                                        <p:tgtEl>
                                          <p:spTgt spid="116"/>
                                        </p:tgtEl>
                                        <p:attrNameLst>
                                          <p:attrName>style.visibility</p:attrName>
                                        </p:attrNameLst>
                                      </p:cBhvr>
                                      <p:to>
                                        <p:strVal val="hidden"/>
                                      </p:to>
                                    </p:set>
                                  </p:childTnLst>
                                </p:cTn>
                              </p:par>
                              <p:par>
                                <p:cTn id="154" presetID="10" presetClass="exit" presetSubtype="0" fill="hold" grpId="2" nodeType="withEffect">
                                  <p:stCondLst>
                                    <p:cond delay="0"/>
                                  </p:stCondLst>
                                  <p:childTnLst>
                                    <p:animEffect transition="out" filter="fade">
                                      <p:cBhvr>
                                        <p:cTn id="155" dur="500"/>
                                        <p:tgtEl>
                                          <p:spTgt spid="117"/>
                                        </p:tgtEl>
                                      </p:cBhvr>
                                    </p:animEffect>
                                    <p:set>
                                      <p:cBhvr>
                                        <p:cTn id="156" dur="1" fill="hold">
                                          <p:stCondLst>
                                            <p:cond delay="499"/>
                                          </p:stCondLst>
                                        </p:cTn>
                                        <p:tgtEl>
                                          <p:spTgt spid="117"/>
                                        </p:tgtEl>
                                        <p:attrNameLst>
                                          <p:attrName>style.visibility</p:attrName>
                                        </p:attrNameLst>
                                      </p:cBhvr>
                                      <p:to>
                                        <p:strVal val="hidden"/>
                                      </p:to>
                                    </p:set>
                                  </p:childTnLst>
                                </p:cTn>
                              </p:par>
                              <p:par>
                                <p:cTn id="157" presetID="10" presetClass="exit" presetSubtype="0" fill="hold" grpId="2" nodeType="withEffect">
                                  <p:stCondLst>
                                    <p:cond delay="0"/>
                                  </p:stCondLst>
                                  <p:childTnLst>
                                    <p:animEffect transition="out" filter="fade">
                                      <p:cBhvr>
                                        <p:cTn id="158" dur="500"/>
                                        <p:tgtEl>
                                          <p:spTgt spid="108"/>
                                        </p:tgtEl>
                                      </p:cBhvr>
                                    </p:animEffect>
                                    <p:set>
                                      <p:cBhvr>
                                        <p:cTn id="159" dur="1" fill="hold">
                                          <p:stCondLst>
                                            <p:cond delay="499"/>
                                          </p:stCondLst>
                                        </p:cTn>
                                        <p:tgtEl>
                                          <p:spTgt spid="108"/>
                                        </p:tgtEl>
                                        <p:attrNameLst>
                                          <p:attrName>style.visibility</p:attrName>
                                        </p:attrNameLst>
                                      </p:cBhvr>
                                      <p:to>
                                        <p:strVal val="hidden"/>
                                      </p:to>
                                    </p:set>
                                  </p:childTnLst>
                                </p:cTn>
                              </p:par>
                              <p:par>
                                <p:cTn id="160" presetID="10" presetClass="exit" presetSubtype="0" fill="hold" grpId="2" nodeType="withEffect">
                                  <p:stCondLst>
                                    <p:cond delay="0"/>
                                  </p:stCondLst>
                                  <p:childTnLst>
                                    <p:animEffect transition="out" filter="fade">
                                      <p:cBhvr>
                                        <p:cTn id="161" dur="500"/>
                                        <p:tgtEl>
                                          <p:spTgt spid="109"/>
                                        </p:tgtEl>
                                      </p:cBhvr>
                                    </p:animEffect>
                                    <p:set>
                                      <p:cBhvr>
                                        <p:cTn id="162" dur="1" fill="hold">
                                          <p:stCondLst>
                                            <p:cond delay="499"/>
                                          </p:stCondLst>
                                        </p:cTn>
                                        <p:tgtEl>
                                          <p:spTgt spid="109"/>
                                        </p:tgtEl>
                                        <p:attrNameLst>
                                          <p:attrName>style.visibility</p:attrName>
                                        </p:attrNameLst>
                                      </p:cBhvr>
                                      <p:to>
                                        <p:strVal val="hidden"/>
                                      </p:to>
                                    </p:set>
                                  </p:childTnLst>
                                </p:cTn>
                              </p:par>
                              <p:par>
                                <p:cTn id="163" presetID="10" presetClass="exit" presetSubtype="0" fill="hold" grpId="2" nodeType="withEffect">
                                  <p:stCondLst>
                                    <p:cond delay="0"/>
                                  </p:stCondLst>
                                  <p:childTnLst>
                                    <p:animEffect transition="out" filter="fade">
                                      <p:cBhvr>
                                        <p:cTn id="164" dur="500"/>
                                        <p:tgtEl>
                                          <p:spTgt spid="112"/>
                                        </p:tgtEl>
                                      </p:cBhvr>
                                    </p:animEffect>
                                    <p:set>
                                      <p:cBhvr>
                                        <p:cTn id="165" dur="1" fill="hold">
                                          <p:stCondLst>
                                            <p:cond delay="499"/>
                                          </p:stCondLst>
                                        </p:cTn>
                                        <p:tgtEl>
                                          <p:spTgt spid="112"/>
                                        </p:tgtEl>
                                        <p:attrNameLst>
                                          <p:attrName>style.visibility</p:attrName>
                                        </p:attrNameLst>
                                      </p:cBhvr>
                                      <p:to>
                                        <p:strVal val="hidden"/>
                                      </p:to>
                                    </p:set>
                                  </p:childTnLst>
                                </p:cTn>
                              </p:par>
                              <p:par>
                                <p:cTn id="166" presetID="10" presetClass="exit" presetSubtype="0" fill="hold" grpId="2" nodeType="withEffect">
                                  <p:stCondLst>
                                    <p:cond delay="0"/>
                                  </p:stCondLst>
                                  <p:childTnLst>
                                    <p:animEffect transition="out" filter="fade">
                                      <p:cBhvr>
                                        <p:cTn id="167" dur="500"/>
                                        <p:tgtEl>
                                          <p:spTgt spid="103"/>
                                        </p:tgtEl>
                                      </p:cBhvr>
                                    </p:animEffect>
                                    <p:set>
                                      <p:cBhvr>
                                        <p:cTn id="168" dur="1" fill="hold">
                                          <p:stCondLst>
                                            <p:cond delay="499"/>
                                          </p:stCondLst>
                                        </p:cTn>
                                        <p:tgtEl>
                                          <p:spTgt spid="103"/>
                                        </p:tgtEl>
                                        <p:attrNameLst>
                                          <p:attrName>style.visibility</p:attrName>
                                        </p:attrNameLst>
                                      </p:cBhvr>
                                      <p:to>
                                        <p:strVal val="hidden"/>
                                      </p:to>
                                    </p:set>
                                  </p:childTnLst>
                                </p:cTn>
                              </p:par>
                              <p:par>
                                <p:cTn id="169" presetID="10" presetClass="exit" presetSubtype="0" fill="hold" grpId="2" nodeType="withEffect">
                                  <p:stCondLst>
                                    <p:cond delay="0"/>
                                  </p:stCondLst>
                                  <p:childTnLst>
                                    <p:animEffect transition="out" filter="fade">
                                      <p:cBhvr>
                                        <p:cTn id="170" dur="500"/>
                                        <p:tgtEl>
                                          <p:spTgt spid="91"/>
                                        </p:tgtEl>
                                      </p:cBhvr>
                                    </p:animEffect>
                                    <p:set>
                                      <p:cBhvr>
                                        <p:cTn id="171" dur="1" fill="hold">
                                          <p:stCondLst>
                                            <p:cond delay="499"/>
                                          </p:stCondLst>
                                        </p:cTn>
                                        <p:tgtEl>
                                          <p:spTgt spid="91"/>
                                        </p:tgtEl>
                                        <p:attrNameLst>
                                          <p:attrName>style.visibility</p:attrName>
                                        </p:attrNameLst>
                                      </p:cBhvr>
                                      <p:to>
                                        <p:strVal val="hidden"/>
                                      </p:to>
                                    </p:set>
                                  </p:childTnLst>
                                </p:cTn>
                              </p:par>
                              <p:par>
                                <p:cTn id="172" presetID="10" presetClass="exit" presetSubtype="0" fill="hold" grpId="2" nodeType="withEffect">
                                  <p:stCondLst>
                                    <p:cond delay="0"/>
                                  </p:stCondLst>
                                  <p:childTnLst>
                                    <p:animEffect transition="out" filter="fade">
                                      <p:cBhvr>
                                        <p:cTn id="173" dur="500"/>
                                        <p:tgtEl>
                                          <p:spTgt spid="94"/>
                                        </p:tgtEl>
                                      </p:cBhvr>
                                    </p:animEffect>
                                    <p:set>
                                      <p:cBhvr>
                                        <p:cTn id="174" dur="1" fill="hold">
                                          <p:stCondLst>
                                            <p:cond delay="499"/>
                                          </p:stCondLst>
                                        </p:cTn>
                                        <p:tgtEl>
                                          <p:spTgt spid="94"/>
                                        </p:tgtEl>
                                        <p:attrNameLst>
                                          <p:attrName>style.visibility</p:attrName>
                                        </p:attrNameLst>
                                      </p:cBhvr>
                                      <p:to>
                                        <p:strVal val="hidden"/>
                                      </p:to>
                                    </p:set>
                                  </p:childTnLst>
                                </p:cTn>
                              </p:par>
                              <p:par>
                                <p:cTn id="175" presetID="10" presetClass="exit" presetSubtype="0" fill="hold" grpId="2" nodeType="withEffect">
                                  <p:stCondLst>
                                    <p:cond delay="0"/>
                                  </p:stCondLst>
                                  <p:childTnLst>
                                    <p:animEffect transition="out" filter="fade">
                                      <p:cBhvr>
                                        <p:cTn id="176" dur="500"/>
                                        <p:tgtEl>
                                          <p:spTgt spid="102"/>
                                        </p:tgtEl>
                                      </p:cBhvr>
                                    </p:animEffect>
                                    <p:set>
                                      <p:cBhvr>
                                        <p:cTn id="177" dur="1" fill="hold">
                                          <p:stCondLst>
                                            <p:cond delay="499"/>
                                          </p:stCondLst>
                                        </p:cTn>
                                        <p:tgtEl>
                                          <p:spTgt spid="102"/>
                                        </p:tgtEl>
                                        <p:attrNameLst>
                                          <p:attrName>style.visibility</p:attrName>
                                        </p:attrNameLst>
                                      </p:cBhvr>
                                      <p:to>
                                        <p:strVal val="hidden"/>
                                      </p:to>
                                    </p:set>
                                  </p:childTnLst>
                                </p:cTn>
                              </p:par>
                              <p:par>
                                <p:cTn id="178" presetID="10" presetClass="exit" presetSubtype="0" fill="hold" grpId="2" nodeType="withEffect">
                                  <p:stCondLst>
                                    <p:cond delay="0"/>
                                  </p:stCondLst>
                                  <p:childTnLst>
                                    <p:animEffect transition="out" filter="fade">
                                      <p:cBhvr>
                                        <p:cTn id="179" dur="500"/>
                                        <p:tgtEl>
                                          <p:spTgt spid="86"/>
                                        </p:tgtEl>
                                      </p:cBhvr>
                                    </p:animEffect>
                                    <p:set>
                                      <p:cBhvr>
                                        <p:cTn id="180" dur="1" fill="hold">
                                          <p:stCondLst>
                                            <p:cond delay="499"/>
                                          </p:stCondLst>
                                        </p:cTn>
                                        <p:tgtEl>
                                          <p:spTgt spid="86"/>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500"/>
                                        <p:tgtEl>
                                          <p:spTgt spid="87"/>
                                        </p:tgtEl>
                                      </p:cBhvr>
                                    </p:animEffect>
                                    <p:set>
                                      <p:cBhvr>
                                        <p:cTn id="183" dur="1" fill="hold">
                                          <p:stCondLst>
                                            <p:cond delay="499"/>
                                          </p:stCondLst>
                                        </p:cTn>
                                        <p:tgtEl>
                                          <p:spTgt spid="87"/>
                                        </p:tgtEl>
                                        <p:attrNameLst>
                                          <p:attrName>style.visibility</p:attrName>
                                        </p:attrNameLst>
                                      </p:cBhvr>
                                      <p:to>
                                        <p:strVal val="hidden"/>
                                      </p:to>
                                    </p:set>
                                  </p:childTnLst>
                                </p:cTn>
                              </p:par>
                              <p:par>
                                <p:cTn id="184" presetID="10" presetClass="exit" presetSubtype="0" fill="hold" grpId="2" nodeType="withEffect">
                                  <p:stCondLst>
                                    <p:cond delay="0"/>
                                  </p:stCondLst>
                                  <p:childTnLst>
                                    <p:animEffect transition="out" filter="fade">
                                      <p:cBhvr>
                                        <p:cTn id="185" dur="500"/>
                                        <p:tgtEl>
                                          <p:spTgt spid="88"/>
                                        </p:tgtEl>
                                      </p:cBhvr>
                                    </p:animEffect>
                                    <p:set>
                                      <p:cBhvr>
                                        <p:cTn id="186" dur="1" fill="hold">
                                          <p:stCondLst>
                                            <p:cond delay="499"/>
                                          </p:stCondLst>
                                        </p:cTn>
                                        <p:tgtEl>
                                          <p:spTgt spid="88"/>
                                        </p:tgtEl>
                                        <p:attrNameLst>
                                          <p:attrName>style.visibility</p:attrName>
                                        </p:attrNameLst>
                                      </p:cBhvr>
                                      <p:to>
                                        <p:strVal val="hidden"/>
                                      </p:to>
                                    </p:set>
                                  </p:childTnLst>
                                </p:cTn>
                              </p:par>
                              <p:par>
                                <p:cTn id="187" presetID="10" presetClass="exit" presetSubtype="0" fill="hold" grpId="2" nodeType="withEffect">
                                  <p:stCondLst>
                                    <p:cond delay="0"/>
                                  </p:stCondLst>
                                  <p:childTnLst>
                                    <p:animEffect transition="out" filter="fade">
                                      <p:cBhvr>
                                        <p:cTn id="188" dur="500"/>
                                        <p:tgtEl>
                                          <p:spTgt spid="89"/>
                                        </p:tgtEl>
                                      </p:cBhvr>
                                    </p:animEffect>
                                    <p:set>
                                      <p:cBhvr>
                                        <p:cTn id="189" dur="1" fill="hold">
                                          <p:stCondLst>
                                            <p:cond delay="499"/>
                                          </p:stCondLst>
                                        </p:cTn>
                                        <p:tgtEl>
                                          <p:spTgt spid="89"/>
                                        </p:tgtEl>
                                        <p:attrNameLst>
                                          <p:attrName>style.visibility</p:attrName>
                                        </p:attrNameLst>
                                      </p:cBhvr>
                                      <p:to>
                                        <p:strVal val="hidden"/>
                                      </p:to>
                                    </p:set>
                                  </p:childTnLst>
                                </p:cTn>
                              </p:par>
                              <p:par>
                                <p:cTn id="190" presetID="10" presetClass="exit" presetSubtype="0" fill="hold" grpId="2" nodeType="withEffect">
                                  <p:stCondLst>
                                    <p:cond delay="0"/>
                                  </p:stCondLst>
                                  <p:childTnLst>
                                    <p:animEffect transition="out" filter="fade">
                                      <p:cBhvr>
                                        <p:cTn id="191" dur="500"/>
                                        <p:tgtEl>
                                          <p:spTgt spid="83"/>
                                        </p:tgtEl>
                                      </p:cBhvr>
                                    </p:animEffect>
                                    <p:set>
                                      <p:cBhvr>
                                        <p:cTn id="192" dur="1" fill="hold">
                                          <p:stCondLst>
                                            <p:cond delay="499"/>
                                          </p:stCondLst>
                                        </p:cTn>
                                        <p:tgtEl>
                                          <p:spTgt spid="83"/>
                                        </p:tgtEl>
                                        <p:attrNameLst>
                                          <p:attrName>style.visibility</p:attrName>
                                        </p:attrNameLst>
                                      </p:cBhvr>
                                      <p:to>
                                        <p:strVal val="hidden"/>
                                      </p:to>
                                    </p:set>
                                  </p:childTnLst>
                                </p:cTn>
                              </p:par>
                              <p:par>
                                <p:cTn id="193" presetID="10" presetClass="exit" presetSubtype="0" fill="hold" grpId="2" nodeType="withEffect">
                                  <p:stCondLst>
                                    <p:cond delay="0"/>
                                  </p:stCondLst>
                                  <p:childTnLst>
                                    <p:animEffect transition="out" filter="fade">
                                      <p:cBhvr>
                                        <p:cTn id="194" dur="500"/>
                                        <p:tgtEl>
                                          <p:spTgt spid="84"/>
                                        </p:tgtEl>
                                      </p:cBhvr>
                                    </p:animEffect>
                                    <p:set>
                                      <p:cBhvr>
                                        <p:cTn id="195" dur="1" fill="hold">
                                          <p:stCondLst>
                                            <p:cond delay="499"/>
                                          </p:stCondLst>
                                        </p:cTn>
                                        <p:tgtEl>
                                          <p:spTgt spid="84"/>
                                        </p:tgtEl>
                                        <p:attrNameLst>
                                          <p:attrName>style.visibility</p:attrName>
                                        </p:attrNameLst>
                                      </p:cBhvr>
                                      <p:to>
                                        <p:strVal val="hidden"/>
                                      </p:to>
                                    </p:set>
                                  </p:childTnLst>
                                </p:cTn>
                              </p:par>
                              <p:par>
                                <p:cTn id="196" presetID="10" presetClass="exit" presetSubtype="0" fill="hold" grpId="2" nodeType="withEffect">
                                  <p:stCondLst>
                                    <p:cond delay="0"/>
                                  </p:stCondLst>
                                  <p:childTnLst>
                                    <p:animEffect transition="out" filter="fade">
                                      <p:cBhvr>
                                        <p:cTn id="197" dur="500"/>
                                        <p:tgtEl>
                                          <p:spTgt spid="85"/>
                                        </p:tgtEl>
                                      </p:cBhvr>
                                    </p:animEffect>
                                    <p:set>
                                      <p:cBhvr>
                                        <p:cTn id="198" dur="1" fill="hold">
                                          <p:stCondLst>
                                            <p:cond delay="499"/>
                                          </p:stCondLst>
                                        </p:cTn>
                                        <p:tgtEl>
                                          <p:spTgt spid="85"/>
                                        </p:tgtEl>
                                        <p:attrNameLst>
                                          <p:attrName>style.visibility</p:attrName>
                                        </p:attrNameLst>
                                      </p:cBhvr>
                                      <p:to>
                                        <p:strVal val="hidden"/>
                                      </p:to>
                                    </p:set>
                                  </p:childTnLst>
                                </p:cTn>
                              </p:par>
                              <p:par>
                                <p:cTn id="199" presetID="10" presetClass="exit" presetSubtype="0" repeatCount="indefinite" fill="hold" grpId="0" nodeType="withEffect">
                                  <p:stCondLst>
                                    <p:cond delay="0"/>
                                  </p:stCondLst>
                                  <p:endCondLst>
                                    <p:cond evt="onNext" delay="0">
                                      <p:tgtEl>
                                        <p:sldTgt/>
                                      </p:tgtEl>
                                    </p:cond>
                                  </p:endCondLst>
                                  <p:childTnLst>
                                    <p:animEffect transition="out" filter="fade">
                                      <p:cBhvr>
                                        <p:cTn id="200" dur="1500"/>
                                        <p:tgtEl>
                                          <p:spTgt spid="104"/>
                                        </p:tgtEl>
                                      </p:cBhvr>
                                    </p:animEffect>
                                    <p:set>
                                      <p:cBhvr>
                                        <p:cTn id="201" dur="1" fill="hold">
                                          <p:stCondLst>
                                            <p:cond delay="1499"/>
                                          </p:stCondLst>
                                        </p:cTn>
                                        <p:tgtEl>
                                          <p:spTgt spid="104"/>
                                        </p:tgtEl>
                                        <p:attrNameLst>
                                          <p:attrName>style.visibility</p:attrName>
                                        </p:attrNameLst>
                                      </p:cBhvr>
                                      <p:to>
                                        <p:strVal val="hidden"/>
                                      </p:to>
                                    </p:set>
                                  </p:childTnLst>
                                </p:cTn>
                              </p:par>
                              <p:par>
                                <p:cTn id="202" presetID="6" presetClass="emph" presetSubtype="0" repeatCount="indefinite" fill="hold" grpId="1" nodeType="withEffect">
                                  <p:stCondLst>
                                    <p:cond delay="0"/>
                                  </p:stCondLst>
                                  <p:endCondLst>
                                    <p:cond evt="onNext" delay="0">
                                      <p:tgtEl>
                                        <p:sldTgt/>
                                      </p:tgtEl>
                                    </p:cond>
                                  </p:endCondLst>
                                  <p:childTnLst>
                                    <p:animScale>
                                      <p:cBhvr>
                                        <p:cTn id="203" dur="1500" fill="hold"/>
                                        <p:tgtEl>
                                          <p:spTgt spid="104"/>
                                        </p:tgtEl>
                                      </p:cBhvr>
                                      <p:by x="450000" y="450000"/>
                                    </p:animScale>
                                  </p:childTnLst>
                                </p:cTn>
                              </p:par>
                              <p:par>
                                <p:cTn id="204" presetID="10" presetClass="exit" presetSubtype="0" repeatCount="indefinite" fill="hold" grpId="0" nodeType="withEffect">
                                  <p:stCondLst>
                                    <p:cond delay="500"/>
                                  </p:stCondLst>
                                  <p:endCondLst>
                                    <p:cond evt="onNext" delay="0">
                                      <p:tgtEl>
                                        <p:sldTgt/>
                                      </p:tgtEl>
                                    </p:cond>
                                  </p:endCondLst>
                                  <p:childTnLst>
                                    <p:animEffect transition="out" filter="fade">
                                      <p:cBhvr>
                                        <p:cTn id="205" dur="1500"/>
                                        <p:tgtEl>
                                          <p:spTgt spid="105"/>
                                        </p:tgtEl>
                                      </p:cBhvr>
                                    </p:animEffect>
                                    <p:set>
                                      <p:cBhvr>
                                        <p:cTn id="206" dur="1" fill="hold">
                                          <p:stCondLst>
                                            <p:cond delay="1499"/>
                                          </p:stCondLst>
                                        </p:cTn>
                                        <p:tgtEl>
                                          <p:spTgt spid="105"/>
                                        </p:tgtEl>
                                        <p:attrNameLst>
                                          <p:attrName>style.visibility</p:attrName>
                                        </p:attrNameLst>
                                      </p:cBhvr>
                                      <p:to>
                                        <p:strVal val="hidden"/>
                                      </p:to>
                                    </p:set>
                                  </p:childTnLst>
                                </p:cTn>
                              </p:par>
                              <p:par>
                                <p:cTn id="207" presetID="6" presetClass="emph" presetSubtype="0" repeatCount="indefinite" fill="hold" grpId="1" nodeType="withEffect">
                                  <p:stCondLst>
                                    <p:cond delay="500"/>
                                  </p:stCondLst>
                                  <p:endCondLst>
                                    <p:cond evt="onNext" delay="0">
                                      <p:tgtEl>
                                        <p:sldTgt/>
                                      </p:tgtEl>
                                    </p:cond>
                                  </p:endCondLst>
                                  <p:childTnLst>
                                    <p:animScale>
                                      <p:cBhvr>
                                        <p:cTn id="208" dur="1500" fill="hold"/>
                                        <p:tgtEl>
                                          <p:spTgt spid="105"/>
                                        </p:tgtEl>
                                      </p:cBhvr>
                                      <p:by x="450000" y="450000"/>
                                    </p:animScale>
                                  </p:childTnLst>
                                </p:cTn>
                              </p:par>
                              <p:par>
                                <p:cTn id="209" presetID="10" presetClass="exit" presetSubtype="0" repeatCount="indefinite" fill="hold" grpId="0" nodeType="withEffect">
                                  <p:stCondLst>
                                    <p:cond delay="1000"/>
                                  </p:stCondLst>
                                  <p:endCondLst>
                                    <p:cond evt="onNext" delay="0">
                                      <p:tgtEl>
                                        <p:sldTgt/>
                                      </p:tgtEl>
                                    </p:cond>
                                  </p:endCondLst>
                                  <p:childTnLst>
                                    <p:animEffect transition="out" filter="fade">
                                      <p:cBhvr>
                                        <p:cTn id="210" dur="1500"/>
                                        <p:tgtEl>
                                          <p:spTgt spid="106"/>
                                        </p:tgtEl>
                                      </p:cBhvr>
                                    </p:animEffect>
                                    <p:set>
                                      <p:cBhvr>
                                        <p:cTn id="211" dur="1" fill="hold">
                                          <p:stCondLst>
                                            <p:cond delay="1499"/>
                                          </p:stCondLst>
                                        </p:cTn>
                                        <p:tgtEl>
                                          <p:spTgt spid="106"/>
                                        </p:tgtEl>
                                        <p:attrNameLst>
                                          <p:attrName>style.visibility</p:attrName>
                                        </p:attrNameLst>
                                      </p:cBhvr>
                                      <p:to>
                                        <p:strVal val="hidden"/>
                                      </p:to>
                                    </p:set>
                                  </p:childTnLst>
                                </p:cTn>
                              </p:par>
                              <p:par>
                                <p:cTn id="212" presetID="6" presetClass="emph" presetSubtype="0" repeatCount="indefinite" fill="hold" grpId="1" nodeType="withEffect">
                                  <p:stCondLst>
                                    <p:cond delay="1000"/>
                                  </p:stCondLst>
                                  <p:endCondLst>
                                    <p:cond evt="onNext" delay="0">
                                      <p:tgtEl>
                                        <p:sldTgt/>
                                      </p:tgtEl>
                                    </p:cond>
                                  </p:endCondLst>
                                  <p:childTnLst>
                                    <p:animScale>
                                      <p:cBhvr>
                                        <p:cTn id="213" dur="1500" fill="hold"/>
                                        <p:tgtEl>
                                          <p:spTgt spid="106"/>
                                        </p:tgtEl>
                                      </p:cBhvr>
                                      <p:by x="450000" y="450000"/>
                                    </p:animScale>
                                  </p:childTnLst>
                                </p:cTn>
                              </p:par>
                              <p:par>
                                <p:cTn id="214" presetID="22" presetClass="entr" presetSubtype="2" fill="hold" grpId="0" nodeType="withEffect">
                                  <p:stCondLst>
                                    <p:cond delay="1000"/>
                                  </p:stCondLst>
                                  <p:childTnLst>
                                    <p:set>
                                      <p:cBhvr>
                                        <p:cTn id="215" dur="1" fill="hold">
                                          <p:stCondLst>
                                            <p:cond delay="0"/>
                                          </p:stCondLst>
                                        </p:cTn>
                                        <p:tgtEl>
                                          <p:spTgt spid="137"/>
                                        </p:tgtEl>
                                        <p:attrNameLst>
                                          <p:attrName>style.visibility</p:attrName>
                                        </p:attrNameLst>
                                      </p:cBhvr>
                                      <p:to>
                                        <p:strVal val="visible"/>
                                      </p:to>
                                    </p:set>
                                    <p:animEffect transition="in" filter="wipe(right)">
                                      <p:cBhvr>
                                        <p:cTn id="216" dur="500"/>
                                        <p:tgtEl>
                                          <p:spTgt spid="137"/>
                                        </p:tgtEl>
                                      </p:cBhvr>
                                    </p:animEffect>
                                  </p:childTnLst>
                                </p:cTn>
                              </p:par>
                            </p:childTnLst>
                          </p:cTn>
                        </p:par>
                        <p:par>
                          <p:cTn id="217" fill="hold">
                            <p:stCondLst>
                              <p:cond delay="2500"/>
                            </p:stCondLst>
                            <p:childTnLst>
                              <p:par>
                                <p:cTn id="218" presetID="22" presetClass="entr" presetSubtype="8" fill="hold" grpId="0" nodeType="afterEffect">
                                  <p:stCondLst>
                                    <p:cond delay="250"/>
                                  </p:stCondLst>
                                  <p:childTnLst>
                                    <p:set>
                                      <p:cBhvr>
                                        <p:cTn id="219" dur="1" fill="hold">
                                          <p:stCondLst>
                                            <p:cond delay="0"/>
                                          </p:stCondLst>
                                        </p:cTn>
                                        <p:tgtEl>
                                          <p:spTgt spid="138"/>
                                        </p:tgtEl>
                                        <p:attrNameLst>
                                          <p:attrName>style.visibility</p:attrName>
                                        </p:attrNameLst>
                                      </p:cBhvr>
                                      <p:to>
                                        <p:strVal val="visible"/>
                                      </p:to>
                                    </p:set>
                                    <p:animEffect transition="in" filter="wipe(left)">
                                      <p:cBhvr>
                                        <p:cTn id="220" dur="500"/>
                                        <p:tgtEl>
                                          <p:spTgt spid="138"/>
                                        </p:tgtEl>
                                      </p:cBhvr>
                                    </p:animEffect>
                                  </p:childTnLst>
                                </p:cTn>
                              </p:par>
                              <p:par>
                                <p:cTn id="221" presetID="10" presetClass="entr" presetSubtype="0" fill="hold" grpId="0" nodeType="withEffect">
                                  <p:stCondLst>
                                    <p:cond delay="550"/>
                                  </p:stCondLst>
                                  <p:childTnLst>
                                    <p:set>
                                      <p:cBhvr>
                                        <p:cTn id="222" dur="1" fill="hold">
                                          <p:stCondLst>
                                            <p:cond delay="0"/>
                                          </p:stCondLst>
                                        </p:cTn>
                                        <p:tgtEl>
                                          <p:spTgt spid="144"/>
                                        </p:tgtEl>
                                        <p:attrNameLst>
                                          <p:attrName>style.visibility</p:attrName>
                                        </p:attrNameLst>
                                      </p:cBhvr>
                                      <p:to>
                                        <p:strVal val="visible"/>
                                      </p:to>
                                    </p:set>
                                    <p:animEffect transition="in" filter="fade">
                                      <p:cBhvr>
                                        <p:cTn id="223" dur="600"/>
                                        <p:tgtEl>
                                          <p:spTgt spid="144"/>
                                        </p:tgtEl>
                                      </p:cBhvr>
                                    </p:animEffect>
                                  </p:childTnLst>
                                </p:cTn>
                              </p:par>
                              <p:par>
                                <p:cTn id="224" presetID="10" presetClass="exit" presetSubtype="0" fill="hold" grpId="0" nodeType="withEffect">
                                  <p:stCondLst>
                                    <p:cond delay="550"/>
                                  </p:stCondLst>
                                  <p:childTnLst>
                                    <p:animEffect transition="out" filter="fade">
                                      <p:cBhvr>
                                        <p:cTn id="225" dur="500"/>
                                        <p:tgtEl>
                                          <p:spTgt spid="132"/>
                                        </p:tgtEl>
                                      </p:cBhvr>
                                    </p:animEffect>
                                    <p:set>
                                      <p:cBhvr>
                                        <p:cTn id="226" dur="1" fill="hold">
                                          <p:stCondLst>
                                            <p:cond delay="499"/>
                                          </p:stCondLst>
                                        </p:cTn>
                                        <p:tgtEl>
                                          <p:spTgt spid="132"/>
                                        </p:tgtEl>
                                        <p:attrNameLst>
                                          <p:attrName>style.visibility</p:attrName>
                                        </p:attrNameLst>
                                      </p:cBhvr>
                                      <p:to>
                                        <p:strVal val="hidden"/>
                                      </p:to>
                                    </p:set>
                                  </p:childTnLst>
                                </p:cTn>
                              </p:par>
                              <p:par>
                                <p:cTn id="227" presetID="10" presetClass="entr" presetSubtype="0" fill="hold" grpId="0" nodeType="withEffect">
                                  <p:stCondLst>
                                    <p:cond delay="550"/>
                                  </p:stCondLst>
                                  <p:childTnLst>
                                    <p:set>
                                      <p:cBhvr>
                                        <p:cTn id="228" dur="1" fill="hold">
                                          <p:stCondLst>
                                            <p:cond delay="0"/>
                                          </p:stCondLst>
                                        </p:cTn>
                                        <p:tgtEl>
                                          <p:spTgt spid="75"/>
                                        </p:tgtEl>
                                        <p:attrNameLst>
                                          <p:attrName>style.visibility</p:attrName>
                                        </p:attrNameLst>
                                      </p:cBhvr>
                                      <p:to>
                                        <p:strVal val="visible"/>
                                      </p:to>
                                    </p:set>
                                    <p:animEffect transition="in" filter="fade">
                                      <p:cBhvr>
                                        <p:cTn id="229" dur="500"/>
                                        <p:tgtEl>
                                          <p:spTgt spid="75"/>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140"/>
                                        </p:tgtEl>
                                        <p:attrNameLst>
                                          <p:attrName>style.visibility</p:attrName>
                                        </p:attrNameLst>
                                      </p:cBhvr>
                                      <p:to>
                                        <p:strVal val="visible"/>
                                      </p:to>
                                    </p:set>
                                    <p:animEffect transition="in" filter="wipe(left)">
                                      <p:cBhvr>
                                        <p:cTn id="234" dur="500"/>
                                        <p:tgtEl>
                                          <p:spTgt spid="140"/>
                                        </p:tgtEl>
                                      </p:cBhvr>
                                    </p:animEffect>
                                  </p:childTnLst>
                                </p:cTn>
                              </p:par>
                              <p:par>
                                <p:cTn id="235" presetID="10" presetClass="exit" presetSubtype="0" fill="hold" grpId="0" nodeType="withEffect">
                                  <p:stCondLst>
                                    <p:cond delay="0"/>
                                  </p:stCondLst>
                                  <p:childTnLst>
                                    <p:animEffect transition="out" filter="fade">
                                      <p:cBhvr>
                                        <p:cTn id="236" dur="500"/>
                                        <p:tgtEl>
                                          <p:spTgt spid="130"/>
                                        </p:tgtEl>
                                      </p:cBhvr>
                                    </p:animEffect>
                                    <p:set>
                                      <p:cBhvr>
                                        <p:cTn id="237" dur="1" fill="hold">
                                          <p:stCondLst>
                                            <p:cond delay="499"/>
                                          </p:stCondLst>
                                        </p:cTn>
                                        <p:tgtEl>
                                          <p:spTgt spid="130"/>
                                        </p:tgtEl>
                                        <p:attrNameLst>
                                          <p:attrName>style.visibility</p:attrName>
                                        </p:attrNameLst>
                                      </p:cBhvr>
                                      <p:to>
                                        <p:strVal val="hidden"/>
                                      </p:to>
                                    </p:set>
                                  </p:childTnLst>
                                </p:cTn>
                              </p:par>
                              <p:par>
                                <p:cTn id="238" presetID="10" presetClass="entr" presetSubtype="0" fill="hold" grpId="0" nodeType="withEffect">
                                  <p:stCondLst>
                                    <p:cond delay="0"/>
                                  </p:stCondLst>
                                  <p:childTnLst>
                                    <p:set>
                                      <p:cBhvr>
                                        <p:cTn id="239" dur="1" fill="hold">
                                          <p:stCondLst>
                                            <p:cond delay="0"/>
                                          </p:stCondLst>
                                        </p:cTn>
                                        <p:tgtEl>
                                          <p:spTgt spid="81"/>
                                        </p:tgtEl>
                                        <p:attrNameLst>
                                          <p:attrName>style.visibility</p:attrName>
                                        </p:attrNameLst>
                                      </p:cBhvr>
                                      <p:to>
                                        <p:strVal val="visible"/>
                                      </p:to>
                                    </p:set>
                                    <p:animEffect transition="in" filter="fade">
                                      <p:cBhvr>
                                        <p:cTn id="240" dur="500"/>
                                        <p:tgtEl>
                                          <p:spTgt spid="81"/>
                                        </p:tgtEl>
                                      </p:cBhvr>
                                    </p:animEffect>
                                  </p:childTnLst>
                                </p:cTn>
                              </p:par>
                              <p:par>
                                <p:cTn id="241" presetID="22" presetClass="entr" presetSubtype="2" fill="hold" grpId="0" nodeType="withEffect">
                                  <p:stCondLst>
                                    <p:cond delay="0"/>
                                  </p:stCondLst>
                                  <p:childTnLst>
                                    <p:set>
                                      <p:cBhvr>
                                        <p:cTn id="242" dur="1" fill="hold">
                                          <p:stCondLst>
                                            <p:cond delay="0"/>
                                          </p:stCondLst>
                                        </p:cTn>
                                        <p:tgtEl>
                                          <p:spTgt spid="139"/>
                                        </p:tgtEl>
                                        <p:attrNameLst>
                                          <p:attrName>style.visibility</p:attrName>
                                        </p:attrNameLst>
                                      </p:cBhvr>
                                      <p:to>
                                        <p:strVal val="visible"/>
                                      </p:to>
                                    </p:set>
                                    <p:animEffect transition="in" filter="wipe(right)">
                                      <p:cBhvr>
                                        <p:cTn id="243" dur="500"/>
                                        <p:tgtEl>
                                          <p:spTgt spid="139"/>
                                        </p:tgtEl>
                                      </p:cBhvr>
                                    </p:animEffect>
                                  </p:childTnLst>
                                </p:cTn>
                              </p:par>
                              <p:par>
                                <p:cTn id="244" presetID="10" presetClass="entr" presetSubtype="0" fill="hold" grpId="0" nodeType="withEffect">
                                  <p:stCondLst>
                                    <p:cond delay="300"/>
                                  </p:stCondLst>
                                  <p:childTnLst>
                                    <p:set>
                                      <p:cBhvr>
                                        <p:cTn id="245" dur="1" fill="hold">
                                          <p:stCondLst>
                                            <p:cond delay="0"/>
                                          </p:stCondLst>
                                        </p:cTn>
                                        <p:tgtEl>
                                          <p:spTgt spid="150"/>
                                        </p:tgtEl>
                                        <p:attrNameLst>
                                          <p:attrName>style.visibility</p:attrName>
                                        </p:attrNameLst>
                                      </p:cBhvr>
                                      <p:to>
                                        <p:strVal val="visible"/>
                                      </p:to>
                                    </p:set>
                                    <p:animEffect transition="in" filter="fade">
                                      <p:cBhvr>
                                        <p:cTn id="246" dur="600"/>
                                        <p:tgtEl>
                                          <p:spTgt spid="150"/>
                                        </p:tgtEl>
                                      </p:cBhvr>
                                    </p:animEffect>
                                  </p:childTnLst>
                                </p:cTn>
                              </p:par>
                              <p:par>
                                <p:cTn id="247" presetID="22" presetClass="entr" presetSubtype="4" fill="hold" grpId="0" nodeType="withEffect">
                                  <p:stCondLst>
                                    <p:cond delay="300"/>
                                  </p:stCondLst>
                                  <p:childTnLst>
                                    <p:set>
                                      <p:cBhvr>
                                        <p:cTn id="248" dur="1" fill="hold">
                                          <p:stCondLst>
                                            <p:cond delay="0"/>
                                          </p:stCondLst>
                                        </p:cTn>
                                        <p:tgtEl>
                                          <p:spTgt spid="142"/>
                                        </p:tgtEl>
                                        <p:attrNameLst>
                                          <p:attrName>style.visibility</p:attrName>
                                        </p:attrNameLst>
                                      </p:cBhvr>
                                      <p:to>
                                        <p:strVal val="visible"/>
                                      </p:to>
                                    </p:set>
                                    <p:animEffect transition="in" filter="wipe(down)">
                                      <p:cBhvr>
                                        <p:cTn id="249" dur="500"/>
                                        <p:tgtEl>
                                          <p:spTgt spid="142"/>
                                        </p:tgtEl>
                                      </p:cBhvr>
                                    </p:animEffect>
                                  </p:childTnLst>
                                </p:cTn>
                              </p:par>
                              <p:par>
                                <p:cTn id="250" presetID="10" presetClass="exit" presetSubtype="0" fill="hold" grpId="0" nodeType="withEffect">
                                  <p:stCondLst>
                                    <p:cond delay="0"/>
                                  </p:stCondLst>
                                  <p:childTnLst>
                                    <p:animEffect transition="out" filter="fade">
                                      <p:cBhvr>
                                        <p:cTn id="251" dur="500"/>
                                        <p:tgtEl>
                                          <p:spTgt spid="126"/>
                                        </p:tgtEl>
                                      </p:cBhvr>
                                    </p:animEffect>
                                    <p:set>
                                      <p:cBhvr>
                                        <p:cTn id="252" dur="1" fill="hold">
                                          <p:stCondLst>
                                            <p:cond delay="499"/>
                                          </p:stCondLst>
                                        </p:cTn>
                                        <p:tgtEl>
                                          <p:spTgt spid="126"/>
                                        </p:tgtEl>
                                        <p:attrNameLst>
                                          <p:attrName>style.visibility</p:attrName>
                                        </p:attrNameLst>
                                      </p:cBhvr>
                                      <p:to>
                                        <p:strVal val="hidden"/>
                                      </p:to>
                                    </p:set>
                                  </p:childTnLst>
                                </p:cTn>
                              </p:par>
                              <p:par>
                                <p:cTn id="253" presetID="10" presetClass="entr" presetSubtype="0"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Effect transition="in" filter="fade">
                                      <p:cBhvr>
                                        <p:cTn id="255" dur="500"/>
                                        <p:tgtEl>
                                          <p:spTgt spid="82"/>
                                        </p:tgtEl>
                                      </p:cBhvr>
                                    </p:animEffect>
                                  </p:childTnLst>
                                </p:cTn>
                              </p:par>
                              <p:par>
                                <p:cTn id="256" presetID="22" presetClass="entr" presetSubtype="1" fill="hold" grpId="0" nodeType="withEffect">
                                  <p:stCondLst>
                                    <p:cond delay="0"/>
                                  </p:stCondLst>
                                  <p:childTnLst>
                                    <p:set>
                                      <p:cBhvr>
                                        <p:cTn id="257" dur="1" fill="hold">
                                          <p:stCondLst>
                                            <p:cond delay="0"/>
                                          </p:stCondLst>
                                        </p:cTn>
                                        <p:tgtEl>
                                          <p:spTgt spid="141"/>
                                        </p:tgtEl>
                                        <p:attrNameLst>
                                          <p:attrName>style.visibility</p:attrName>
                                        </p:attrNameLst>
                                      </p:cBhvr>
                                      <p:to>
                                        <p:strVal val="visible"/>
                                      </p:to>
                                    </p:set>
                                    <p:animEffect transition="in" filter="wipe(up)">
                                      <p:cBhvr>
                                        <p:cTn id="258" dur="500"/>
                                        <p:tgtEl>
                                          <p:spTgt spid="141"/>
                                        </p:tgtEl>
                                      </p:cBhvr>
                                    </p:animEffect>
                                  </p:childTnLst>
                                </p:cTn>
                              </p:par>
                              <p:par>
                                <p:cTn id="259" presetID="10" presetClass="entr" presetSubtype="0" fill="hold" grpId="0" nodeType="withEffect">
                                  <p:stCondLst>
                                    <p:cond delay="300"/>
                                  </p:stCondLst>
                                  <p:childTnLst>
                                    <p:set>
                                      <p:cBhvr>
                                        <p:cTn id="260" dur="1" fill="hold">
                                          <p:stCondLst>
                                            <p:cond delay="0"/>
                                          </p:stCondLst>
                                        </p:cTn>
                                        <p:tgtEl>
                                          <p:spTgt spid="149"/>
                                        </p:tgtEl>
                                        <p:attrNameLst>
                                          <p:attrName>style.visibility</p:attrName>
                                        </p:attrNameLst>
                                      </p:cBhvr>
                                      <p:to>
                                        <p:strVal val="visible"/>
                                      </p:to>
                                    </p:set>
                                    <p:animEffect transition="in" filter="fade">
                                      <p:cBhvr>
                                        <p:cTn id="261" dur="600"/>
                                        <p:tgtEl>
                                          <p:spTgt spid="149"/>
                                        </p:tgtEl>
                                      </p:cBhvr>
                                    </p:animEffect>
                                  </p:childTnLst>
                                </p:cTn>
                              </p:par>
                            </p:childTnLst>
                          </p:cTn>
                        </p:par>
                        <p:par>
                          <p:cTn id="262" fill="hold">
                            <p:stCondLst>
                              <p:cond delay="900"/>
                            </p:stCondLst>
                            <p:childTnLst>
                              <p:par>
                                <p:cTn id="263" presetID="22" presetClass="entr" presetSubtype="1" fill="hold" grpId="0" nodeType="afterEffect">
                                  <p:stCondLst>
                                    <p:cond delay="0"/>
                                  </p:stCondLst>
                                  <p:childTnLst>
                                    <p:set>
                                      <p:cBhvr>
                                        <p:cTn id="264" dur="1" fill="hold">
                                          <p:stCondLst>
                                            <p:cond delay="0"/>
                                          </p:stCondLst>
                                        </p:cTn>
                                        <p:tgtEl>
                                          <p:spTgt spid="136"/>
                                        </p:tgtEl>
                                        <p:attrNameLst>
                                          <p:attrName>style.visibility</p:attrName>
                                        </p:attrNameLst>
                                      </p:cBhvr>
                                      <p:to>
                                        <p:strVal val="visible"/>
                                      </p:to>
                                    </p:set>
                                    <p:animEffect transition="in" filter="wipe(up)">
                                      <p:cBhvr>
                                        <p:cTn id="265" dur="500"/>
                                        <p:tgtEl>
                                          <p:spTgt spid="136"/>
                                        </p:tgtEl>
                                      </p:cBhvr>
                                    </p:animEffect>
                                  </p:childTnLst>
                                </p:cTn>
                              </p:par>
                            </p:childTnLst>
                          </p:cTn>
                        </p:par>
                        <p:par>
                          <p:cTn id="266" fill="hold">
                            <p:stCondLst>
                              <p:cond delay="1400"/>
                            </p:stCondLst>
                            <p:childTnLst>
                              <p:par>
                                <p:cTn id="267" presetID="22" presetClass="entr" presetSubtype="4" fill="hold" grpId="0" nodeType="afterEffect">
                                  <p:stCondLst>
                                    <p:cond delay="0"/>
                                  </p:stCondLst>
                                  <p:childTnLst>
                                    <p:set>
                                      <p:cBhvr>
                                        <p:cTn id="268" dur="1" fill="hold">
                                          <p:stCondLst>
                                            <p:cond delay="0"/>
                                          </p:stCondLst>
                                        </p:cTn>
                                        <p:tgtEl>
                                          <p:spTgt spid="135"/>
                                        </p:tgtEl>
                                        <p:attrNameLst>
                                          <p:attrName>style.visibility</p:attrName>
                                        </p:attrNameLst>
                                      </p:cBhvr>
                                      <p:to>
                                        <p:strVal val="visible"/>
                                      </p:to>
                                    </p:set>
                                    <p:animEffect transition="in" filter="wipe(down)">
                                      <p:cBhvr>
                                        <p:cTn id="269" dur="500"/>
                                        <p:tgtEl>
                                          <p:spTgt spid="135"/>
                                        </p:tgtEl>
                                      </p:cBhvr>
                                    </p:animEffect>
                                  </p:childTnLst>
                                </p:cTn>
                              </p:par>
                              <p:par>
                                <p:cTn id="270" presetID="10" presetClass="entr" presetSubtype="0" fill="hold" grpId="0" nodeType="withEffect">
                                  <p:stCondLst>
                                    <p:cond delay="300"/>
                                  </p:stCondLst>
                                  <p:childTnLst>
                                    <p:set>
                                      <p:cBhvr>
                                        <p:cTn id="271" dur="1" fill="hold">
                                          <p:stCondLst>
                                            <p:cond delay="0"/>
                                          </p:stCondLst>
                                        </p:cTn>
                                        <p:tgtEl>
                                          <p:spTgt spid="155"/>
                                        </p:tgtEl>
                                        <p:attrNameLst>
                                          <p:attrName>style.visibility</p:attrName>
                                        </p:attrNameLst>
                                      </p:cBhvr>
                                      <p:to>
                                        <p:strVal val="visible"/>
                                      </p:to>
                                    </p:set>
                                    <p:animEffect transition="in" filter="fade">
                                      <p:cBhvr>
                                        <p:cTn id="272" dur="600"/>
                                        <p:tgtEl>
                                          <p:spTgt spid="15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80"/>
                                        </p:tgtEl>
                                        <p:attrNameLst>
                                          <p:attrName>style.visibility</p:attrName>
                                        </p:attrNameLst>
                                      </p:cBhvr>
                                      <p:to>
                                        <p:strVal val="visible"/>
                                      </p:to>
                                    </p:set>
                                    <p:animEffect transition="in" filter="fade">
                                      <p:cBhvr>
                                        <p:cTn id="275" dur="500"/>
                                        <p:tgtEl>
                                          <p:spTgt spid="80"/>
                                        </p:tgtEl>
                                      </p:cBhvr>
                                    </p:animEffect>
                                  </p:childTnLst>
                                </p:cTn>
                              </p:par>
                              <p:par>
                                <p:cTn id="276" presetID="10" presetClass="exit" presetSubtype="0" fill="hold" grpId="0" nodeType="withEffect">
                                  <p:stCondLst>
                                    <p:cond delay="0"/>
                                  </p:stCondLst>
                                  <p:childTnLst>
                                    <p:animEffect transition="out" filter="fade">
                                      <p:cBhvr>
                                        <p:cTn id="277" dur="500"/>
                                        <p:tgtEl>
                                          <p:spTgt spid="131"/>
                                        </p:tgtEl>
                                      </p:cBhvr>
                                    </p:animEffect>
                                    <p:set>
                                      <p:cBhvr>
                                        <p:cTn id="278" dur="1" fill="hold">
                                          <p:stCondLst>
                                            <p:cond delay="499"/>
                                          </p:stCondLst>
                                        </p:cTn>
                                        <p:tgtEl>
                                          <p:spTgt spid="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0" grpId="0"/>
      <p:bldP spid="81" grpId="0"/>
      <p:bldP spid="82" grpId="0"/>
      <p:bldP spid="83" grpId="0" animBg="1"/>
      <p:bldP spid="83" grpId="1" animBg="1"/>
      <p:bldP spid="83" grpId="2" animBg="1"/>
      <p:bldP spid="84" grpId="0" animBg="1"/>
      <p:bldP spid="84" grpId="1" animBg="1"/>
      <p:bldP spid="84" grpId="2" animBg="1"/>
      <p:bldP spid="85" grpId="0" animBg="1"/>
      <p:bldP spid="85" grpId="1" animBg="1"/>
      <p:bldP spid="85" grpId="2" animBg="1"/>
      <p:bldP spid="86" grpId="0" animBg="1"/>
      <p:bldP spid="86" grpId="1" animBg="1"/>
      <p:bldP spid="86" grpId="2" animBg="1"/>
      <p:bldP spid="87" grpId="0" animBg="1"/>
      <p:bldP spid="87" grpId="1" animBg="1"/>
      <p:bldP spid="87" grpId="2" animBg="1"/>
      <p:bldP spid="88" grpId="0" animBg="1"/>
      <p:bldP spid="88" grpId="1" animBg="1"/>
      <p:bldP spid="88" grpId="2" animBg="1"/>
      <p:bldP spid="89" grpId="0" animBg="1"/>
      <p:bldP spid="89" grpId="1" animBg="1"/>
      <p:bldP spid="89" grpId="2" animBg="1"/>
      <p:bldP spid="91" grpId="0" animBg="1"/>
      <p:bldP spid="91" grpId="1" animBg="1"/>
      <p:bldP spid="91" grpId="2" animBg="1"/>
      <p:bldP spid="94" grpId="0" animBg="1"/>
      <p:bldP spid="94" grpId="1" animBg="1"/>
      <p:bldP spid="94" grpId="2" animBg="1"/>
      <p:bldP spid="102" grpId="0" animBg="1"/>
      <p:bldP spid="102" grpId="1" animBg="1"/>
      <p:bldP spid="102"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6" grpId="2" animBg="1"/>
      <p:bldP spid="108" grpId="0" animBg="1"/>
      <p:bldP spid="108" grpId="1" animBg="1"/>
      <p:bldP spid="108" grpId="2" animBg="1"/>
      <p:bldP spid="109" grpId="0" animBg="1"/>
      <p:bldP spid="109" grpId="1" animBg="1"/>
      <p:bldP spid="109" grpId="2" animBg="1"/>
      <p:bldP spid="112" grpId="0" animBg="1"/>
      <p:bldP spid="112" grpId="1" animBg="1"/>
      <p:bldP spid="112" grpId="2" animBg="1"/>
      <p:bldP spid="113" grpId="0" animBg="1"/>
      <p:bldP spid="113" grpId="1" animBg="1"/>
      <p:bldP spid="113" grpId="2" animBg="1"/>
      <p:bldP spid="115" grpId="0" animBg="1"/>
      <p:bldP spid="115" grpId="1" animBg="1"/>
      <p:bldP spid="115" grpId="2" animBg="1"/>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20" grpId="0" animBg="1"/>
      <p:bldP spid="120" grpId="1" animBg="1"/>
      <p:bldP spid="120" grpId="2" animBg="1"/>
      <p:bldP spid="121" grpId="0" animBg="1"/>
      <p:bldP spid="121" grpId="1" animBg="1"/>
      <p:bldP spid="121" grpId="2" animBg="1"/>
      <p:bldP spid="126" grpId="0"/>
      <p:bldP spid="130" grpId="0"/>
      <p:bldP spid="131" grpId="0"/>
      <p:bldP spid="132" grpId="0"/>
      <p:bldP spid="135" grpId="0" animBg="1"/>
      <p:bldP spid="136" grpId="0" animBg="1"/>
      <p:bldP spid="137" grpId="0" animBg="1"/>
      <p:bldP spid="138" grpId="0" animBg="1"/>
      <p:bldP spid="139" grpId="0" animBg="1"/>
      <p:bldP spid="140" grpId="0" animBg="1"/>
      <p:bldP spid="141" grpId="0" animBg="1"/>
      <p:bldP spid="142" grpId="0" animBg="1"/>
      <p:bldP spid="144" grpId="0" animBg="1"/>
      <p:bldP spid="149" grpId="0" animBg="1"/>
      <p:bldP spid="150" grpId="0" animBg="1"/>
      <p:bldP spid="1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INTELLIGENCE" descr="Azure piece of funnel" hidden="1">
            <a:extLst>
              <a:ext uri="{FF2B5EF4-FFF2-40B4-BE49-F238E27FC236}">
                <a16:creationId xmlns:a16="http://schemas.microsoft.com/office/drawing/2014/main" id="{CBBADC6F-CB1E-44F7-9446-CD901A369EA4}"/>
              </a:ext>
            </a:extLst>
          </p:cNvPr>
          <p:cNvGrpSpPr/>
          <p:nvPr/>
        </p:nvGrpSpPr>
        <p:grpSpPr>
          <a:xfrm>
            <a:off x="5470397" y="3630279"/>
            <a:ext cx="1260143" cy="1260143"/>
            <a:chOff x="5482849" y="2976945"/>
            <a:chExt cx="1260143" cy="1260143"/>
          </a:xfrm>
          <a:scene3d>
            <a:camera prst="perspectiveFront">
              <a:rot lat="17100000" lon="0" rev="0"/>
            </a:camera>
            <a:lightRig rig="threePt" dir="t"/>
          </a:scene3d>
        </p:grpSpPr>
        <p:sp>
          <p:nvSpPr>
            <p:cNvPr id="140" name="Oval 139">
              <a:extLst>
                <a:ext uri="{FF2B5EF4-FFF2-40B4-BE49-F238E27FC236}">
                  <a16:creationId xmlns:a16="http://schemas.microsoft.com/office/drawing/2014/main" id="{5FF12ED8-7B6D-4547-97DE-C26BB09ABF47}"/>
                </a:ext>
              </a:extLst>
            </p:cNvPr>
            <p:cNvSpPr/>
            <p:nvPr/>
          </p:nvSpPr>
          <p:spPr bwMode="auto">
            <a:xfrm>
              <a:off x="5482849" y="2976945"/>
              <a:ext cx="1260143" cy="1260143"/>
            </a:xfrm>
            <a:prstGeom prst="ellipse">
              <a:avLst/>
            </a:prstGeom>
            <a:solidFill>
              <a:srgbClr val="0078D4"/>
            </a:solidFill>
            <a:ln w="9525" cap="flat" cmpd="sng" algn="ctr">
              <a:noFill/>
              <a:prstDash val="solid"/>
              <a:headEnd type="none" w="med" len="med"/>
              <a:tailEnd type="none" w="med" len="med"/>
            </a:ln>
            <a:effectLst/>
            <a:sp3d>
              <a:bevelB/>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1" name="Freeform: Shape 140">
              <a:extLst>
                <a:ext uri="{FF2B5EF4-FFF2-40B4-BE49-F238E27FC236}">
                  <a16:creationId xmlns:a16="http://schemas.microsoft.com/office/drawing/2014/main" id="{7EE0E2E4-FBA2-484B-A901-B5D449C21429}"/>
                </a:ext>
              </a:extLst>
            </p:cNvPr>
            <p:cNvSpPr/>
            <p:nvPr/>
          </p:nvSpPr>
          <p:spPr bwMode="auto">
            <a:xfrm>
              <a:off x="5696726" y="3875517"/>
              <a:ext cx="832388" cy="294839"/>
            </a:xfrm>
            <a:custGeom>
              <a:avLst/>
              <a:gdLst/>
              <a:ahLst/>
              <a:cxnLst/>
              <a:rect l="l" t="t" r="r" b="b"/>
              <a:pathLst>
                <a:path w="944958" h="334712">
                  <a:moveTo>
                    <a:pt x="554645" y="244324"/>
                  </a:moveTo>
                  <a:cubicBezTo>
                    <a:pt x="549827" y="244931"/>
                    <a:pt x="546278" y="247288"/>
                    <a:pt x="543999" y="251397"/>
                  </a:cubicBezTo>
                  <a:cubicBezTo>
                    <a:pt x="541719" y="255505"/>
                    <a:pt x="541009" y="260978"/>
                    <a:pt x="541869" y="267815"/>
                  </a:cubicBezTo>
                  <a:cubicBezTo>
                    <a:pt x="542608" y="273688"/>
                    <a:pt x="544500" y="278169"/>
                    <a:pt x="547546" y="281258"/>
                  </a:cubicBezTo>
                  <a:cubicBezTo>
                    <a:pt x="550591" y="284347"/>
                    <a:pt x="554385" y="285606"/>
                    <a:pt x="558927" y="285035"/>
                  </a:cubicBezTo>
                  <a:cubicBezTo>
                    <a:pt x="563424" y="284469"/>
                    <a:pt x="566842" y="282279"/>
                    <a:pt x="569182" y="278466"/>
                  </a:cubicBezTo>
                  <a:cubicBezTo>
                    <a:pt x="571522" y="274653"/>
                    <a:pt x="572335" y="269901"/>
                    <a:pt x="571619" y="264212"/>
                  </a:cubicBezTo>
                  <a:lnTo>
                    <a:pt x="570917" y="258637"/>
                  </a:lnTo>
                  <a:cubicBezTo>
                    <a:pt x="570358" y="254186"/>
                    <a:pt x="568561" y="250556"/>
                    <a:pt x="565527" y="247744"/>
                  </a:cubicBezTo>
                  <a:cubicBezTo>
                    <a:pt x="562493" y="244933"/>
                    <a:pt x="558866" y="243793"/>
                    <a:pt x="554645" y="244324"/>
                  </a:cubicBezTo>
                  <a:close/>
                  <a:moveTo>
                    <a:pt x="454349" y="233687"/>
                  </a:moveTo>
                  <a:lnTo>
                    <a:pt x="476261" y="234271"/>
                  </a:lnTo>
                  <a:lnTo>
                    <a:pt x="474369" y="305277"/>
                  </a:lnTo>
                  <a:lnTo>
                    <a:pt x="452457" y="304693"/>
                  </a:lnTo>
                  <a:close/>
                  <a:moveTo>
                    <a:pt x="588486" y="224896"/>
                  </a:moveTo>
                  <a:lnTo>
                    <a:pt x="596339" y="287319"/>
                  </a:lnTo>
                  <a:cubicBezTo>
                    <a:pt x="597984" y="300396"/>
                    <a:pt x="595473" y="311001"/>
                    <a:pt x="588806" y="319134"/>
                  </a:cubicBezTo>
                  <a:cubicBezTo>
                    <a:pt x="582138" y="327267"/>
                    <a:pt x="571624" y="332237"/>
                    <a:pt x="557263" y="334044"/>
                  </a:cubicBezTo>
                  <a:cubicBezTo>
                    <a:pt x="547765" y="335239"/>
                    <a:pt x="540070" y="334832"/>
                    <a:pt x="534178" y="332823"/>
                  </a:cubicBezTo>
                  <a:lnTo>
                    <a:pt x="531874" y="314516"/>
                  </a:lnTo>
                  <a:cubicBezTo>
                    <a:pt x="539655" y="317825"/>
                    <a:pt x="547239" y="319015"/>
                    <a:pt x="554626" y="318086"/>
                  </a:cubicBezTo>
                  <a:cubicBezTo>
                    <a:pt x="561967" y="317162"/>
                    <a:pt x="567413" y="314508"/>
                    <a:pt x="570963" y="310123"/>
                  </a:cubicBezTo>
                  <a:cubicBezTo>
                    <a:pt x="574513" y="305738"/>
                    <a:pt x="575869" y="300219"/>
                    <a:pt x="575032" y="293565"/>
                  </a:cubicBezTo>
                  <a:lnTo>
                    <a:pt x="574331" y="287991"/>
                  </a:lnTo>
                  <a:lnTo>
                    <a:pt x="574055" y="288025"/>
                  </a:lnTo>
                  <a:cubicBezTo>
                    <a:pt x="570093" y="296541"/>
                    <a:pt x="563271" y="301407"/>
                    <a:pt x="553590" y="302625"/>
                  </a:cubicBezTo>
                  <a:cubicBezTo>
                    <a:pt x="544597" y="303757"/>
                    <a:pt x="537064" y="301488"/>
                    <a:pt x="530991" y="295820"/>
                  </a:cubicBezTo>
                  <a:cubicBezTo>
                    <a:pt x="524917" y="290152"/>
                    <a:pt x="521211" y="281996"/>
                    <a:pt x="519872" y="271351"/>
                  </a:cubicBezTo>
                  <a:cubicBezTo>
                    <a:pt x="518371" y="259422"/>
                    <a:pt x="520116" y="249577"/>
                    <a:pt x="525106" y="241818"/>
                  </a:cubicBezTo>
                  <a:cubicBezTo>
                    <a:pt x="530095" y="234059"/>
                    <a:pt x="537385" y="229577"/>
                    <a:pt x="546975" y="228370"/>
                  </a:cubicBezTo>
                  <a:cubicBezTo>
                    <a:pt x="555555" y="227291"/>
                    <a:pt x="562394" y="229786"/>
                    <a:pt x="567492" y="235857"/>
                  </a:cubicBezTo>
                  <a:lnTo>
                    <a:pt x="567768" y="235822"/>
                  </a:lnTo>
                  <a:lnTo>
                    <a:pt x="566737" y="227632"/>
                  </a:lnTo>
                  <a:close/>
                  <a:moveTo>
                    <a:pt x="650797" y="220152"/>
                  </a:moveTo>
                  <a:cubicBezTo>
                    <a:pt x="647452" y="221230"/>
                    <a:pt x="645005" y="223549"/>
                    <a:pt x="643455" y="227109"/>
                  </a:cubicBezTo>
                  <a:cubicBezTo>
                    <a:pt x="641906" y="230669"/>
                    <a:pt x="641534" y="234603"/>
                    <a:pt x="642339" y="238911"/>
                  </a:cubicBezTo>
                  <a:lnTo>
                    <a:pt x="667230" y="230890"/>
                  </a:lnTo>
                  <a:cubicBezTo>
                    <a:pt x="664110" y="221207"/>
                    <a:pt x="658632" y="217627"/>
                    <a:pt x="650797" y="220152"/>
                  </a:cubicBezTo>
                  <a:close/>
                  <a:moveTo>
                    <a:pt x="646398" y="206046"/>
                  </a:moveTo>
                  <a:cubicBezTo>
                    <a:pt x="656257" y="202869"/>
                    <a:pt x="664826" y="203339"/>
                    <a:pt x="672104" y="207456"/>
                  </a:cubicBezTo>
                  <a:cubicBezTo>
                    <a:pt x="679383" y="211572"/>
                    <a:pt x="684639" y="218649"/>
                    <a:pt x="687873" y="228684"/>
                  </a:cubicBezTo>
                  <a:lnTo>
                    <a:pt x="690702" y="237465"/>
                  </a:lnTo>
                  <a:lnTo>
                    <a:pt x="646598" y="251677"/>
                  </a:lnTo>
                  <a:cubicBezTo>
                    <a:pt x="650466" y="261265"/>
                    <a:pt x="658231" y="264180"/>
                    <a:pt x="669895" y="260422"/>
                  </a:cubicBezTo>
                  <a:cubicBezTo>
                    <a:pt x="677334" y="258025"/>
                    <a:pt x="683303" y="254158"/>
                    <a:pt x="687802" y="248821"/>
                  </a:cubicBezTo>
                  <a:lnTo>
                    <a:pt x="692653" y="263875"/>
                  </a:lnTo>
                  <a:cubicBezTo>
                    <a:pt x="687481" y="269234"/>
                    <a:pt x="679899" y="273523"/>
                    <a:pt x="669907" y="276743"/>
                  </a:cubicBezTo>
                  <a:cubicBezTo>
                    <a:pt x="658991" y="280260"/>
                    <a:pt x="649543" y="279965"/>
                    <a:pt x="641563" y="275856"/>
                  </a:cubicBezTo>
                  <a:cubicBezTo>
                    <a:pt x="633582" y="271746"/>
                    <a:pt x="627848" y="264278"/>
                    <a:pt x="624359" y="253450"/>
                  </a:cubicBezTo>
                  <a:cubicBezTo>
                    <a:pt x="620742" y="242226"/>
                    <a:pt x="621134" y="232285"/>
                    <a:pt x="625535" y="223628"/>
                  </a:cubicBezTo>
                  <a:cubicBezTo>
                    <a:pt x="629936" y="214970"/>
                    <a:pt x="636890" y="209110"/>
                    <a:pt x="646398" y="206046"/>
                  </a:cubicBezTo>
                  <a:close/>
                  <a:moveTo>
                    <a:pt x="261442" y="201610"/>
                  </a:moveTo>
                  <a:cubicBezTo>
                    <a:pt x="258194" y="200268"/>
                    <a:pt x="254827" y="200453"/>
                    <a:pt x="251343" y="202165"/>
                  </a:cubicBezTo>
                  <a:cubicBezTo>
                    <a:pt x="247858" y="203878"/>
                    <a:pt x="245029" y="206637"/>
                    <a:pt x="242857" y="210442"/>
                  </a:cubicBezTo>
                  <a:lnTo>
                    <a:pt x="267026" y="220429"/>
                  </a:lnTo>
                  <a:cubicBezTo>
                    <a:pt x="270911" y="211026"/>
                    <a:pt x="269050" y="204753"/>
                    <a:pt x="261442" y="201610"/>
                  </a:cubicBezTo>
                  <a:close/>
                  <a:moveTo>
                    <a:pt x="466344" y="200213"/>
                  </a:moveTo>
                  <a:cubicBezTo>
                    <a:pt x="470088" y="200313"/>
                    <a:pt x="473100" y="201434"/>
                    <a:pt x="475379" y="203576"/>
                  </a:cubicBezTo>
                  <a:cubicBezTo>
                    <a:pt x="477658" y="205719"/>
                    <a:pt x="478754" y="208431"/>
                    <a:pt x="478667" y="211713"/>
                  </a:cubicBezTo>
                  <a:cubicBezTo>
                    <a:pt x="478578" y="215042"/>
                    <a:pt x="477338" y="217738"/>
                    <a:pt x="474947" y="219802"/>
                  </a:cubicBezTo>
                  <a:cubicBezTo>
                    <a:pt x="472556" y="221866"/>
                    <a:pt x="469488" y="222849"/>
                    <a:pt x="465743" y="222749"/>
                  </a:cubicBezTo>
                  <a:cubicBezTo>
                    <a:pt x="462045" y="222650"/>
                    <a:pt x="459047" y="221472"/>
                    <a:pt x="456747" y="219213"/>
                  </a:cubicBezTo>
                  <a:cubicBezTo>
                    <a:pt x="454448" y="216954"/>
                    <a:pt x="453341" y="214230"/>
                    <a:pt x="453426" y="211040"/>
                  </a:cubicBezTo>
                  <a:cubicBezTo>
                    <a:pt x="453514" y="207758"/>
                    <a:pt x="454764" y="205108"/>
                    <a:pt x="457177" y="203091"/>
                  </a:cubicBezTo>
                  <a:cubicBezTo>
                    <a:pt x="459590" y="201074"/>
                    <a:pt x="462646" y="200114"/>
                    <a:pt x="466344" y="200213"/>
                  </a:cubicBezTo>
                  <a:close/>
                  <a:moveTo>
                    <a:pt x="401554" y="193900"/>
                  </a:moveTo>
                  <a:lnTo>
                    <a:pt x="423269" y="196889"/>
                  </a:lnTo>
                  <a:lnTo>
                    <a:pt x="408932" y="301067"/>
                  </a:lnTo>
                  <a:lnTo>
                    <a:pt x="387217" y="298078"/>
                  </a:lnTo>
                  <a:close/>
                  <a:moveTo>
                    <a:pt x="239930" y="187917"/>
                  </a:moveTo>
                  <a:cubicBezTo>
                    <a:pt x="248887" y="184163"/>
                    <a:pt x="257981" y="184193"/>
                    <a:pt x="267213" y="188007"/>
                  </a:cubicBezTo>
                  <a:cubicBezTo>
                    <a:pt x="276786" y="191963"/>
                    <a:pt x="283017" y="197865"/>
                    <a:pt x="285903" y="205713"/>
                  </a:cubicBezTo>
                  <a:cubicBezTo>
                    <a:pt x="288790" y="213561"/>
                    <a:pt x="288220" y="222357"/>
                    <a:pt x="284194" y="232101"/>
                  </a:cubicBezTo>
                  <a:lnTo>
                    <a:pt x="280671" y="240628"/>
                  </a:lnTo>
                  <a:lnTo>
                    <a:pt x="237846" y="222932"/>
                  </a:lnTo>
                  <a:cubicBezTo>
                    <a:pt x="234591" y="232746"/>
                    <a:pt x="238627" y="239993"/>
                    <a:pt x="249953" y="244673"/>
                  </a:cubicBezTo>
                  <a:cubicBezTo>
                    <a:pt x="257176" y="247657"/>
                    <a:pt x="264229" y="248570"/>
                    <a:pt x="271113" y="247411"/>
                  </a:cubicBezTo>
                  <a:lnTo>
                    <a:pt x="265073" y="262028"/>
                  </a:lnTo>
                  <a:cubicBezTo>
                    <a:pt x="257662" y="262769"/>
                    <a:pt x="249105" y="261135"/>
                    <a:pt x="239403" y="257126"/>
                  </a:cubicBezTo>
                  <a:cubicBezTo>
                    <a:pt x="228804" y="252746"/>
                    <a:pt x="221791" y="246408"/>
                    <a:pt x="218364" y="238112"/>
                  </a:cubicBezTo>
                  <a:cubicBezTo>
                    <a:pt x="214937" y="229816"/>
                    <a:pt x="215395" y="220411"/>
                    <a:pt x="219740" y="209897"/>
                  </a:cubicBezTo>
                  <a:cubicBezTo>
                    <a:pt x="224243" y="198998"/>
                    <a:pt x="230973" y="191672"/>
                    <a:pt x="239930" y="187917"/>
                  </a:cubicBezTo>
                  <a:close/>
                  <a:moveTo>
                    <a:pt x="340189" y="180345"/>
                  </a:moveTo>
                  <a:lnTo>
                    <a:pt x="361442" y="185710"/>
                  </a:lnTo>
                  <a:lnTo>
                    <a:pt x="335703" y="287672"/>
                  </a:lnTo>
                  <a:lnTo>
                    <a:pt x="314450" y="282306"/>
                  </a:lnTo>
                  <a:close/>
                  <a:moveTo>
                    <a:pt x="759981" y="162054"/>
                  </a:moveTo>
                  <a:cubicBezTo>
                    <a:pt x="765768" y="164454"/>
                    <a:pt x="770999" y="169937"/>
                    <a:pt x="775672" y="178502"/>
                  </a:cubicBezTo>
                  <a:lnTo>
                    <a:pt x="796503" y="216682"/>
                  </a:lnTo>
                  <a:lnTo>
                    <a:pt x="777321" y="227148"/>
                  </a:lnTo>
                  <a:lnTo>
                    <a:pt x="758418" y="192499"/>
                  </a:lnTo>
                  <a:cubicBezTo>
                    <a:pt x="753146" y="182838"/>
                    <a:pt x="747060" y="179889"/>
                    <a:pt x="740159" y="183655"/>
                  </a:cubicBezTo>
                  <a:cubicBezTo>
                    <a:pt x="736830" y="185471"/>
                    <a:pt x="734787" y="188245"/>
                    <a:pt x="734031" y="191976"/>
                  </a:cubicBezTo>
                  <a:cubicBezTo>
                    <a:pt x="733275" y="195707"/>
                    <a:pt x="733971" y="199542"/>
                    <a:pt x="736120" y="203480"/>
                  </a:cubicBezTo>
                  <a:lnTo>
                    <a:pt x="755522" y="239041"/>
                  </a:lnTo>
                  <a:lnTo>
                    <a:pt x="736279" y="249540"/>
                  </a:lnTo>
                  <a:lnTo>
                    <a:pt x="702259" y="187185"/>
                  </a:lnTo>
                  <a:lnTo>
                    <a:pt x="721501" y="176687"/>
                  </a:lnTo>
                  <a:lnTo>
                    <a:pt x="726884" y="186551"/>
                  </a:lnTo>
                  <a:lnTo>
                    <a:pt x="727127" y="186419"/>
                  </a:lnTo>
                  <a:cubicBezTo>
                    <a:pt x="727573" y="176324"/>
                    <a:pt x="732180" y="168885"/>
                    <a:pt x="740948" y="164101"/>
                  </a:cubicBezTo>
                  <a:cubicBezTo>
                    <a:pt x="747850" y="160336"/>
                    <a:pt x="754194" y="159653"/>
                    <a:pt x="759981" y="162054"/>
                  </a:cubicBezTo>
                  <a:close/>
                  <a:moveTo>
                    <a:pt x="187450" y="128494"/>
                  </a:moveTo>
                  <a:lnTo>
                    <a:pt x="209320" y="134669"/>
                  </a:lnTo>
                  <a:lnTo>
                    <a:pt x="197981" y="153021"/>
                  </a:lnTo>
                  <a:lnTo>
                    <a:pt x="211553" y="161408"/>
                  </a:lnTo>
                  <a:lnTo>
                    <a:pt x="203057" y="175157"/>
                  </a:lnTo>
                  <a:lnTo>
                    <a:pt x="189485" y="166771"/>
                  </a:lnTo>
                  <a:lnTo>
                    <a:pt x="174390" y="191201"/>
                  </a:lnTo>
                  <a:cubicBezTo>
                    <a:pt x="170500" y="197496"/>
                    <a:pt x="171054" y="202186"/>
                    <a:pt x="176050" y="205274"/>
                  </a:cubicBezTo>
                  <a:cubicBezTo>
                    <a:pt x="178017" y="206489"/>
                    <a:pt x="180396" y="207170"/>
                    <a:pt x="183186" y="207318"/>
                  </a:cubicBezTo>
                  <a:lnTo>
                    <a:pt x="174653" y="221126"/>
                  </a:lnTo>
                  <a:cubicBezTo>
                    <a:pt x="171000" y="220880"/>
                    <a:pt x="166400" y="219044"/>
                    <a:pt x="160853" y="215616"/>
                  </a:cubicBezTo>
                  <a:cubicBezTo>
                    <a:pt x="147713" y="207497"/>
                    <a:pt x="145361" y="196612"/>
                    <a:pt x="153796" y="182961"/>
                  </a:cubicBezTo>
                  <a:lnTo>
                    <a:pt x="170897" y="155285"/>
                  </a:lnTo>
                  <a:lnTo>
                    <a:pt x="161101" y="149233"/>
                  </a:lnTo>
                  <a:lnTo>
                    <a:pt x="169597" y="135483"/>
                  </a:lnTo>
                  <a:lnTo>
                    <a:pt x="179392" y="141536"/>
                  </a:lnTo>
                  <a:close/>
                  <a:moveTo>
                    <a:pt x="837663" y="98436"/>
                  </a:moveTo>
                  <a:lnTo>
                    <a:pt x="849403" y="112850"/>
                  </a:lnTo>
                  <a:cubicBezTo>
                    <a:pt x="843692" y="113088"/>
                    <a:pt x="838649" y="114988"/>
                    <a:pt x="834275" y="118551"/>
                  </a:cubicBezTo>
                  <a:cubicBezTo>
                    <a:pt x="829398" y="122523"/>
                    <a:pt x="826696" y="127095"/>
                    <a:pt x="826167" y="132267"/>
                  </a:cubicBezTo>
                  <a:cubicBezTo>
                    <a:pt x="825638" y="137439"/>
                    <a:pt x="827418" y="142535"/>
                    <a:pt x="831506" y="147555"/>
                  </a:cubicBezTo>
                  <a:cubicBezTo>
                    <a:pt x="835478" y="152432"/>
                    <a:pt x="839958" y="155150"/>
                    <a:pt x="844946" y="155709"/>
                  </a:cubicBezTo>
                  <a:cubicBezTo>
                    <a:pt x="849934" y="156269"/>
                    <a:pt x="854813" y="154606"/>
                    <a:pt x="859582" y="150722"/>
                  </a:cubicBezTo>
                  <a:cubicBezTo>
                    <a:pt x="863813" y="147276"/>
                    <a:pt x="866874" y="142577"/>
                    <a:pt x="868765" y="136623"/>
                  </a:cubicBezTo>
                  <a:lnTo>
                    <a:pt x="879891" y="150285"/>
                  </a:lnTo>
                  <a:cubicBezTo>
                    <a:pt x="877865" y="155633"/>
                    <a:pt x="873231" y="161256"/>
                    <a:pt x="865988" y="167155"/>
                  </a:cubicBezTo>
                  <a:cubicBezTo>
                    <a:pt x="857525" y="174047"/>
                    <a:pt x="848589" y="177061"/>
                    <a:pt x="839178" y="176197"/>
                  </a:cubicBezTo>
                  <a:cubicBezTo>
                    <a:pt x="829766" y="175334"/>
                    <a:pt x="821761" y="170850"/>
                    <a:pt x="815161" y="162746"/>
                  </a:cubicBezTo>
                  <a:cubicBezTo>
                    <a:pt x="807539" y="153388"/>
                    <a:pt x="804336" y="143725"/>
                    <a:pt x="805552" y="133758"/>
                  </a:cubicBezTo>
                  <a:cubicBezTo>
                    <a:pt x="806769" y="123791"/>
                    <a:pt x="812074" y="114982"/>
                    <a:pt x="821469" y="107331"/>
                  </a:cubicBezTo>
                  <a:cubicBezTo>
                    <a:pt x="827959" y="102045"/>
                    <a:pt x="833357" y="99080"/>
                    <a:pt x="837663" y="98436"/>
                  </a:cubicBezTo>
                  <a:close/>
                  <a:moveTo>
                    <a:pt x="92789" y="68010"/>
                  </a:moveTo>
                  <a:lnTo>
                    <a:pt x="109146" y="82602"/>
                  </a:lnTo>
                  <a:lnTo>
                    <a:pt x="101666" y="90987"/>
                  </a:lnTo>
                  <a:lnTo>
                    <a:pt x="101873" y="91172"/>
                  </a:lnTo>
                  <a:cubicBezTo>
                    <a:pt x="111529" y="88198"/>
                    <a:pt x="120084" y="90035"/>
                    <a:pt x="127538" y="96685"/>
                  </a:cubicBezTo>
                  <a:cubicBezTo>
                    <a:pt x="139271" y="107152"/>
                    <a:pt x="138641" y="119667"/>
                    <a:pt x="125650" y="134229"/>
                  </a:cubicBezTo>
                  <a:lnTo>
                    <a:pt x="96697" y="166684"/>
                  </a:lnTo>
                  <a:lnTo>
                    <a:pt x="80392" y="152138"/>
                  </a:lnTo>
                  <a:lnTo>
                    <a:pt x="106667" y="122685"/>
                  </a:lnTo>
                  <a:cubicBezTo>
                    <a:pt x="113993" y="114472"/>
                    <a:pt x="114724" y="107749"/>
                    <a:pt x="108857" y="102516"/>
                  </a:cubicBezTo>
                  <a:cubicBezTo>
                    <a:pt x="106028" y="99991"/>
                    <a:pt x="102728" y="99000"/>
                    <a:pt x="98960" y="99543"/>
                  </a:cubicBezTo>
                  <a:cubicBezTo>
                    <a:pt x="95192" y="100085"/>
                    <a:pt x="91814" y="102030"/>
                    <a:pt x="88828" y="105377"/>
                  </a:cubicBezTo>
                  <a:lnTo>
                    <a:pt x="61861" y="135607"/>
                  </a:lnTo>
                  <a:lnTo>
                    <a:pt x="45504" y="121015"/>
                  </a:lnTo>
                  <a:close/>
                  <a:moveTo>
                    <a:pt x="895276" y="57554"/>
                  </a:moveTo>
                  <a:cubicBezTo>
                    <a:pt x="892006" y="57472"/>
                    <a:pt x="889036" y="58997"/>
                    <a:pt x="886367" y="62130"/>
                  </a:cubicBezTo>
                  <a:cubicBezTo>
                    <a:pt x="884088" y="64806"/>
                    <a:pt x="883226" y="68065"/>
                    <a:pt x="883779" y="71908"/>
                  </a:cubicBezTo>
                  <a:cubicBezTo>
                    <a:pt x="884333" y="75751"/>
                    <a:pt x="886085" y="79293"/>
                    <a:pt x="889034" y="82534"/>
                  </a:cubicBezTo>
                  <a:lnTo>
                    <a:pt x="905991" y="62626"/>
                  </a:lnTo>
                  <a:cubicBezTo>
                    <a:pt x="902119" y="59327"/>
                    <a:pt x="898547" y="57637"/>
                    <a:pt x="895276" y="57554"/>
                  </a:cubicBezTo>
                  <a:close/>
                  <a:moveTo>
                    <a:pt x="897818" y="40128"/>
                  </a:moveTo>
                  <a:cubicBezTo>
                    <a:pt x="906173" y="39804"/>
                    <a:pt x="914364" y="43060"/>
                    <a:pt x="922391" y="49897"/>
                  </a:cubicBezTo>
                  <a:lnTo>
                    <a:pt x="929415" y="55879"/>
                  </a:lnTo>
                  <a:lnTo>
                    <a:pt x="899369" y="91154"/>
                  </a:lnTo>
                  <a:cubicBezTo>
                    <a:pt x="907699" y="97278"/>
                    <a:pt x="915838" y="95675"/>
                    <a:pt x="923784" y="86346"/>
                  </a:cubicBezTo>
                  <a:cubicBezTo>
                    <a:pt x="928852" y="80396"/>
                    <a:pt x="931896" y="73969"/>
                    <a:pt x="932918" y="67064"/>
                  </a:cubicBezTo>
                  <a:lnTo>
                    <a:pt x="944958" y="77319"/>
                  </a:lnTo>
                  <a:cubicBezTo>
                    <a:pt x="943376" y="84597"/>
                    <a:pt x="939181" y="92232"/>
                    <a:pt x="932374" y="100223"/>
                  </a:cubicBezTo>
                  <a:cubicBezTo>
                    <a:pt x="924938" y="108954"/>
                    <a:pt x="916745" y="113669"/>
                    <a:pt x="907797" y="114369"/>
                  </a:cubicBezTo>
                  <a:cubicBezTo>
                    <a:pt x="898848" y="115070"/>
                    <a:pt x="890043" y="111731"/>
                    <a:pt x="881383" y="104355"/>
                  </a:cubicBezTo>
                  <a:cubicBezTo>
                    <a:pt x="872405" y="96708"/>
                    <a:pt x="867513" y="88046"/>
                    <a:pt x="866705" y="78368"/>
                  </a:cubicBezTo>
                  <a:cubicBezTo>
                    <a:pt x="865898" y="68690"/>
                    <a:pt x="868732" y="60048"/>
                    <a:pt x="875209" y="52444"/>
                  </a:cubicBezTo>
                  <a:cubicBezTo>
                    <a:pt x="881926" y="44558"/>
                    <a:pt x="889462" y="40453"/>
                    <a:pt x="897818" y="40128"/>
                  </a:cubicBezTo>
                  <a:close/>
                  <a:moveTo>
                    <a:pt x="77760" y="0"/>
                  </a:moveTo>
                  <a:lnTo>
                    <a:pt x="91733" y="17515"/>
                  </a:lnTo>
                  <a:lnTo>
                    <a:pt x="13972" y="79547"/>
                  </a:lnTo>
                  <a:lnTo>
                    <a:pt x="0" y="62032"/>
                  </a:lnTo>
                  <a:close/>
                </a:path>
              </a:pathLst>
            </a:custGeom>
            <a:solidFill>
              <a:schemeClr val="bg1"/>
            </a:solidFill>
            <a:ln>
              <a:noFill/>
              <a:headEnd type="none" w="med" len="med"/>
              <a:tailEnd type="none" w="med" len="med"/>
            </a:ln>
            <a:effectLst/>
            <a:sp3d>
              <a:bevelB/>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42" name="DATA" hidden="1">
            <a:extLst>
              <a:ext uri="{FF2B5EF4-FFF2-40B4-BE49-F238E27FC236}">
                <a16:creationId xmlns:a16="http://schemas.microsoft.com/office/drawing/2014/main" id="{EC0CD11A-96D2-4F5F-8060-132C9DF98936}"/>
              </a:ext>
              <a:ext uri="{C183D7F6-B498-43B3-948B-1728B52AA6E4}">
                <adec:decorative xmlns:adec="http://schemas.microsoft.com/office/drawing/2017/decorative" val="1"/>
              </a:ext>
            </a:extLst>
          </p:cNvPr>
          <p:cNvGrpSpPr/>
          <p:nvPr/>
        </p:nvGrpSpPr>
        <p:grpSpPr>
          <a:xfrm>
            <a:off x="5733007" y="3811893"/>
            <a:ext cx="734922" cy="734922"/>
            <a:chOff x="5745459" y="3239555"/>
            <a:chExt cx="734922" cy="734922"/>
          </a:xfrm>
          <a:scene3d>
            <a:camera prst="perspectiveRelaxed">
              <a:rot lat="17100000" lon="0" rev="0"/>
            </a:camera>
            <a:lightRig rig="threePt" dir="t"/>
          </a:scene3d>
        </p:grpSpPr>
        <p:sp>
          <p:nvSpPr>
            <p:cNvPr id="143" name="circle1">
              <a:extLst>
                <a:ext uri="{FF2B5EF4-FFF2-40B4-BE49-F238E27FC236}">
                  <a16:creationId xmlns:a16="http://schemas.microsoft.com/office/drawing/2014/main" id="{0DF4D4BA-489A-447C-A437-0ABC18DFFF67}"/>
                </a:ext>
              </a:extLst>
            </p:cNvPr>
            <p:cNvSpPr/>
            <p:nvPr/>
          </p:nvSpPr>
          <p:spPr bwMode="auto">
            <a:xfrm flipH="1">
              <a:off x="5745459" y="3239555"/>
              <a:ext cx="734922" cy="734922"/>
            </a:xfrm>
            <a:prstGeom prst="ellipse">
              <a:avLst/>
            </a:prstGeom>
            <a:solidFill>
              <a:sysClr val="window" lastClr="FFFFFF"/>
            </a:solidFill>
            <a:ln w="57150" cap="flat" cmpd="sng" algn="ctr">
              <a:noFill/>
              <a:prstDash val="solid"/>
            </a:ln>
            <a:effectLst>
              <a:outerShdw blurRad="254000" dist="50800" dir="2700000" sx="101000" sy="101000" algn="tl" rotWithShape="0">
                <a:prstClr val="black">
                  <a:alpha val="35000"/>
                </a:prstClr>
              </a:outerShdw>
            </a:effectLst>
            <a:sp3d>
              <a:bevelB/>
            </a:sp3d>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144" name="circle1">
              <a:extLst>
                <a:ext uri="{FF2B5EF4-FFF2-40B4-BE49-F238E27FC236}">
                  <a16:creationId xmlns:a16="http://schemas.microsoft.com/office/drawing/2014/main" id="{DDB26026-4225-46CC-B759-393FAB6F2BBC}"/>
                </a:ext>
              </a:extLst>
            </p:cNvPr>
            <p:cNvSpPr/>
            <p:nvPr/>
          </p:nvSpPr>
          <p:spPr bwMode="auto">
            <a:xfrm flipH="1">
              <a:off x="5767712" y="3261807"/>
              <a:ext cx="690417" cy="690418"/>
            </a:xfrm>
            <a:prstGeom prst="ellipse">
              <a:avLst/>
            </a:prstGeom>
            <a:solidFill>
              <a:srgbClr val="3C3C41"/>
            </a:solidFill>
            <a:ln w="57150" cap="flat" cmpd="sng" algn="ctr">
              <a:noFill/>
              <a:prstDash val="solid"/>
            </a:ln>
            <a:effectLst>
              <a:outerShdw blurRad="254000" dist="50800" dir="2700000" sx="101000" sy="101000" algn="tl" rotWithShape="0">
                <a:prstClr val="black">
                  <a:alpha val="35000"/>
                </a:prstClr>
              </a:outerShdw>
            </a:effectLst>
            <a:sp3d>
              <a:bevelB/>
            </a:sp3d>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145" name="Freeform: Shape 144">
              <a:extLst>
                <a:ext uri="{FF2B5EF4-FFF2-40B4-BE49-F238E27FC236}">
                  <a16:creationId xmlns:a16="http://schemas.microsoft.com/office/drawing/2014/main" id="{43C24345-2CBB-4682-A5EE-531BC325658C}"/>
                </a:ext>
              </a:extLst>
            </p:cNvPr>
            <p:cNvSpPr/>
            <p:nvPr/>
          </p:nvSpPr>
          <p:spPr bwMode="auto">
            <a:xfrm>
              <a:off x="5789743" y="3277146"/>
              <a:ext cx="654016" cy="659759"/>
            </a:xfrm>
            <a:custGeom>
              <a:avLst/>
              <a:gdLst/>
              <a:ahLst/>
              <a:cxnLst/>
              <a:rect l="l" t="t" r="r" b="b"/>
              <a:pathLst>
                <a:path w="2121009" h="2139631">
                  <a:moveTo>
                    <a:pt x="1451967" y="1982391"/>
                  </a:moveTo>
                  <a:cubicBezTo>
                    <a:pt x="1476772" y="1982391"/>
                    <a:pt x="1495376" y="1991457"/>
                    <a:pt x="1507778" y="2009589"/>
                  </a:cubicBezTo>
                  <a:lnTo>
                    <a:pt x="1515028" y="2027255"/>
                  </a:lnTo>
                  <a:lnTo>
                    <a:pt x="1473690" y="2047168"/>
                  </a:lnTo>
                  <a:lnTo>
                    <a:pt x="1471315" y="2036862"/>
                  </a:lnTo>
                  <a:cubicBezTo>
                    <a:pt x="1466553" y="2024459"/>
                    <a:pt x="1459409" y="2018258"/>
                    <a:pt x="1449884" y="2018258"/>
                  </a:cubicBezTo>
                  <a:cubicBezTo>
                    <a:pt x="1434629" y="2018258"/>
                    <a:pt x="1425095" y="2032630"/>
                    <a:pt x="1421281" y="2061372"/>
                  </a:cubicBezTo>
                  <a:lnTo>
                    <a:pt x="1420892" y="2068207"/>
                  </a:lnTo>
                  <a:lnTo>
                    <a:pt x="1372679" y="2085854"/>
                  </a:lnTo>
                  <a:lnTo>
                    <a:pt x="1376753" y="2047187"/>
                  </a:lnTo>
                  <a:cubicBezTo>
                    <a:pt x="1380189" y="2033086"/>
                    <a:pt x="1385342" y="2021185"/>
                    <a:pt x="1392213" y="2011487"/>
                  </a:cubicBezTo>
                  <a:cubicBezTo>
                    <a:pt x="1405955" y="1992089"/>
                    <a:pt x="1425873" y="1982391"/>
                    <a:pt x="1451967" y="1982391"/>
                  </a:cubicBezTo>
                  <a:close/>
                  <a:moveTo>
                    <a:pt x="1109067" y="1982391"/>
                  </a:moveTo>
                  <a:cubicBezTo>
                    <a:pt x="1158677" y="1982391"/>
                    <a:pt x="1183482" y="2018655"/>
                    <a:pt x="1183482" y="2091184"/>
                  </a:cubicBezTo>
                  <a:lnTo>
                    <a:pt x="1179456" y="2129112"/>
                  </a:lnTo>
                  <a:lnTo>
                    <a:pt x="1147259" y="2134026"/>
                  </a:lnTo>
                  <a:lnTo>
                    <a:pt x="1131479" y="2134822"/>
                  </a:lnTo>
                  <a:lnTo>
                    <a:pt x="1133736" y="2125228"/>
                  </a:lnTo>
                  <a:cubicBezTo>
                    <a:pt x="1134951" y="2115927"/>
                    <a:pt x="1135559" y="2105075"/>
                    <a:pt x="1135559" y="2092672"/>
                  </a:cubicBezTo>
                  <a:cubicBezTo>
                    <a:pt x="1135559" y="2043063"/>
                    <a:pt x="1126034" y="2018258"/>
                    <a:pt x="1106984" y="2018258"/>
                  </a:cubicBezTo>
                  <a:cubicBezTo>
                    <a:pt x="1086644" y="2018258"/>
                    <a:pt x="1076474" y="2043807"/>
                    <a:pt x="1076474" y="2094905"/>
                  </a:cubicBezTo>
                  <a:cubicBezTo>
                    <a:pt x="1076474" y="2106935"/>
                    <a:pt x="1077097" y="2117462"/>
                    <a:pt x="1078344" y="2126485"/>
                  </a:cubicBezTo>
                  <a:lnTo>
                    <a:pt x="1081050" y="2137369"/>
                  </a:lnTo>
                  <a:lnTo>
                    <a:pt x="1036248" y="2139631"/>
                  </a:lnTo>
                  <a:lnTo>
                    <a:pt x="1033113" y="2139473"/>
                  </a:lnTo>
                  <a:lnTo>
                    <a:pt x="1028700" y="2096095"/>
                  </a:lnTo>
                  <a:cubicBezTo>
                    <a:pt x="1028700" y="2059087"/>
                    <a:pt x="1035571" y="2030884"/>
                    <a:pt x="1049313" y="2011487"/>
                  </a:cubicBezTo>
                  <a:cubicBezTo>
                    <a:pt x="1063055" y="1992089"/>
                    <a:pt x="1082973" y="1982391"/>
                    <a:pt x="1109067" y="1982391"/>
                  </a:cubicBezTo>
                  <a:close/>
                  <a:moveTo>
                    <a:pt x="766167" y="1982391"/>
                  </a:moveTo>
                  <a:cubicBezTo>
                    <a:pt x="815777" y="1982391"/>
                    <a:pt x="840582" y="2018655"/>
                    <a:pt x="840582" y="2091184"/>
                  </a:cubicBezTo>
                  <a:lnTo>
                    <a:pt x="837456" y="2120629"/>
                  </a:lnTo>
                  <a:lnTo>
                    <a:pt x="817433" y="2117573"/>
                  </a:lnTo>
                  <a:lnTo>
                    <a:pt x="791636" y="2110940"/>
                  </a:lnTo>
                  <a:lnTo>
                    <a:pt x="792659" y="2092672"/>
                  </a:lnTo>
                  <a:cubicBezTo>
                    <a:pt x="792659" y="2043063"/>
                    <a:pt x="783134" y="2018258"/>
                    <a:pt x="764084" y="2018258"/>
                  </a:cubicBezTo>
                  <a:cubicBezTo>
                    <a:pt x="743744" y="2018258"/>
                    <a:pt x="733574" y="2043807"/>
                    <a:pt x="733574" y="2094905"/>
                  </a:cubicBezTo>
                  <a:lnTo>
                    <a:pt x="733641" y="2096027"/>
                  </a:lnTo>
                  <a:lnTo>
                    <a:pt x="713381" y="2090818"/>
                  </a:lnTo>
                  <a:lnTo>
                    <a:pt x="687360" y="2081294"/>
                  </a:lnTo>
                  <a:lnTo>
                    <a:pt x="690953" y="2047187"/>
                  </a:lnTo>
                  <a:cubicBezTo>
                    <a:pt x="694389" y="2033086"/>
                    <a:pt x="699542" y="2021185"/>
                    <a:pt x="706413" y="2011487"/>
                  </a:cubicBezTo>
                  <a:cubicBezTo>
                    <a:pt x="720155" y="1992089"/>
                    <a:pt x="740073" y="1982391"/>
                    <a:pt x="766167" y="1982391"/>
                  </a:cubicBezTo>
                  <a:close/>
                  <a:moveTo>
                    <a:pt x="1285280" y="1981200"/>
                  </a:moveTo>
                  <a:lnTo>
                    <a:pt x="1313706" y="1981200"/>
                  </a:lnTo>
                  <a:lnTo>
                    <a:pt x="1313706" y="2102494"/>
                  </a:lnTo>
                  <a:lnTo>
                    <a:pt x="1266825" y="2114548"/>
                  </a:lnTo>
                  <a:lnTo>
                    <a:pt x="1266825" y="2034183"/>
                  </a:lnTo>
                  <a:cubicBezTo>
                    <a:pt x="1264246" y="2036465"/>
                    <a:pt x="1261195" y="2038623"/>
                    <a:pt x="1257672" y="2040657"/>
                  </a:cubicBezTo>
                  <a:cubicBezTo>
                    <a:pt x="1254150" y="2042691"/>
                    <a:pt x="1250405" y="2044526"/>
                    <a:pt x="1246436" y="2046164"/>
                  </a:cubicBezTo>
                  <a:cubicBezTo>
                    <a:pt x="1242467" y="2047801"/>
                    <a:pt x="1238350" y="2049190"/>
                    <a:pt x="1234083" y="2050331"/>
                  </a:cubicBezTo>
                  <a:cubicBezTo>
                    <a:pt x="1229817" y="2051472"/>
                    <a:pt x="1225600" y="2052290"/>
                    <a:pt x="1221433" y="2052786"/>
                  </a:cubicBezTo>
                  <a:lnTo>
                    <a:pt x="1221433" y="2013198"/>
                  </a:lnTo>
                  <a:cubicBezTo>
                    <a:pt x="1233637" y="2009626"/>
                    <a:pt x="1245146" y="2005062"/>
                    <a:pt x="1255961" y="1999506"/>
                  </a:cubicBezTo>
                  <a:cubicBezTo>
                    <a:pt x="1266776" y="1993950"/>
                    <a:pt x="1276549" y="1987848"/>
                    <a:pt x="1285280" y="1981200"/>
                  </a:cubicBezTo>
                  <a:close/>
                  <a:moveTo>
                    <a:pt x="942380" y="1981200"/>
                  </a:moveTo>
                  <a:lnTo>
                    <a:pt x="970806" y="1981200"/>
                  </a:lnTo>
                  <a:lnTo>
                    <a:pt x="970806" y="2136327"/>
                  </a:lnTo>
                  <a:lnTo>
                    <a:pt x="925237" y="2134026"/>
                  </a:lnTo>
                  <a:lnTo>
                    <a:pt x="923925" y="2133825"/>
                  </a:lnTo>
                  <a:lnTo>
                    <a:pt x="923925" y="2034183"/>
                  </a:lnTo>
                  <a:cubicBezTo>
                    <a:pt x="921346" y="2036465"/>
                    <a:pt x="918295" y="2038623"/>
                    <a:pt x="914772" y="2040657"/>
                  </a:cubicBezTo>
                  <a:cubicBezTo>
                    <a:pt x="911250" y="2042691"/>
                    <a:pt x="907505" y="2044526"/>
                    <a:pt x="903536" y="2046164"/>
                  </a:cubicBezTo>
                  <a:cubicBezTo>
                    <a:pt x="899567" y="2047801"/>
                    <a:pt x="895450" y="2049190"/>
                    <a:pt x="891183" y="2050331"/>
                  </a:cubicBezTo>
                  <a:cubicBezTo>
                    <a:pt x="886917" y="2051472"/>
                    <a:pt x="882700" y="2052290"/>
                    <a:pt x="878533" y="2052786"/>
                  </a:cubicBezTo>
                  <a:lnTo>
                    <a:pt x="878533" y="2013198"/>
                  </a:lnTo>
                  <a:cubicBezTo>
                    <a:pt x="890737" y="2009626"/>
                    <a:pt x="902246" y="2005062"/>
                    <a:pt x="913061" y="1999506"/>
                  </a:cubicBezTo>
                  <a:cubicBezTo>
                    <a:pt x="923876" y="1993950"/>
                    <a:pt x="933649" y="1987848"/>
                    <a:pt x="942380" y="1981200"/>
                  </a:cubicBezTo>
                  <a:close/>
                  <a:moveTo>
                    <a:pt x="599480" y="1981200"/>
                  </a:moveTo>
                  <a:lnTo>
                    <a:pt x="627906" y="1981200"/>
                  </a:lnTo>
                  <a:lnTo>
                    <a:pt x="627906" y="2059534"/>
                  </a:lnTo>
                  <a:lnTo>
                    <a:pt x="613628" y="2054308"/>
                  </a:lnTo>
                  <a:lnTo>
                    <a:pt x="581025" y="2038602"/>
                  </a:lnTo>
                  <a:lnTo>
                    <a:pt x="581025" y="2034183"/>
                  </a:lnTo>
                  <a:lnTo>
                    <a:pt x="577309" y="2036812"/>
                  </a:lnTo>
                  <a:lnTo>
                    <a:pt x="535633" y="2016736"/>
                  </a:lnTo>
                  <a:lnTo>
                    <a:pt x="535633" y="2013198"/>
                  </a:lnTo>
                  <a:cubicBezTo>
                    <a:pt x="547837" y="2009626"/>
                    <a:pt x="559346" y="2005062"/>
                    <a:pt x="570161" y="1999506"/>
                  </a:cubicBezTo>
                  <a:cubicBezTo>
                    <a:pt x="580976" y="1993950"/>
                    <a:pt x="590749" y="1987848"/>
                    <a:pt x="599480" y="1981200"/>
                  </a:cubicBezTo>
                  <a:close/>
                  <a:moveTo>
                    <a:pt x="1449884" y="1684883"/>
                  </a:moveTo>
                  <a:cubicBezTo>
                    <a:pt x="1429544" y="1684883"/>
                    <a:pt x="1419374" y="1710432"/>
                    <a:pt x="1419374" y="1761530"/>
                  </a:cubicBezTo>
                  <a:cubicBezTo>
                    <a:pt x="1419374" y="1809651"/>
                    <a:pt x="1429346" y="1833711"/>
                    <a:pt x="1449289" y="1833711"/>
                  </a:cubicBezTo>
                  <a:cubicBezTo>
                    <a:pt x="1468736" y="1833711"/>
                    <a:pt x="1478459" y="1808907"/>
                    <a:pt x="1478459" y="1759297"/>
                  </a:cubicBezTo>
                  <a:cubicBezTo>
                    <a:pt x="1478459" y="1709688"/>
                    <a:pt x="1468934" y="1684883"/>
                    <a:pt x="1449884" y="1684883"/>
                  </a:cubicBezTo>
                  <a:close/>
                  <a:moveTo>
                    <a:pt x="1106984" y="1684883"/>
                  </a:moveTo>
                  <a:cubicBezTo>
                    <a:pt x="1086644" y="1684883"/>
                    <a:pt x="1076474" y="1710432"/>
                    <a:pt x="1076474" y="1761530"/>
                  </a:cubicBezTo>
                  <a:cubicBezTo>
                    <a:pt x="1076474" y="1809651"/>
                    <a:pt x="1086446" y="1833711"/>
                    <a:pt x="1106389" y="1833711"/>
                  </a:cubicBezTo>
                  <a:cubicBezTo>
                    <a:pt x="1125836" y="1833711"/>
                    <a:pt x="1135559" y="1808907"/>
                    <a:pt x="1135559" y="1759297"/>
                  </a:cubicBezTo>
                  <a:cubicBezTo>
                    <a:pt x="1135559" y="1709688"/>
                    <a:pt x="1126034" y="1684883"/>
                    <a:pt x="1106984" y="1684883"/>
                  </a:cubicBezTo>
                  <a:close/>
                  <a:moveTo>
                    <a:pt x="764084" y="1684883"/>
                  </a:moveTo>
                  <a:cubicBezTo>
                    <a:pt x="743744" y="1684883"/>
                    <a:pt x="733574" y="1710432"/>
                    <a:pt x="733574" y="1761530"/>
                  </a:cubicBezTo>
                  <a:cubicBezTo>
                    <a:pt x="733574" y="1809651"/>
                    <a:pt x="743546" y="1833711"/>
                    <a:pt x="763489" y="1833711"/>
                  </a:cubicBezTo>
                  <a:cubicBezTo>
                    <a:pt x="782936" y="1833711"/>
                    <a:pt x="792659" y="1808907"/>
                    <a:pt x="792659" y="1759297"/>
                  </a:cubicBezTo>
                  <a:cubicBezTo>
                    <a:pt x="792659" y="1709688"/>
                    <a:pt x="783134" y="1684883"/>
                    <a:pt x="764084" y="1684883"/>
                  </a:cubicBezTo>
                  <a:close/>
                  <a:moveTo>
                    <a:pt x="421184" y="1684883"/>
                  </a:moveTo>
                  <a:cubicBezTo>
                    <a:pt x="400844" y="1684883"/>
                    <a:pt x="390674" y="1710432"/>
                    <a:pt x="390674" y="1761530"/>
                  </a:cubicBezTo>
                  <a:cubicBezTo>
                    <a:pt x="390674" y="1809651"/>
                    <a:pt x="400646" y="1833711"/>
                    <a:pt x="420589" y="1833711"/>
                  </a:cubicBezTo>
                  <a:cubicBezTo>
                    <a:pt x="440035" y="1833711"/>
                    <a:pt x="449759" y="1808907"/>
                    <a:pt x="449759" y="1759297"/>
                  </a:cubicBezTo>
                  <a:cubicBezTo>
                    <a:pt x="449759" y="1709688"/>
                    <a:pt x="440234" y="1684883"/>
                    <a:pt x="421184" y="1684883"/>
                  </a:cubicBezTo>
                  <a:close/>
                  <a:moveTo>
                    <a:pt x="1928851" y="1671251"/>
                  </a:moveTo>
                  <a:lnTo>
                    <a:pt x="1907233" y="1700161"/>
                  </a:lnTo>
                  <a:lnTo>
                    <a:pt x="1907233" y="1679823"/>
                  </a:lnTo>
                  <a:close/>
                  <a:moveTo>
                    <a:pt x="1794867" y="1649016"/>
                  </a:moveTo>
                  <a:cubicBezTo>
                    <a:pt x="1832075" y="1649016"/>
                    <a:pt x="1855329" y="1669415"/>
                    <a:pt x="1864631" y="1710212"/>
                  </a:cubicBezTo>
                  <a:lnTo>
                    <a:pt x="1868573" y="1750559"/>
                  </a:lnTo>
                  <a:lnTo>
                    <a:pt x="1815518" y="1808934"/>
                  </a:lnTo>
                  <a:lnTo>
                    <a:pt x="1819536" y="1791853"/>
                  </a:lnTo>
                  <a:cubicBezTo>
                    <a:pt x="1820751" y="1782552"/>
                    <a:pt x="1821359" y="1771700"/>
                    <a:pt x="1821359" y="1759297"/>
                  </a:cubicBezTo>
                  <a:cubicBezTo>
                    <a:pt x="1821359" y="1709688"/>
                    <a:pt x="1811834" y="1684883"/>
                    <a:pt x="1792784" y="1684883"/>
                  </a:cubicBezTo>
                  <a:cubicBezTo>
                    <a:pt x="1772444" y="1684883"/>
                    <a:pt x="1762274" y="1710432"/>
                    <a:pt x="1762274" y="1761530"/>
                  </a:cubicBezTo>
                  <a:cubicBezTo>
                    <a:pt x="1762274" y="1797621"/>
                    <a:pt x="1767883" y="1820177"/>
                    <a:pt x="1779101" y="1829200"/>
                  </a:cubicBezTo>
                  <a:lnTo>
                    <a:pt x="1791099" y="1833336"/>
                  </a:lnTo>
                  <a:lnTo>
                    <a:pt x="1758225" y="1863213"/>
                  </a:lnTo>
                  <a:lnTo>
                    <a:pt x="1757363" y="1863040"/>
                  </a:lnTo>
                  <a:cubicBezTo>
                    <a:pt x="1728788" y="1849664"/>
                    <a:pt x="1714500" y="1816224"/>
                    <a:pt x="1714500" y="1762720"/>
                  </a:cubicBezTo>
                  <a:cubicBezTo>
                    <a:pt x="1714500" y="1725712"/>
                    <a:pt x="1721371" y="1697509"/>
                    <a:pt x="1735113" y="1678112"/>
                  </a:cubicBezTo>
                  <a:cubicBezTo>
                    <a:pt x="1748855" y="1658714"/>
                    <a:pt x="1768773" y="1649016"/>
                    <a:pt x="1794867" y="1649016"/>
                  </a:cubicBezTo>
                  <a:close/>
                  <a:moveTo>
                    <a:pt x="1451967" y="1649016"/>
                  </a:moveTo>
                  <a:cubicBezTo>
                    <a:pt x="1501577" y="1649016"/>
                    <a:pt x="1526382" y="1685280"/>
                    <a:pt x="1526382" y="1757809"/>
                  </a:cubicBezTo>
                  <a:cubicBezTo>
                    <a:pt x="1526382" y="1793925"/>
                    <a:pt x="1519610" y="1821607"/>
                    <a:pt x="1506067" y="1840855"/>
                  </a:cubicBezTo>
                  <a:cubicBezTo>
                    <a:pt x="1492523" y="1860104"/>
                    <a:pt x="1473101" y="1869728"/>
                    <a:pt x="1447800" y="1869728"/>
                  </a:cubicBezTo>
                  <a:cubicBezTo>
                    <a:pt x="1397000" y="1869728"/>
                    <a:pt x="1371600" y="1834059"/>
                    <a:pt x="1371600" y="1762720"/>
                  </a:cubicBezTo>
                  <a:cubicBezTo>
                    <a:pt x="1371600" y="1725712"/>
                    <a:pt x="1378471" y="1697509"/>
                    <a:pt x="1392213" y="1678112"/>
                  </a:cubicBezTo>
                  <a:cubicBezTo>
                    <a:pt x="1405955" y="1658714"/>
                    <a:pt x="1425873" y="1649016"/>
                    <a:pt x="1451967" y="1649016"/>
                  </a:cubicBezTo>
                  <a:close/>
                  <a:moveTo>
                    <a:pt x="1109067" y="1649016"/>
                  </a:moveTo>
                  <a:cubicBezTo>
                    <a:pt x="1158677" y="1649016"/>
                    <a:pt x="1183482" y="1685280"/>
                    <a:pt x="1183482" y="1757809"/>
                  </a:cubicBezTo>
                  <a:cubicBezTo>
                    <a:pt x="1183482" y="1793925"/>
                    <a:pt x="1176710" y="1821607"/>
                    <a:pt x="1163167" y="1840855"/>
                  </a:cubicBezTo>
                  <a:cubicBezTo>
                    <a:pt x="1149623" y="1860104"/>
                    <a:pt x="1130201" y="1869728"/>
                    <a:pt x="1104900" y="1869728"/>
                  </a:cubicBezTo>
                  <a:cubicBezTo>
                    <a:pt x="1054100" y="1869728"/>
                    <a:pt x="1028700" y="1834059"/>
                    <a:pt x="1028700" y="1762720"/>
                  </a:cubicBezTo>
                  <a:cubicBezTo>
                    <a:pt x="1028700" y="1725712"/>
                    <a:pt x="1035571" y="1697509"/>
                    <a:pt x="1049313" y="1678112"/>
                  </a:cubicBezTo>
                  <a:cubicBezTo>
                    <a:pt x="1063055" y="1658714"/>
                    <a:pt x="1082973" y="1649016"/>
                    <a:pt x="1109067" y="1649016"/>
                  </a:cubicBezTo>
                  <a:close/>
                  <a:moveTo>
                    <a:pt x="766167" y="1649016"/>
                  </a:moveTo>
                  <a:cubicBezTo>
                    <a:pt x="815777" y="1649016"/>
                    <a:pt x="840582" y="1685280"/>
                    <a:pt x="840582" y="1757809"/>
                  </a:cubicBezTo>
                  <a:cubicBezTo>
                    <a:pt x="840582" y="1793925"/>
                    <a:pt x="833810" y="1821607"/>
                    <a:pt x="820267" y="1840855"/>
                  </a:cubicBezTo>
                  <a:cubicBezTo>
                    <a:pt x="806723" y="1860104"/>
                    <a:pt x="787301" y="1869728"/>
                    <a:pt x="762000" y="1869728"/>
                  </a:cubicBezTo>
                  <a:cubicBezTo>
                    <a:pt x="711200" y="1869728"/>
                    <a:pt x="685800" y="1834059"/>
                    <a:pt x="685800" y="1762720"/>
                  </a:cubicBezTo>
                  <a:cubicBezTo>
                    <a:pt x="685800" y="1725712"/>
                    <a:pt x="692671" y="1697509"/>
                    <a:pt x="706413" y="1678112"/>
                  </a:cubicBezTo>
                  <a:cubicBezTo>
                    <a:pt x="720155" y="1658714"/>
                    <a:pt x="740073" y="1649016"/>
                    <a:pt x="766167" y="1649016"/>
                  </a:cubicBezTo>
                  <a:close/>
                  <a:moveTo>
                    <a:pt x="423268" y="1649016"/>
                  </a:moveTo>
                  <a:cubicBezTo>
                    <a:pt x="472877" y="1649016"/>
                    <a:pt x="497682" y="1685280"/>
                    <a:pt x="497682" y="1757809"/>
                  </a:cubicBezTo>
                  <a:cubicBezTo>
                    <a:pt x="497682" y="1793925"/>
                    <a:pt x="490910" y="1821607"/>
                    <a:pt x="477367" y="1840855"/>
                  </a:cubicBezTo>
                  <a:cubicBezTo>
                    <a:pt x="463823" y="1860104"/>
                    <a:pt x="444401" y="1869728"/>
                    <a:pt x="419100" y="1869728"/>
                  </a:cubicBezTo>
                  <a:cubicBezTo>
                    <a:pt x="368300" y="1869728"/>
                    <a:pt x="342900" y="1834059"/>
                    <a:pt x="342900" y="1762720"/>
                  </a:cubicBezTo>
                  <a:cubicBezTo>
                    <a:pt x="342900" y="1725712"/>
                    <a:pt x="349771" y="1697509"/>
                    <a:pt x="363513" y="1678112"/>
                  </a:cubicBezTo>
                  <a:cubicBezTo>
                    <a:pt x="377255" y="1658714"/>
                    <a:pt x="397173" y="1649016"/>
                    <a:pt x="423268" y="1649016"/>
                  </a:cubicBezTo>
                  <a:close/>
                  <a:moveTo>
                    <a:pt x="1628180" y="1647825"/>
                  </a:moveTo>
                  <a:lnTo>
                    <a:pt x="1656606" y="1647825"/>
                  </a:lnTo>
                  <a:lnTo>
                    <a:pt x="1656606" y="1866007"/>
                  </a:lnTo>
                  <a:lnTo>
                    <a:pt x="1609725" y="1866007"/>
                  </a:lnTo>
                  <a:lnTo>
                    <a:pt x="1609725" y="1700808"/>
                  </a:lnTo>
                  <a:cubicBezTo>
                    <a:pt x="1607146" y="1703090"/>
                    <a:pt x="1604095" y="1705248"/>
                    <a:pt x="1600572" y="1707282"/>
                  </a:cubicBezTo>
                  <a:cubicBezTo>
                    <a:pt x="1597050" y="1709316"/>
                    <a:pt x="1593305" y="1711152"/>
                    <a:pt x="1589336" y="1712789"/>
                  </a:cubicBezTo>
                  <a:cubicBezTo>
                    <a:pt x="1585367" y="1714426"/>
                    <a:pt x="1581250" y="1715815"/>
                    <a:pt x="1576983" y="1716956"/>
                  </a:cubicBezTo>
                  <a:cubicBezTo>
                    <a:pt x="1572717" y="1718097"/>
                    <a:pt x="1568500" y="1718915"/>
                    <a:pt x="1564333" y="1719411"/>
                  </a:cubicBezTo>
                  <a:lnTo>
                    <a:pt x="1564333" y="1679823"/>
                  </a:lnTo>
                  <a:cubicBezTo>
                    <a:pt x="1576537" y="1676251"/>
                    <a:pt x="1588046" y="1671687"/>
                    <a:pt x="1598861" y="1666131"/>
                  </a:cubicBezTo>
                  <a:cubicBezTo>
                    <a:pt x="1609676" y="1660575"/>
                    <a:pt x="1619449" y="1654473"/>
                    <a:pt x="1628180" y="1647825"/>
                  </a:cubicBezTo>
                  <a:close/>
                  <a:moveTo>
                    <a:pt x="1285280" y="1647825"/>
                  </a:moveTo>
                  <a:lnTo>
                    <a:pt x="1313706" y="1647825"/>
                  </a:lnTo>
                  <a:lnTo>
                    <a:pt x="1313706" y="1866007"/>
                  </a:lnTo>
                  <a:lnTo>
                    <a:pt x="1266825" y="1866007"/>
                  </a:lnTo>
                  <a:lnTo>
                    <a:pt x="1266825" y="1700808"/>
                  </a:lnTo>
                  <a:cubicBezTo>
                    <a:pt x="1264246" y="1703090"/>
                    <a:pt x="1261195" y="1705248"/>
                    <a:pt x="1257672" y="1707282"/>
                  </a:cubicBezTo>
                  <a:cubicBezTo>
                    <a:pt x="1254150" y="1709316"/>
                    <a:pt x="1250405" y="1711152"/>
                    <a:pt x="1246436" y="1712789"/>
                  </a:cubicBezTo>
                  <a:cubicBezTo>
                    <a:pt x="1242467" y="1714426"/>
                    <a:pt x="1238350" y="1715815"/>
                    <a:pt x="1234083" y="1716956"/>
                  </a:cubicBezTo>
                  <a:cubicBezTo>
                    <a:pt x="1229817" y="1718097"/>
                    <a:pt x="1225600" y="1718915"/>
                    <a:pt x="1221433" y="1719411"/>
                  </a:cubicBezTo>
                  <a:lnTo>
                    <a:pt x="1221433" y="1679823"/>
                  </a:lnTo>
                  <a:cubicBezTo>
                    <a:pt x="1233637" y="1676251"/>
                    <a:pt x="1245146" y="1671687"/>
                    <a:pt x="1255961" y="1666131"/>
                  </a:cubicBezTo>
                  <a:cubicBezTo>
                    <a:pt x="1266776" y="1660575"/>
                    <a:pt x="1276549" y="1654473"/>
                    <a:pt x="1285280" y="1647825"/>
                  </a:cubicBezTo>
                  <a:close/>
                  <a:moveTo>
                    <a:pt x="942380" y="1647825"/>
                  </a:moveTo>
                  <a:lnTo>
                    <a:pt x="970806" y="1647825"/>
                  </a:lnTo>
                  <a:lnTo>
                    <a:pt x="970806" y="1866007"/>
                  </a:lnTo>
                  <a:lnTo>
                    <a:pt x="923925" y="1866007"/>
                  </a:lnTo>
                  <a:lnTo>
                    <a:pt x="923925" y="1700808"/>
                  </a:lnTo>
                  <a:cubicBezTo>
                    <a:pt x="921346" y="1703090"/>
                    <a:pt x="918295" y="1705248"/>
                    <a:pt x="914772" y="1707282"/>
                  </a:cubicBezTo>
                  <a:cubicBezTo>
                    <a:pt x="911250" y="1709316"/>
                    <a:pt x="907505" y="1711152"/>
                    <a:pt x="903536" y="1712789"/>
                  </a:cubicBezTo>
                  <a:cubicBezTo>
                    <a:pt x="899567" y="1714426"/>
                    <a:pt x="895450" y="1715815"/>
                    <a:pt x="891183" y="1716956"/>
                  </a:cubicBezTo>
                  <a:cubicBezTo>
                    <a:pt x="886917" y="1718097"/>
                    <a:pt x="882700" y="1718915"/>
                    <a:pt x="878533" y="1719411"/>
                  </a:cubicBezTo>
                  <a:lnTo>
                    <a:pt x="878533" y="1679823"/>
                  </a:lnTo>
                  <a:cubicBezTo>
                    <a:pt x="890737" y="1676251"/>
                    <a:pt x="902246" y="1671687"/>
                    <a:pt x="913061" y="1666131"/>
                  </a:cubicBezTo>
                  <a:cubicBezTo>
                    <a:pt x="923876" y="1660575"/>
                    <a:pt x="933649" y="1654473"/>
                    <a:pt x="942380" y="1647825"/>
                  </a:cubicBezTo>
                  <a:close/>
                  <a:moveTo>
                    <a:pt x="599480" y="1647825"/>
                  </a:moveTo>
                  <a:lnTo>
                    <a:pt x="627906" y="1647825"/>
                  </a:lnTo>
                  <a:lnTo>
                    <a:pt x="627906" y="1866007"/>
                  </a:lnTo>
                  <a:lnTo>
                    <a:pt x="581025" y="1866007"/>
                  </a:lnTo>
                  <a:lnTo>
                    <a:pt x="581025" y="1700808"/>
                  </a:lnTo>
                  <a:cubicBezTo>
                    <a:pt x="578446" y="1703090"/>
                    <a:pt x="575395" y="1705248"/>
                    <a:pt x="571872" y="1707282"/>
                  </a:cubicBezTo>
                  <a:cubicBezTo>
                    <a:pt x="568350" y="1709316"/>
                    <a:pt x="564605" y="1711152"/>
                    <a:pt x="560636" y="1712789"/>
                  </a:cubicBezTo>
                  <a:cubicBezTo>
                    <a:pt x="556667" y="1714426"/>
                    <a:pt x="552549" y="1715815"/>
                    <a:pt x="548283" y="1716956"/>
                  </a:cubicBezTo>
                  <a:cubicBezTo>
                    <a:pt x="544017" y="1718097"/>
                    <a:pt x="539800" y="1718915"/>
                    <a:pt x="535633" y="1719411"/>
                  </a:cubicBezTo>
                  <a:lnTo>
                    <a:pt x="535633" y="1679823"/>
                  </a:lnTo>
                  <a:cubicBezTo>
                    <a:pt x="547837" y="1676251"/>
                    <a:pt x="559346" y="1671687"/>
                    <a:pt x="570161" y="1666131"/>
                  </a:cubicBezTo>
                  <a:cubicBezTo>
                    <a:pt x="580976" y="1660575"/>
                    <a:pt x="590749" y="1654473"/>
                    <a:pt x="599480" y="1647825"/>
                  </a:cubicBezTo>
                  <a:close/>
                  <a:moveTo>
                    <a:pt x="256580" y="1647825"/>
                  </a:moveTo>
                  <a:lnTo>
                    <a:pt x="285006" y="1647825"/>
                  </a:lnTo>
                  <a:lnTo>
                    <a:pt x="285006" y="1836615"/>
                  </a:lnTo>
                  <a:lnTo>
                    <a:pt x="268512" y="1821624"/>
                  </a:lnTo>
                  <a:lnTo>
                    <a:pt x="238125" y="1788191"/>
                  </a:lnTo>
                  <a:lnTo>
                    <a:pt x="238125" y="1700808"/>
                  </a:lnTo>
                  <a:cubicBezTo>
                    <a:pt x="235546" y="1703090"/>
                    <a:pt x="232495" y="1705248"/>
                    <a:pt x="228972" y="1707282"/>
                  </a:cubicBezTo>
                  <a:cubicBezTo>
                    <a:pt x="225450" y="1709316"/>
                    <a:pt x="221705" y="1711152"/>
                    <a:pt x="217736" y="1712789"/>
                  </a:cubicBezTo>
                  <a:cubicBezTo>
                    <a:pt x="213767" y="1714426"/>
                    <a:pt x="209650" y="1715815"/>
                    <a:pt x="205383" y="1716956"/>
                  </a:cubicBezTo>
                  <a:cubicBezTo>
                    <a:pt x="201117" y="1718097"/>
                    <a:pt x="196900" y="1718915"/>
                    <a:pt x="192733" y="1719411"/>
                  </a:cubicBezTo>
                  <a:lnTo>
                    <a:pt x="192733" y="1679823"/>
                  </a:lnTo>
                  <a:cubicBezTo>
                    <a:pt x="204937" y="1676251"/>
                    <a:pt x="216446" y="1671687"/>
                    <a:pt x="227261" y="1666131"/>
                  </a:cubicBezTo>
                  <a:cubicBezTo>
                    <a:pt x="238076" y="1660575"/>
                    <a:pt x="247849" y="1654473"/>
                    <a:pt x="256580" y="1647825"/>
                  </a:cubicBezTo>
                  <a:close/>
                  <a:moveTo>
                    <a:pt x="1792784" y="1361033"/>
                  </a:moveTo>
                  <a:cubicBezTo>
                    <a:pt x="1772444" y="1361033"/>
                    <a:pt x="1762274" y="1386582"/>
                    <a:pt x="1762274" y="1437680"/>
                  </a:cubicBezTo>
                  <a:cubicBezTo>
                    <a:pt x="1762274" y="1485801"/>
                    <a:pt x="1772246" y="1509861"/>
                    <a:pt x="1792189" y="1509861"/>
                  </a:cubicBezTo>
                  <a:cubicBezTo>
                    <a:pt x="1811635" y="1509861"/>
                    <a:pt x="1821359" y="1485057"/>
                    <a:pt x="1821359" y="1435447"/>
                  </a:cubicBezTo>
                  <a:cubicBezTo>
                    <a:pt x="1821359" y="1385838"/>
                    <a:pt x="1811834" y="1361033"/>
                    <a:pt x="1792784" y="1361033"/>
                  </a:cubicBezTo>
                  <a:close/>
                  <a:moveTo>
                    <a:pt x="1449884" y="1361033"/>
                  </a:moveTo>
                  <a:cubicBezTo>
                    <a:pt x="1429544" y="1361033"/>
                    <a:pt x="1419374" y="1386582"/>
                    <a:pt x="1419374" y="1437680"/>
                  </a:cubicBezTo>
                  <a:cubicBezTo>
                    <a:pt x="1419374" y="1485801"/>
                    <a:pt x="1429346" y="1509861"/>
                    <a:pt x="1449289" y="1509861"/>
                  </a:cubicBezTo>
                  <a:cubicBezTo>
                    <a:pt x="1468736" y="1509861"/>
                    <a:pt x="1478459" y="1485057"/>
                    <a:pt x="1478459" y="1435447"/>
                  </a:cubicBezTo>
                  <a:cubicBezTo>
                    <a:pt x="1478459" y="1385838"/>
                    <a:pt x="1468934" y="1361033"/>
                    <a:pt x="1449884" y="1361033"/>
                  </a:cubicBezTo>
                  <a:close/>
                  <a:moveTo>
                    <a:pt x="1106984" y="1361033"/>
                  </a:moveTo>
                  <a:cubicBezTo>
                    <a:pt x="1086644" y="1361033"/>
                    <a:pt x="1076474" y="1386582"/>
                    <a:pt x="1076474" y="1437680"/>
                  </a:cubicBezTo>
                  <a:cubicBezTo>
                    <a:pt x="1076474" y="1485801"/>
                    <a:pt x="1086446" y="1509861"/>
                    <a:pt x="1106389" y="1509861"/>
                  </a:cubicBezTo>
                  <a:cubicBezTo>
                    <a:pt x="1125836" y="1509861"/>
                    <a:pt x="1135559" y="1485057"/>
                    <a:pt x="1135559" y="1435447"/>
                  </a:cubicBezTo>
                  <a:cubicBezTo>
                    <a:pt x="1135559" y="1385838"/>
                    <a:pt x="1126034" y="1361033"/>
                    <a:pt x="1106984" y="1361033"/>
                  </a:cubicBezTo>
                  <a:close/>
                  <a:moveTo>
                    <a:pt x="764084" y="1361033"/>
                  </a:moveTo>
                  <a:cubicBezTo>
                    <a:pt x="743744" y="1361033"/>
                    <a:pt x="733574" y="1386582"/>
                    <a:pt x="733574" y="1437680"/>
                  </a:cubicBezTo>
                  <a:cubicBezTo>
                    <a:pt x="733574" y="1485801"/>
                    <a:pt x="743546" y="1509861"/>
                    <a:pt x="763489" y="1509861"/>
                  </a:cubicBezTo>
                  <a:cubicBezTo>
                    <a:pt x="782936" y="1509861"/>
                    <a:pt x="792659" y="1485057"/>
                    <a:pt x="792659" y="1435447"/>
                  </a:cubicBezTo>
                  <a:cubicBezTo>
                    <a:pt x="792659" y="1385838"/>
                    <a:pt x="783134" y="1361033"/>
                    <a:pt x="764084" y="1361033"/>
                  </a:cubicBezTo>
                  <a:close/>
                  <a:moveTo>
                    <a:pt x="421184" y="1361033"/>
                  </a:moveTo>
                  <a:cubicBezTo>
                    <a:pt x="400844" y="1361033"/>
                    <a:pt x="390674" y="1386582"/>
                    <a:pt x="390674" y="1437680"/>
                  </a:cubicBezTo>
                  <a:cubicBezTo>
                    <a:pt x="390674" y="1485801"/>
                    <a:pt x="400646" y="1509861"/>
                    <a:pt x="420589" y="1509861"/>
                  </a:cubicBezTo>
                  <a:cubicBezTo>
                    <a:pt x="440035" y="1509861"/>
                    <a:pt x="449759" y="1485057"/>
                    <a:pt x="449759" y="1435447"/>
                  </a:cubicBezTo>
                  <a:cubicBezTo>
                    <a:pt x="449759" y="1385838"/>
                    <a:pt x="440234" y="1361033"/>
                    <a:pt x="421184" y="1361033"/>
                  </a:cubicBezTo>
                  <a:close/>
                  <a:moveTo>
                    <a:pt x="78284" y="1361033"/>
                  </a:moveTo>
                  <a:cubicBezTo>
                    <a:pt x="57944" y="1361033"/>
                    <a:pt x="47774" y="1386582"/>
                    <a:pt x="47774" y="1437680"/>
                  </a:cubicBezTo>
                  <a:cubicBezTo>
                    <a:pt x="47774" y="1485801"/>
                    <a:pt x="57746" y="1509861"/>
                    <a:pt x="77689" y="1509861"/>
                  </a:cubicBezTo>
                  <a:cubicBezTo>
                    <a:pt x="97135" y="1509861"/>
                    <a:pt x="106859" y="1485057"/>
                    <a:pt x="106859" y="1435447"/>
                  </a:cubicBezTo>
                  <a:cubicBezTo>
                    <a:pt x="106859" y="1385838"/>
                    <a:pt x="97334" y="1361033"/>
                    <a:pt x="78284" y="1361033"/>
                  </a:cubicBezTo>
                  <a:close/>
                  <a:moveTo>
                    <a:pt x="2079233" y="1353207"/>
                  </a:moveTo>
                  <a:lnTo>
                    <a:pt x="2073178" y="1376755"/>
                  </a:lnTo>
                  <a:lnTo>
                    <a:pt x="2060212" y="1412180"/>
                  </a:lnTo>
                  <a:lnTo>
                    <a:pt x="2062553" y="1389962"/>
                  </a:lnTo>
                  <a:cubicBezTo>
                    <a:pt x="2065989" y="1375860"/>
                    <a:pt x="2071142" y="1363960"/>
                    <a:pt x="2078013" y="1354262"/>
                  </a:cubicBezTo>
                  <a:close/>
                  <a:moveTo>
                    <a:pt x="1794867" y="1325166"/>
                  </a:moveTo>
                  <a:cubicBezTo>
                    <a:pt x="1844477" y="1325166"/>
                    <a:pt x="1869281" y="1361430"/>
                    <a:pt x="1869281" y="1433959"/>
                  </a:cubicBezTo>
                  <a:cubicBezTo>
                    <a:pt x="1869281" y="1470075"/>
                    <a:pt x="1862510" y="1497757"/>
                    <a:pt x="1848966" y="1517005"/>
                  </a:cubicBezTo>
                  <a:cubicBezTo>
                    <a:pt x="1835423" y="1536254"/>
                    <a:pt x="1816001" y="1545878"/>
                    <a:pt x="1790700" y="1545878"/>
                  </a:cubicBezTo>
                  <a:cubicBezTo>
                    <a:pt x="1739900" y="1545878"/>
                    <a:pt x="1714500" y="1510209"/>
                    <a:pt x="1714500" y="1438870"/>
                  </a:cubicBezTo>
                  <a:cubicBezTo>
                    <a:pt x="1714500" y="1401862"/>
                    <a:pt x="1721371" y="1373659"/>
                    <a:pt x="1735113" y="1354262"/>
                  </a:cubicBezTo>
                  <a:cubicBezTo>
                    <a:pt x="1748855" y="1334864"/>
                    <a:pt x="1768773" y="1325166"/>
                    <a:pt x="1794867" y="1325166"/>
                  </a:cubicBezTo>
                  <a:close/>
                  <a:moveTo>
                    <a:pt x="1451967" y="1325166"/>
                  </a:moveTo>
                  <a:cubicBezTo>
                    <a:pt x="1501577" y="1325166"/>
                    <a:pt x="1526382" y="1361430"/>
                    <a:pt x="1526382" y="1433959"/>
                  </a:cubicBezTo>
                  <a:cubicBezTo>
                    <a:pt x="1526382" y="1470075"/>
                    <a:pt x="1519610" y="1497757"/>
                    <a:pt x="1506067" y="1517005"/>
                  </a:cubicBezTo>
                  <a:cubicBezTo>
                    <a:pt x="1492523" y="1536254"/>
                    <a:pt x="1473101" y="1545878"/>
                    <a:pt x="1447800" y="1545878"/>
                  </a:cubicBezTo>
                  <a:cubicBezTo>
                    <a:pt x="1397000" y="1545878"/>
                    <a:pt x="1371600" y="1510209"/>
                    <a:pt x="1371600" y="1438870"/>
                  </a:cubicBezTo>
                  <a:cubicBezTo>
                    <a:pt x="1371600" y="1401862"/>
                    <a:pt x="1378471" y="1373659"/>
                    <a:pt x="1392213" y="1354262"/>
                  </a:cubicBezTo>
                  <a:cubicBezTo>
                    <a:pt x="1405955" y="1334864"/>
                    <a:pt x="1425873" y="1325166"/>
                    <a:pt x="1451967" y="1325166"/>
                  </a:cubicBezTo>
                  <a:close/>
                  <a:moveTo>
                    <a:pt x="1109067" y="1325166"/>
                  </a:moveTo>
                  <a:cubicBezTo>
                    <a:pt x="1158677" y="1325166"/>
                    <a:pt x="1183482" y="1361430"/>
                    <a:pt x="1183482" y="1433959"/>
                  </a:cubicBezTo>
                  <a:cubicBezTo>
                    <a:pt x="1183482" y="1470075"/>
                    <a:pt x="1176710" y="1497757"/>
                    <a:pt x="1163167" y="1517005"/>
                  </a:cubicBezTo>
                  <a:cubicBezTo>
                    <a:pt x="1149623" y="1536254"/>
                    <a:pt x="1130201" y="1545878"/>
                    <a:pt x="1104900" y="1545878"/>
                  </a:cubicBezTo>
                  <a:cubicBezTo>
                    <a:pt x="1054100" y="1545878"/>
                    <a:pt x="1028700" y="1510209"/>
                    <a:pt x="1028700" y="1438870"/>
                  </a:cubicBezTo>
                  <a:cubicBezTo>
                    <a:pt x="1028700" y="1401862"/>
                    <a:pt x="1035571" y="1373659"/>
                    <a:pt x="1049313" y="1354262"/>
                  </a:cubicBezTo>
                  <a:cubicBezTo>
                    <a:pt x="1063055" y="1334864"/>
                    <a:pt x="1082973" y="1325166"/>
                    <a:pt x="1109067" y="1325166"/>
                  </a:cubicBezTo>
                  <a:close/>
                  <a:moveTo>
                    <a:pt x="766167" y="1325166"/>
                  </a:moveTo>
                  <a:cubicBezTo>
                    <a:pt x="815777" y="1325166"/>
                    <a:pt x="840582" y="1361430"/>
                    <a:pt x="840582" y="1433959"/>
                  </a:cubicBezTo>
                  <a:cubicBezTo>
                    <a:pt x="840582" y="1470075"/>
                    <a:pt x="833810" y="1497757"/>
                    <a:pt x="820267" y="1517005"/>
                  </a:cubicBezTo>
                  <a:cubicBezTo>
                    <a:pt x="806723" y="1536254"/>
                    <a:pt x="787301" y="1545878"/>
                    <a:pt x="762000" y="1545878"/>
                  </a:cubicBezTo>
                  <a:cubicBezTo>
                    <a:pt x="711200" y="1545878"/>
                    <a:pt x="685800" y="1510209"/>
                    <a:pt x="685800" y="1438870"/>
                  </a:cubicBezTo>
                  <a:cubicBezTo>
                    <a:pt x="685800" y="1401862"/>
                    <a:pt x="692671" y="1373659"/>
                    <a:pt x="706413" y="1354262"/>
                  </a:cubicBezTo>
                  <a:cubicBezTo>
                    <a:pt x="720155" y="1334864"/>
                    <a:pt x="740073" y="1325166"/>
                    <a:pt x="766167" y="1325166"/>
                  </a:cubicBezTo>
                  <a:close/>
                  <a:moveTo>
                    <a:pt x="423268" y="1325166"/>
                  </a:moveTo>
                  <a:cubicBezTo>
                    <a:pt x="472877" y="1325166"/>
                    <a:pt x="497682" y="1361430"/>
                    <a:pt x="497682" y="1433959"/>
                  </a:cubicBezTo>
                  <a:cubicBezTo>
                    <a:pt x="497682" y="1470075"/>
                    <a:pt x="490910" y="1497757"/>
                    <a:pt x="477367" y="1517005"/>
                  </a:cubicBezTo>
                  <a:cubicBezTo>
                    <a:pt x="463823" y="1536254"/>
                    <a:pt x="444401" y="1545878"/>
                    <a:pt x="419100" y="1545878"/>
                  </a:cubicBezTo>
                  <a:cubicBezTo>
                    <a:pt x="368300" y="1545878"/>
                    <a:pt x="342900" y="1510209"/>
                    <a:pt x="342900" y="1438870"/>
                  </a:cubicBezTo>
                  <a:cubicBezTo>
                    <a:pt x="342900" y="1401862"/>
                    <a:pt x="349771" y="1373659"/>
                    <a:pt x="363513" y="1354262"/>
                  </a:cubicBezTo>
                  <a:cubicBezTo>
                    <a:pt x="377255" y="1334864"/>
                    <a:pt x="397173" y="1325166"/>
                    <a:pt x="423268" y="1325166"/>
                  </a:cubicBezTo>
                  <a:close/>
                  <a:moveTo>
                    <a:pt x="80368" y="1325166"/>
                  </a:moveTo>
                  <a:cubicBezTo>
                    <a:pt x="129977" y="1325166"/>
                    <a:pt x="154782" y="1361430"/>
                    <a:pt x="154782" y="1433959"/>
                  </a:cubicBezTo>
                  <a:cubicBezTo>
                    <a:pt x="154782" y="1470075"/>
                    <a:pt x="148010" y="1497757"/>
                    <a:pt x="134467" y="1517005"/>
                  </a:cubicBezTo>
                  <a:cubicBezTo>
                    <a:pt x="120923" y="1536254"/>
                    <a:pt x="101501" y="1545878"/>
                    <a:pt x="76200" y="1545878"/>
                  </a:cubicBezTo>
                  <a:lnTo>
                    <a:pt x="68502" y="1544334"/>
                  </a:lnTo>
                  <a:lnTo>
                    <a:pt x="35828" y="1476508"/>
                  </a:lnTo>
                  <a:lnTo>
                    <a:pt x="4930" y="1392087"/>
                  </a:lnTo>
                  <a:lnTo>
                    <a:pt x="5153" y="1389962"/>
                  </a:lnTo>
                  <a:cubicBezTo>
                    <a:pt x="8589" y="1375860"/>
                    <a:pt x="13742" y="1363960"/>
                    <a:pt x="20613" y="1354262"/>
                  </a:cubicBezTo>
                  <a:cubicBezTo>
                    <a:pt x="34355" y="1334864"/>
                    <a:pt x="54273" y="1325166"/>
                    <a:pt x="80368" y="1325166"/>
                  </a:cubicBezTo>
                  <a:close/>
                  <a:moveTo>
                    <a:pt x="1971080" y="1323975"/>
                  </a:moveTo>
                  <a:lnTo>
                    <a:pt x="1999506" y="1323975"/>
                  </a:lnTo>
                  <a:lnTo>
                    <a:pt x="1999506" y="1542157"/>
                  </a:lnTo>
                  <a:lnTo>
                    <a:pt x="1952625" y="1542157"/>
                  </a:lnTo>
                  <a:lnTo>
                    <a:pt x="1952625" y="1376958"/>
                  </a:lnTo>
                  <a:cubicBezTo>
                    <a:pt x="1950046" y="1379240"/>
                    <a:pt x="1946995" y="1381398"/>
                    <a:pt x="1943472" y="1383432"/>
                  </a:cubicBezTo>
                  <a:cubicBezTo>
                    <a:pt x="1939950" y="1385466"/>
                    <a:pt x="1936205" y="1387302"/>
                    <a:pt x="1932236" y="1388939"/>
                  </a:cubicBezTo>
                  <a:cubicBezTo>
                    <a:pt x="1928267" y="1390576"/>
                    <a:pt x="1924150" y="1391965"/>
                    <a:pt x="1919883" y="1393106"/>
                  </a:cubicBezTo>
                  <a:cubicBezTo>
                    <a:pt x="1915617" y="1394247"/>
                    <a:pt x="1911400" y="1395065"/>
                    <a:pt x="1907233" y="1395561"/>
                  </a:cubicBezTo>
                  <a:lnTo>
                    <a:pt x="1907233" y="1355973"/>
                  </a:lnTo>
                  <a:cubicBezTo>
                    <a:pt x="1919437" y="1352401"/>
                    <a:pt x="1930946" y="1347837"/>
                    <a:pt x="1941761" y="1342281"/>
                  </a:cubicBezTo>
                  <a:cubicBezTo>
                    <a:pt x="1952576" y="1336725"/>
                    <a:pt x="1962349" y="1330623"/>
                    <a:pt x="1971080" y="1323975"/>
                  </a:cubicBezTo>
                  <a:close/>
                  <a:moveTo>
                    <a:pt x="1628180" y="1323975"/>
                  </a:moveTo>
                  <a:lnTo>
                    <a:pt x="1656606" y="1323975"/>
                  </a:lnTo>
                  <a:lnTo>
                    <a:pt x="1656606" y="1542157"/>
                  </a:lnTo>
                  <a:lnTo>
                    <a:pt x="1609725" y="1542157"/>
                  </a:lnTo>
                  <a:lnTo>
                    <a:pt x="1609725" y="1376958"/>
                  </a:lnTo>
                  <a:cubicBezTo>
                    <a:pt x="1607146" y="1379240"/>
                    <a:pt x="1604095" y="1381398"/>
                    <a:pt x="1600572" y="1383432"/>
                  </a:cubicBezTo>
                  <a:cubicBezTo>
                    <a:pt x="1597050" y="1385466"/>
                    <a:pt x="1593305" y="1387302"/>
                    <a:pt x="1589336" y="1388939"/>
                  </a:cubicBezTo>
                  <a:cubicBezTo>
                    <a:pt x="1585367" y="1390576"/>
                    <a:pt x="1581250" y="1391965"/>
                    <a:pt x="1576983" y="1393106"/>
                  </a:cubicBezTo>
                  <a:cubicBezTo>
                    <a:pt x="1572717" y="1394247"/>
                    <a:pt x="1568500" y="1395065"/>
                    <a:pt x="1564333" y="1395561"/>
                  </a:cubicBezTo>
                  <a:lnTo>
                    <a:pt x="1564333" y="1355973"/>
                  </a:lnTo>
                  <a:cubicBezTo>
                    <a:pt x="1576537" y="1352401"/>
                    <a:pt x="1588046" y="1347837"/>
                    <a:pt x="1598861" y="1342281"/>
                  </a:cubicBezTo>
                  <a:cubicBezTo>
                    <a:pt x="1609676" y="1336725"/>
                    <a:pt x="1619449" y="1330623"/>
                    <a:pt x="1628180" y="1323975"/>
                  </a:cubicBezTo>
                  <a:close/>
                  <a:moveTo>
                    <a:pt x="1285280" y="1323975"/>
                  </a:moveTo>
                  <a:lnTo>
                    <a:pt x="1313706" y="1323975"/>
                  </a:lnTo>
                  <a:lnTo>
                    <a:pt x="1313706" y="1542157"/>
                  </a:lnTo>
                  <a:lnTo>
                    <a:pt x="1266825" y="1542157"/>
                  </a:lnTo>
                  <a:lnTo>
                    <a:pt x="1266825" y="1376958"/>
                  </a:lnTo>
                  <a:cubicBezTo>
                    <a:pt x="1264246" y="1379240"/>
                    <a:pt x="1261195" y="1381398"/>
                    <a:pt x="1257672" y="1383432"/>
                  </a:cubicBezTo>
                  <a:cubicBezTo>
                    <a:pt x="1254150" y="1385466"/>
                    <a:pt x="1250405" y="1387302"/>
                    <a:pt x="1246436" y="1388939"/>
                  </a:cubicBezTo>
                  <a:cubicBezTo>
                    <a:pt x="1242467" y="1390576"/>
                    <a:pt x="1238350" y="1391965"/>
                    <a:pt x="1234083" y="1393106"/>
                  </a:cubicBezTo>
                  <a:cubicBezTo>
                    <a:pt x="1229817" y="1394247"/>
                    <a:pt x="1225600" y="1395065"/>
                    <a:pt x="1221433" y="1395561"/>
                  </a:cubicBezTo>
                  <a:lnTo>
                    <a:pt x="1221433" y="1355973"/>
                  </a:lnTo>
                  <a:cubicBezTo>
                    <a:pt x="1233637" y="1352401"/>
                    <a:pt x="1245146" y="1347837"/>
                    <a:pt x="1255961" y="1342281"/>
                  </a:cubicBezTo>
                  <a:cubicBezTo>
                    <a:pt x="1266776" y="1336725"/>
                    <a:pt x="1276549" y="1330623"/>
                    <a:pt x="1285280" y="1323975"/>
                  </a:cubicBezTo>
                  <a:close/>
                  <a:moveTo>
                    <a:pt x="942380" y="1323975"/>
                  </a:moveTo>
                  <a:lnTo>
                    <a:pt x="970806" y="1323975"/>
                  </a:lnTo>
                  <a:lnTo>
                    <a:pt x="970806" y="1542157"/>
                  </a:lnTo>
                  <a:lnTo>
                    <a:pt x="923925" y="1542157"/>
                  </a:lnTo>
                  <a:lnTo>
                    <a:pt x="923925" y="1376958"/>
                  </a:lnTo>
                  <a:cubicBezTo>
                    <a:pt x="921346" y="1379240"/>
                    <a:pt x="918295" y="1381398"/>
                    <a:pt x="914772" y="1383432"/>
                  </a:cubicBezTo>
                  <a:cubicBezTo>
                    <a:pt x="911250" y="1385466"/>
                    <a:pt x="907505" y="1387302"/>
                    <a:pt x="903536" y="1388939"/>
                  </a:cubicBezTo>
                  <a:cubicBezTo>
                    <a:pt x="899567" y="1390576"/>
                    <a:pt x="895450" y="1391965"/>
                    <a:pt x="891183" y="1393106"/>
                  </a:cubicBezTo>
                  <a:cubicBezTo>
                    <a:pt x="886917" y="1394247"/>
                    <a:pt x="882700" y="1395065"/>
                    <a:pt x="878533" y="1395561"/>
                  </a:cubicBezTo>
                  <a:lnTo>
                    <a:pt x="878533" y="1355973"/>
                  </a:lnTo>
                  <a:cubicBezTo>
                    <a:pt x="890737" y="1352401"/>
                    <a:pt x="902246" y="1347837"/>
                    <a:pt x="913061" y="1342281"/>
                  </a:cubicBezTo>
                  <a:cubicBezTo>
                    <a:pt x="923876" y="1336725"/>
                    <a:pt x="933649" y="1330623"/>
                    <a:pt x="942380" y="1323975"/>
                  </a:cubicBezTo>
                  <a:close/>
                  <a:moveTo>
                    <a:pt x="599480" y="1323975"/>
                  </a:moveTo>
                  <a:lnTo>
                    <a:pt x="627906" y="1323975"/>
                  </a:lnTo>
                  <a:lnTo>
                    <a:pt x="627906" y="1542157"/>
                  </a:lnTo>
                  <a:lnTo>
                    <a:pt x="581025" y="1542157"/>
                  </a:lnTo>
                  <a:lnTo>
                    <a:pt x="581025" y="1376958"/>
                  </a:lnTo>
                  <a:cubicBezTo>
                    <a:pt x="578446" y="1379240"/>
                    <a:pt x="575395" y="1381398"/>
                    <a:pt x="571872" y="1383432"/>
                  </a:cubicBezTo>
                  <a:cubicBezTo>
                    <a:pt x="568350" y="1385466"/>
                    <a:pt x="564605" y="1387302"/>
                    <a:pt x="560636" y="1388939"/>
                  </a:cubicBezTo>
                  <a:cubicBezTo>
                    <a:pt x="556667" y="1390576"/>
                    <a:pt x="552549" y="1391965"/>
                    <a:pt x="548283" y="1393106"/>
                  </a:cubicBezTo>
                  <a:cubicBezTo>
                    <a:pt x="544017" y="1394247"/>
                    <a:pt x="539800" y="1395065"/>
                    <a:pt x="535633" y="1395561"/>
                  </a:cubicBezTo>
                  <a:lnTo>
                    <a:pt x="535633" y="1355973"/>
                  </a:lnTo>
                  <a:cubicBezTo>
                    <a:pt x="547837" y="1352401"/>
                    <a:pt x="559346" y="1347837"/>
                    <a:pt x="570161" y="1342281"/>
                  </a:cubicBezTo>
                  <a:cubicBezTo>
                    <a:pt x="580976" y="1336725"/>
                    <a:pt x="590749" y="1330623"/>
                    <a:pt x="599480" y="1323975"/>
                  </a:cubicBezTo>
                  <a:close/>
                  <a:moveTo>
                    <a:pt x="256580" y="1323975"/>
                  </a:moveTo>
                  <a:lnTo>
                    <a:pt x="285006" y="1323975"/>
                  </a:lnTo>
                  <a:lnTo>
                    <a:pt x="285006" y="1542157"/>
                  </a:lnTo>
                  <a:lnTo>
                    <a:pt x="238125" y="1542157"/>
                  </a:lnTo>
                  <a:lnTo>
                    <a:pt x="238125" y="1376958"/>
                  </a:lnTo>
                  <a:cubicBezTo>
                    <a:pt x="235546" y="1379240"/>
                    <a:pt x="232495" y="1381398"/>
                    <a:pt x="228972" y="1383432"/>
                  </a:cubicBezTo>
                  <a:cubicBezTo>
                    <a:pt x="225450" y="1385466"/>
                    <a:pt x="221705" y="1387302"/>
                    <a:pt x="217736" y="1388939"/>
                  </a:cubicBezTo>
                  <a:cubicBezTo>
                    <a:pt x="213767" y="1390576"/>
                    <a:pt x="209650" y="1391965"/>
                    <a:pt x="205383" y="1393106"/>
                  </a:cubicBezTo>
                  <a:cubicBezTo>
                    <a:pt x="201117" y="1394247"/>
                    <a:pt x="196900" y="1395065"/>
                    <a:pt x="192733" y="1395561"/>
                  </a:cubicBezTo>
                  <a:lnTo>
                    <a:pt x="192733" y="1355973"/>
                  </a:lnTo>
                  <a:cubicBezTo>
                    <a:pt x="204937" y="1352401"/>
                    <a:pt x="216446" y="1347837"/>
                    <a:pt x="227261" y="1342281"/>
                  </a:cubicBezTo>
                  <a:cubicBezTo>
                    <a:pt x="238076" y="1336725"/>
                    <a:pt x="247849" y="1330623"/>
                    <a:pt x="256580" y="1323975"/>
                  </a:cubicBezTo>
                  <a:close/>
                  <a:moveTo>
                    <a:pt x="1792784" y="1027658"/>
                  </a:moveTo>
                  <a:cubicBezTo>
                    <a:pt x="1772444" y="1027658"/>
                    <a:pt x="1762274" y="1053207"/>
                    <a:pt x="1762274" y="1104305"/>
                  </a:cubicBezTo>
                  <a:cubicBezTo>
                    <a:pt x="1762274" y="1152426"/>
                    <a:pt x="1772246" y="1176486"/>
                    <a:pt x="1792189" y="1176486"/>
                  </a:cubicBezTo>
                  <a:cubicBezTo>
                    <a:pt x="1811635" y="1176486"/>
                    <a:pt x="1821359" y="1151682"/>
                    <a:pt x="1821359" y="1102072"/>
                  </a:cubicBezTo>
                  <a:cubicBezTo>
                    <a:pt x="1821359" y="1052463"/>
                    <a:pt x="1811834" y="1027658"/>
                    <a:pt x="1792784" y="1027658"/>
                  </a:cubicBezTo>
                  <a:close/>
                  <a:moveTo>
                    <a:pt x="1449884" y="1027658"/>
                  </a:moveTo>
                  <a:cubicBezTo>
                    <a:pt x="1429544" y="1027658"/>
                    <a:pt x="1419374" y="1053207"/>
                    <a:pt x="1419374" y="1104305"/>
                  </a:cubicBezTo>
                  <a:cubicBezTo>
                    <a:pt x="1419374" y="1152426"/>
                    <a:pt x="1429346" y="1176486"/>
                    <a:pt x="1449289" y="1176486"/>
                  </a:cubicBezTo>
                  <a:cubicBezTo>
                    <a:pt x="1468736" y="1176486"/>
                    <a:pt x="1478459" y="1151682"/>
                    <a:pt x="1478459" y="1102072"/>
                  </a:cubicBezTo>
                  <a:cubicBezTo>
                    <a:pt x="1478459" y="1052463"/>
                    <a:pt x="1468934" y="1027658"/>
                    <a:pt x="1449884" y="1027658"/>
                  </a:cubicBezTo>
                  <a:close/>
                  <a:moveTo>
                    <a:pt x="1106984" y="1027658"/>
                  </a:moveTo>
                  <a:cubicBezTo>
                    <a:pt x="1086644" y="1027658"/>
                    <a:pt x="1076474" y="1053207"/>
                    <a:pt x="1076474" y="1104305"/>
                  </a:cubicBezTo>
                  <a:cubicBezTo>
                    <a:pt x="1076474" y="1152426"/>
                    <a:pt x="1086446" y="1176486"/>
                    <a:pt x="1106389" y="1176486"/>
                  </a:cubicBezTo>
                  <a:cubicBezTo>
                    <a:pt x="1125836" y="1176486"/>
                    <a:pt x="1135559" y="1151682"/>
                    <a:pt x="1135559" y="1102072"/>
                  </a:cubicBezTo>
                  <a:cubicBezTo>
                    <a:pt x="1135559" y="1052463"/>
                    <a:pt x="1126034" y="1027658"/>
                    <a:pt x="1106984" y="1027658"/>
                  </a:cubicBezTo>
                  <a:close/>
                  <a:moveTo>
                    <a:pt x="764084" y="1027658"/>
                  </a:moveTo>
                  <a:cubicBezTo>
                    <a:pt x="743744" y="1027658"/>
                    <a:pt x="733574" y="1053207"/>
                    <a:pt x="733574" y="1104305"/>
                  </a:cubicBezTo>
                  <a:cubicBezTo>
                    <a:pt x="733574" y="1152426"/>
                    <a:pt x="743546" y="1176486"/>
                    <a:pt x="763489" y="1176486"/>
                  </a:cubicBezTo>
                  <a:cubicBezTo>
                    <a:pt x="782936" y="1176486"/>
                    <a:pt x="792659" y="1151682"/>
                    <a:pt x="792659" y="1102072"/>
                  </a:cubicBezTo>
                  <a:cubicBezTo>
                    <a:pt x="792659" y="1052463"/>
                    <a:pt x="783134" y="1027658"/>
                    <a:pt x="764084" y="1027658"/>
                  </a:cubicBezTo>
                  <a:close/>
                  <a:moveTo>
                    <a:pt x="421184" y="1027658"/>
                  </a:moveTo>
                  <a:cubicBezTo>
                    <a:pt x="400844" y="1027658"/>
                    <a:pt x="390674" y="1053207"/>
                    <a:pt x="390674" y="1104305"/>
                  </a:cubicBezTo>
                  <a:cubicBezTo>
                    <a:pt x="390674" y="1152426"/>
                    <a:pt x="400646" y="1176486"/>
                    <a:pt x="420589" y="1176486"/>
                  </a:cubicBezTo>
                  <a:cubicBezTo>
                    <a:pt x="440035" y="1176486"/>
                    <a:pt x="449759" y="1151682"/>
                    <a:pt x="449759" y="1102072"/>
                  </a:cubicBezTo>
                  <a:cubicBezTo>
                    <a:pt x="449759" y="1052463"/>
                    <a:pt x="440234" y="1027658"/>
                    <a:pt x="421184" y="1027658"/>
                  </a:cubicBezTo>
                  <a:close/>
                  <a:moveTo>
                    <a:pt x="78284" y="1027658"/>
                  </a:moveTo>
                  <a:cubicBezTo>
                    <a:pt x="57944" y="1027658"/>
                    <a:pt x="47774" y="1053207"/>
                    <a:pt x="47774" y="1104305"/>
                  </a:cubicBezTo>
                  <a:cubicBezTo>
                    <a:pt x="47774" y="1152426"/>
                    <a:pt x="57746" y="1176486"/>
                    <a:pt x="77689" y="1176486"/>
                  </a:cubicBezTo>
                  <a:cubicBezTo>
                    <a:pt x="97135" y="1176486"/>
                    <a:pt x="106859" y="1151682"/>
                    <a:pt x="106859" y="1102072"/>
                  </a:cubicBezTo>
                  <a:cubicBezTo>
                    <a:pt x="106859" y="1052463"/>
                    <a:pt x="97334" y="1027658"/>
                    <a:pt x="78284" y="1027658"/>
                  </a:cubicBezTo>
                  <a:close/>
                  <a:moveTo>
                    <a:pt x="2119055" y="995735"/>
                  </a:moveTo>
                  <a:lnTo>
                    <a:pt x="2121009" y="1034448"/>
                  </a:lnTo>
                  <a:lnTo>
                    <a:pt x="2112802" y="1046820"/>
                  </a:lnTo>
                  <a:cubicBezTo>
                    <a:pt x="2107717" y="1059594"/>
                    <a:pt x="2105174" y="1078756"/>
                    <a:pt x="2105174" y="1104305"/>
                  </a:cubicBezTo>
                  <a:cubicBezTo>
                    <a:pt x="2105174" y="1128365"/>
                    <a:pt x="2107667" y="1146411"/>
                    <a:pt x="2112653" y="1158441"/>
                  </a:cubicBezTo>
                  <a:lnTo>
                    <a:pt x="2116435" y="1163917"/>
                  </a:lnTo>
                  <a:lnTo>
                    <a:pt x="2116386" y="1164899"/>
                  </a:lnTo>
                  <a:lnTo>
                    <a:pt x="2109848" y="1207738"/>
                  </a:lnTo>
                  <a:lnTo>
                    <a:pt x="2100263" y="1205815"/>
                  </a:lnTo>
                  <a:cubicBezTo>
                    <a:pt x="2071688" y="1192439"/>
                    <a:pt x="2057400" y="1158999"/>
                    <a:pt x="2057400" y="1105495"/>
                  </a:cubicBezTo>
                  <a:cubicBezTo>
                    <a:pt x="2057400" y="1068487"/>
                    <a:pt x="2064271" y="1040284"/>
                    <a:pt x="2078013" y="1020887"/>
                  </a:cubicBezTo>
                  <a:cubicBezTo>
                    <a:pt x="2084884" y="1011188"/>
                    <a:pt x="2093299" y="1003914"/>
                    <a:pt x="2103258" y="999065"/>
                  </a:cubicBezTo>
                  <a:close/>
                  <a:moveTo>
                    <a:pt x="1794867" y="991791"/>
                  </a:moveTo>
                  <a:cubicBezTo>
                    <a:pt x="1844477" y="991791"/>
                    <a:pt x="1869281" y="1028055"/>
                    <a:pt x="1869281" y="1100584"/>
                  </a:cubicBezTo>
                  <a:cubicBezTo>
                    <a:pt x="1869281" y="1136700"/>
                    <a:pt x="1862510" y="1164382"/>
                    <a:pt x="1848966" y="1183630"/>
                  </a:cubicBezTo>
                  <a:cubicBezTo>
                    <a:pt x="1835423" y="1202879"/>
                    <a:pt x="1816001" y="1212503"/>
                    <a:pt x="1790700" y="1212503"/>
                  </a:cubicBezTo>
                  <a:cubicBezTo>
                    <a:pt x="1739900" y="1212503"/>
                    <a:pt x="1714500" y="1176834"/>
                    <a:pt x="1714500" y="1105495"/>
                  </a:cubicBezTo>
                  <a:cubicBezTo>
                    <a:pt x="1714500" y="1068487"/>
                    <a:pt x="1721371" y="1040284"/>
                    <a:pt x="1735113" y="1020887"/>
                  </a:cubicBezTo>
                  <a:cubicBezTo>
                    <a:pt x="1748855" y="1001489"/>
                    <a:pt x="1768773" y="991791"/>
                    <a:pt x="1794867" y="991791"/>
                  </a:cubicBezTo>
                  <a:close/>
                  <a:moveTo>
                    <a:pt x="1451967" y="991791"/>
                  </a:moveTo>
                  <a:cubicBezTo>
                    <a:pt x="1501577" y="991791"/>
                    <a:pt x="1526382" y="1028055"/>
                    <a:pt x="1526382" y="1100584"/>
                  </a:cubicBezTo>
                  <a:cubicBezTo>
                    <a:pt x="1526382" y="1136700"/>
                    <a:pt x="1519610" y="1164382"/>
                    <a:pt x="1506067" y="1183630"/>
                  </a:cubicBezTo>
                  <a:cubicBezTo>
                    <a:pt x="1492523" y="1202879"/>
                    <a:pt x="1473101" y="1212503"/>
                    <a:pt x="1447800" y="1212503"/>
                  </a:cubicBezTo>
                  <a:cubicBezTo>
                    <a:pt x="1397000" y="1212503"/>
                    <a:pt x="1371600" y="1176834"/>
                    <a:pt x="1371600" y="1105495"/>
                  </a:cubicBezTo>
                  <a:cubicBezTo>
                    <a:pt x="1371600" y="1068487"/>
                    <a:pt x="1378471" y="1040284"/>
                    <a:pt x="1392213" y="1020887"/>
                  </a:cubicBezTo>
                  <a:cubicBezTo>
                    <a:pt x="1405955" y="1001489"/>
                    <a:pt x="1425873" y="991791"/>
                    <a:pt x="1451967" y="991791"/>
                  </a:cubicBezTo>
                  <a:close/>
                  <a:moveTo>
                    <a:pt x="1109067" y="991791"/>
                  </a:moveTo>
                  <a:cubicBezTo>
                    <a:pt x="1158677" y="991791"/>
                    <a:pt x="1183482" y="1028055"/>
                    <a:pt x="1183482" y="1100584"/>
                  </a:cubicBezTo>
                  <a:cubicBezTo>
                    <a:pt x="1183482" y="1136700"/>
                    <a:pt x="1176710" y="1164382"/>
                    <a:pt x="1163167" y="1183630"/>
                  </a:cubicBezTo>
                  <a:cubicBezTo>
                    <a:pt x="1149623" y="1202879"/>
                    <a:pt x="1130201" y="1212503"/>
                    <a:pt x="1104900" y="1212503"/>
                  </a:cubicBezTo>
                  <a:cubicBezTo>
                    <a:pt x="1054100" y="1212503"/>
                    <a:pt x="1028700" y="1176834"/>
                    <a:pt x="1028700" y="1105495"/>
                  </a:cubicBezTo>
                  <a:cubicBezTo>
                    <a:pt x="1028700" y="1068487"/>
                    <a:pt x="1035571" y="1040284"/>
                    <a:pt x="1049313" y="1020887"/>
                  </a:cubicBezTo>
                  <a:cubicBezTo>
                    <a:pt x="1063055" y="1001489"/>
                    <a:pt x="1082973" y="991791"/>
                    <a:pt x="1109067" y="991791"/>
                  </a:cubicBezTo>
                  <a:close/>
                  <a:moveTo>
                    <a:pt x="766167" y="991791"/>
                  </a:moveTo>
                  <a:cubicBezTo>
                    <a:pt x="815777" y="991791"/>
                    <a:pt x="840582" y="1028055"/>
                    <a:pt x="840582" y="1100584"/>
                  </a:cubicBezTo>
                  <a:cubicBezTo>
                    <a:pt x="840582" y="1136700"/>
                    <a:pt x="833810" y="1164382"/>
                    <a:pt x="820267" y="1183630"/>
                  </a:cubicBezTo>
                  <a:cubicBezTo>
                    <a:pt x="806723" y="1202879"/>
                    <a:pt x="787301" y="1212503"/>
                    <a:pt x="762000" y="1212503"/>
                  </a:cubicBezTo>
                  <a:cubicBezTo>
                    <a:pt x="711200" y="1212503"/>
                    <a:pt x="685800" y="1176834"/>
                    <a:pt x="685800" y="1105495"/>
                  </a:cubicBezTo>
                  <a:cubicBezTo>
                    <a:pt x="685800" y="1068487"/>
                    <a:pt x="692671" y="1040284"/>
                    <a:pt x="706413" y="1020887"/>
                  </a:cubicBezTo>
                  <a:cubicBezTo>
                    <a:pt x="720155" y="1001489"/>
                    <a:pt x="740073" y="991791"/>
                    <a:pt x="766167" y="991791"/>
                  </a:cubicBezTo>
                  <a:close/>
                  <a:moveTo>
                    <a:pt x="423268" y="991791"/>
                  </a:moveTo>
                  <a:cubicBezTo>
                    <a:pt x="472877" y="991791"/>
                    <a:pt x="497682" y="1028055"/>
                    <a:pt x="497682" y="1100584"/>
                  </a:cubicBezTo>
                  <a:cubicBezTo>
                    <a:pt x="497682" y="1136700"/>
                    <a:pt x="490910" y="1164382"/>
                    <a:pt x="477367" y="1183630"/>
                  </a:cubicBezTo>
                  <a:cubicBezTo>
                    <a:pt x="463823" y="1202879"/>
                    <a:pt x="444401" y="1212503"/>
                    <a:pt x="419100" y="1212503"/>
                  </a:cubicBezTo>
                  <a:cubicBezTo>
                    <a:pt x="368300" y="1212503"/>
                    <a:pt x="342900" y="1176834"/>
                    <a:pt x="342900" y="1105495"/>
                  </a:cubicBezTo>
                  <a:cubicBezTo>
                    <a:pt x="342900" y="1068487"/>
                    <a:pt x="349771" y="1040284"/>
                    <a:pt x="363513" y="1020887"/>
                  </a:cubicBezTo>
                  <a:cubicBezTo>
                    <a:pt x="377255" y="1001489"/>
                    <a:pt x="397173" y="991791"/>
                    <a:pt x="423268" y="991791"/>
                  </a:cubicBezTo>
                  <a:close/>
                  <a:moveTo>
                    <a:pt x="80368" y="991791"/>
                  </a:moveTo>
                  <a:cubicBezTo>
                    <a:pt x="129977" y="991791"/>
                    <a:pt x="154782" y="1028055"/>
                    <a:pt x="154782" y="1100584"/>
                  </a:cubicBezTo>
                  <a:cubicBezTo>
                    <a:pt x="154782" y="1136700"/>
                    <a:pt x="148010" y="1164382"/>
                    <a:pt x="134467" y="1183630"/>
                  </a:cubicBezTo>
                  <a:cubicBezTo>
                    <a:pt x="120923" y="1202879"/>
                    <a:pt x="101501" y="1212503"/>
                    <a:pt x="76200" y="1212503"/>
                  </a:cubicBezTo>
                  <a:cubicBezTo>
                    <a:pt x="25400" y="1212503"/>
                    <a:pt x="0" y="1176834"/>
                    <a:pt x="0" y="1105495"/>
                  </a:cubicBezTo>
                  <a:cubicBezTo>
                    <a:pt x="0" y="1068487"/>
                    <a:pt x="6871" y="1040284"/>
                    <a:pt x="20613" y="1020887"/>
                  </a:cubicBezTo>
                  <a:cubicBezTo>
                    <a:pt x="34355" y="1001489"/>
                    <a:pt x="54273" y="991791"/>
                    <a:pt x="80368" y="991791"/>
                  </a:cubicBezTo>
                  <a:close/>
                  <a:moveTo>
                    <a:pt x="1971080" y="990600"/>
                  </a:moveTo>
                  <a:lnTo>
                    <a:pt x="1999506" y="990600"/>
                  </a:lnTo>
                  <a:lnTo>
                    <a:pt x="1999506" y="1208782"/>
                  </a:lnTo>
                  <a:lnTo>
                    <a:pt x="1952625" y="1208782"/>
                  </a:lnTo>
                  <a:lnTo>
                    <a:pt x="1952625" y="1043583"/>
                  </a:lnTo>
                  <a:cubicBezTo>
                    <a:pt x="1950046" y="1045865"/>
                    <a:pt x="1946995" y="1048023"/>
                    <a:pt x="1943472" y="1050057"/>
                  </a:cubicBezTo>
                  <a:cubicBezTo>
                    <a:pt x="1939950" y="1052091"/>
                    <a:pt x="1936205" y="1053927"/>
                    <a:pt x="1932236" y="1055564"/>
                  </a:cubicBezTo>
                  <a:cubicBezTo>
                    <a:pt x="1928267" y="1057201"/>
                    <a:pt x="1924150" y="1058590"/>
                    <a:pt x="1919883" y="1059731"/>
                  </a:cubicBezTo>
                  <a:cubicBezTo>
                    <a:pt x="1915617" y="1060872"/>
                    <a:pt x="1911400" y="1061690"/>
                    <a:pt x="1907233" y="1062186"/>
                  </a:cubicBezTo>
                  <a:lnTo>
                    <a:pt x="1907233" y="1022598"/>
                  </a:lnTo>
                  <a:cubicBezTo>
                    <a:pt x="1919437" y="1019026"/>
                    <a:pt x="1930946" y="1014462"/>
                    <a:pt x="1941761" y="1008906"/>
                  </a:cubicBezTo>
                  <a:cubicBezTo>
                    <a:pt x="1952576" y="1003350"/>
                    <a:pt x="1962349" y="997248"/>
                    <a:pt x="1971080" y="990600"/>
                  </a:cubicBezTo>
                  <a:close/>
                  <a:moveTo>
                    <a:pt x="1628180" y="990600"/>
                  </a:moveTo>
                  <a:lnTo>
                    <a:pt x="1656606" y="990600"/>
                  </a:lnTo>
                  <a:lnTo>
                    <a:pt x="1656606" y="1208782"/>
                  </a:lnTo>
                  <a:lnTo>
                    <a:pt x="1609725" y="1208782"/>
                  </a:lnTo>
                  <a:lnTo>
                    <a:pt x="1609725" y="1043583"/>
                  </a:lnTo>
                  <a:cubicBezTo>
                    <a:pt x="1607146" y="1045865"/>
                    <a:pt x="1604095" y="1048023"/>
                    <a:pt x="1600572" y="1050057"/>
                  </a:cubicBezTo>
                  <a:cubicBezTo>
                    <a:pt x="1597050" y="1052091"/>
                    <a:pt x="1593305" y="1053927"/>
                    <a:pt x="1589336" y="1055564"/>
                  </a:cubicBezTo>
                  <a:cubicBezTo>
                    <a:pt x="1585367" y="1057201"/>
                    <a:pt x="1581250" y="1058590"/>
                    <a:pt x="1576983" y="1059731"/>
                  </a:cubicBezTo>
                  <a:cubicBezTo>
                    <a:pt x="1572717" y="1060872"/>
                    <a:pt x="1568500" y="1061690"/>
                    <a:pt x="1564333" y="1062186"/>
                  </a:cubicBezTo>
                  <a:lnTo>
                    <a:pt x="1564333" y="1022598"/>
                  </a:lnTo>
                  <a:cubicBezTo>
                    <a:pt x="1576537" y="1019026"/>
                    <a:pt x="1588046" y="1014462"/>
                    <a:pt x="1598861" y="1008906"/>
                  </a:cubicBezTo>
                  <a:cubicBezTo>
                    <a:pt x="1609676" y="1003350"/>
                    <a:pt x="1619449" y="997248"/>
                    <a:pt x="1628180" y="990600"/>
                  </a:cubicBezTo>
                  <a:close/>
                  <a:moveTo>
                    <a:pt x="1285280" y="990600"/>
                  </a:moveTo>
                  <a:lnTo>
                    <a:pt x="1313706" y="990600"/>
                  </a:lnTo>
                  <a:lnTo>
                    <a:pt x="1313706" y="1208782"/>
                  </a:lnTo>
                  <a:lnTo>
                    <a:pt x="1266825" y="1208782"/>
                  </a:lnTo>
                  <a:lnTo>
                    <a:pt x="1266825" y="1043583"/>
                  </a:lnTo>
                  <a:cubicBezTo>
                    <a:pt x="1264246" y="1045865"/>
                    <a:pt x="1261195" y="1048023"/>
                    <a:pt x="1257672" y="1050057"/>
                  </a:cubicBezTo>
                  <a:cubicBezTo>
                    <a:pt x="1254150" y="1052091"/>
                    <a:pt x="1250405" y="1053927"/>
                    <a:pt x="1246436" y="1055564"/>
                  </a:cubicBezTo>
                  <a:cubicBezTo>
                    <a:pt x="1242467" y="1057201"/>
                    <a:pt x="1238350" y="1058590"/>
                    <a:pt x="1234083" y="1059731"/>
                  </a:cubicBezTo>
                  <a:cubicBezTo>
                    <a:pt x="1229817" y="1060872"/>
                    <a:pt x="1225600" y="1061690"/>
                    <a:pt x="1221433" y="1062186"/>
                  </a:cubicBezTo>
                  <a:lnTo>
                    <a:pt x="1221433" y="1022598"/>
                  </a:lnTo>
                  <a:cubicBezTo>
                    <a:pt x="1233637" y="1019026"/>
                    <a:pt x="1245146" y="1014462"/>
                    <a:pt x="1255961" y="1008906"/>
                  </a:cubicBezTo>
                  <a:cubicBezTo>
                    <a:pt x="1266776" y="1003350"/>
                    <a:pt x="1276549" y="997248"/>
                    <a:pt x="1285280" y="990600"/>
                  </a:cubicBezTo>
                  <a:close/>
                  <a:moveTo>
                    <a:pt x="942380" y="990600"/>
                  </a:moveTo>
                  <a:lnTo>
                    <a:pt x="970806" y="990600"/>
                  </a:lnTo>
                  <a:lnTo>
                    <a:pt x="970806" y="1208782"/>
                  </a:lnTo>
                  <a:lnTo>
                    <a:pt x="923925" y="1208782"/>
                  </a:lnTo>
                  <a:lnTo>
                    <a:pt x="923925" y="1043583"/>
                  </a:lnTo>
                  <a:cubicBezTo>
                    <a:pt x="921346" y="1045865"/>
                    <a:pt x="918295" y="1048023"/>
                    <a:pt x="914772" y="1050057"/>
                  </a:cubicBezTo>
                  <a:cubicBezTo>
                    <a:pt x="911250" y="1052091"/>
                    <a:pt x="907505" y="1053927"/>
                    <a:pt x="903536" y="1055564"/>
                  </a:cubicBezTo>
                  <a:cubicBezTo>
                    <a:pt x="899567" y="1057201"/>
                    <a:pt x="895450" y="1058590"/>
                    <a:pt x="891183" y="1059731"/>
                  </a:cubicBezTo>
                  <a:cubicBezTo>
                    <a:pt x="886917" y="1060872"/>
                    <a:pt x="882700" y="1061690"/>
                    <a:pt x="878533" y="1062186"/>
                  </a:cubicBezTo>
                  <a:lnTo>
                    <a:pt x="878533" y="1022598"/>
                  </a:lnTo>
                  <a:cubicBezTo>
                    <a:pt x="890737" y="1019026"/>
                    <a:pt x="902246" y="1014462"/>
                    <a:pt x="913061" y="1008906"/>
                  </a:cubicBezTo>
                  <a:cubicBezTo>
                    <a:pt x="923876" y="1003350"/>
                    <a:pt x="933649" y="997248"/>
                    <a:pt x="942380" y="990600"/>
                  </a:cubicBezTo>
                  <a:close/>
                  <a:moveTo>
                    <a:pt x="599480" y="990600"/>
                  </a:moveTo>
                  <a:lnTo>
                    <a:pt x="627906" y="990600"/>
                  </a:lnTo>
                  <a:lnTo>
                    <a:pt x="627906" y="1208782"/>
                  </a:lnTo>
                  <a:lnTo>
                    <a:pt x="581025" y="1208782"/>
                  </a:lnTo>
                  <a:lnTo>
                    <a:pt x="581025" y="1043583"/>
                  </a:lnTo>
                  <a:cubicBezTo>
                    <a:pt x="578446" y="1045865"/>
                    <a:pt x="575395" y="1048023"/>
                    <a:pt x="571872" y="1050057"/>
                  </a:cubicBezTo>
                  <a:cubicBezTo>
                    <a:pt x="568350" y="1052091"/>
                    <a:pt x="564605" y="1053927"/>
                    <a:pt x="560636" y="1055564"/>
                  </a:cubicBezTo>
                  <a:cubicBezTo>
                    <a:pt x="556667" y="1057201"/>
                    <a:pt x="552549" y="1058590"/>
                    <a:pt x="548283" y="1059731"/>
                  </a:cubicBezTo>
                  <a:cubicBezTo>
                    <a:pt x="544017" y="1060872"/>
                    <a:pt x="539800" y="1061690"/>
                    <a:pt x="535633" y="1062186"/>
                  </a:cubicBezTo>
                  <a:lnTo>
                    <a:pt x="535633" y="1022598"/>
                  </a:lnTo>
                  <a:cubicBezTo>
                    <a:pt x="547837" y="1019026"/>
                    <a:pt x="559346" y="1014462"/>
                    <a:pt x="570161" y="1008906"/>
                  </a:cubicBezTo>
                  <a:cubicBezTo>
                    <a:pt x="580976" y="1003350"/>
                    <a:pt x="590749" y="997248"/>
                    <a:pt x="599480" y="990600"/>
                  </a:cubicBezTo>
                  <a:close/>
                  <a:moveTo>
                    <a:pt x="256580" y="990600"/>
                  </a:moveTo>
                  <a:lnTo>
                    <a:pt x="285006" y="990600"/>
                  </a:lnTo>
                  <a:lnTo>
                    <a:pt x="285006" y="1208782"/>
                  </a:lnTo>
                  <a:lnTo>
                    <a:pt x="238125" y="1208782"/>
                  </a:lnTo>
                  <a:lnTo>
                    <a:pt x="238125" y="1043583"/>
                  </a:lnTo>
                  <a:cubicBezTo>
                    <a:pt x="235546" y="1045865"/>
                    <a:pt x="232495" y="1048023"/>
                    <a:pt x="228972" y="1050057"/>
                  </a:cubicBezTo>
                  <a:cubicBezTo>
                    <a:pt x="225450" y="1052091"/>
                    <a:pt x="221705" y="1053927"/>
                    <a:pt x="217736" y="1055564"/>
                  </a:cubicBezTo>
                  <a:cubicBezTo>
                    <a:pt x="213767" y="1057201"/>
                    <a:pt x="209650" y="1058590"/>
                    <a:pt x="205383" y="1059731"/>
                  </a:cubicBezTo>
                  <a:cubicBezTo>
                    <a:pt x="201117" y="1060872"/>
                    <a:pt x="196900" y="1061690"/>
                    <a:pt x="192733" y="1062186"/>
                  </a:cubicBezTo>
                  <a:lnTo>
                    <a:pt x="192733" y="1022598"/>
                  </a:lnTo>
                  <a:cubicBezTo>
                    <a:pt x="204937" y="1019026"/>
                    <a:pt x="216446" y="1014462"/>
                    <a:pt x="227261" y="1008906"/>
                  </a:cubicBezTo>
                  <a:cubicBezTo>
                    <a:pt x="238076" y="1003350"/>
                    <a:pt x="247849" y="997248"/>
                    <a:pt x="256580" y="990600"/>
                  </a:cubicBezTo>
                  <a:close/>
                  <a:moveTo>
                    <a:pt x="2066762" y="713492"/>
                  </a:moveTo>
                  <a:lnTo>
                    <a:pt x="2073178" y="731022"/>
                  </a:lnTo>
                  <a:cubicBezTo>
                    <a:pt x="2083753" y="765019"/>
                    <a:pt x="2092701" y="799734"/>
                    <a:pt x="2099933" y="835073"/>
                  </a:cubicBezTo>
                  <a:lnTo>
                    <a:pt x="2105805" y="873552"/>
                  </a:lnTo>
                  <a:lnTo>
                    <a:pt x="2100263" y="872440"/>
                  </a:lnTo>
                  <a:cubicBezTo>
                    <a:pt x="2071688" y="859064"/>
                    <a:pt x="2057400" y="825624"/>
                    <a:pt x="2057400" y="772120"/>
                  </a:cubicBezTo>
                  <a:cubicBezTo>
                    <a:pt x="2057400" y="753616"/>
                    <a:pt x="2059118" y="737313"/>
                    <a:pt x="2062553" y="723212"/>
                  </a:cubicBezTo>
                  <a:close/>
                  <a:moveTo>
                    <a:pt x="1792784" y="694283"/>
                  </a:moveTo>
                  <a:cubicBezTo>
                    <a:pt x="1772444" y="694283"/>
                    <a:pt x="1762274" y="719832"/>
                    <a:pt x="1762274" y="770930"/>
                  </a:cubicBezTo>
                  <a:cubicBezTo>
                    <a:pt x="1762274" y="819051"/>
                    <a:pt x="1772246" y="843111"/>
                    <a:pt x="1792189" y="843111"/>
                  </a:cubicBezTo>
                  <a:cubicBezTo>
                    <a:pt x="1811635" y="843111"/>
                    <a:pt x="1821359" y="818307"/>
                    <a:pt x="1821359" y="768697"/>
                  </a:cubicBezTo>
                  <a:cubicBezTo>
                    <a:pt x="1821359" y="719088"/>
                    <a:pt x="1811834" y="694283"/>
                    <a:pt x="1792784" y="694283"/>
                  </a:cubicBezTo>
                  <a:close/>
                  <a:moveTo>
                    <a:pt x="1449884" y="694283"/>
                  </a:moveTo>
                  <a:cubicBezTo>
                    <a:pt x="1429544" y="694283"/>
                    <a:pt x="1419374" y="719832"/>
                    <a:pt x="1419374" y="770930"/>
                  </a:cubicBezTo>
                  <a:cubicBezTo>
                    <a:pt x="1419374" y="819051"/>
                    <a:pt x="1429346" y="843111"/>
                    <a:pt x="1449289" y="843111"/>
                  </a:cubicBezTo>
                  <a:cubicBezTo>
                    <a:pt x="1468736" y="843111"/>
                    <a:pt x="1478459" y="818307"/>
                    <a:pt x="1478459" y="768697"/>
                  </a:cubicBezTo>
                  <a:cubicBezTo>
                    <a:pt x="1478459" y="719088"/>
                    <a:pt x="1468934" y="694283"/>
                    <a:pt x="1449884" y="694283"/>
                  </a:cubicBezTo>
                  <a:close/>
                  <a:moveTo>
                    <a:pt x="1106984" y="694283"/>
                  </a:moveTo>
                  <a:cubicBezTo>
                    <a:pt x="1086644" y="694283"/>
                    <a:pt x="1076474" y="719832"/>
                    <a:pt x="1076474" y="770930"/>
                  </a:cubicBezTo>
                  <a:cubicBezTo>
                    <a:pt x="1076474" y="819051"/>
                    <a:pt x="1086446" y="843111"/>
                    <a:pt x="1106389" y="843111"/>
                  </a:cubicBezTo>
                  <a:cubicBezTo>
                    <a:pt x="1125836" y="843111"/>
                    <a:pt x="1135559" y="818307"/>
                    <a:pt x="1135559" y="768697"/>
                  </a:cubicBezTo>
                  <a:cubicBezTo>
                    <a:pt x="1135559" y="719088"/>
                    <a:pt x="1126034" y="694283"/>
                    <a:pt x="1106984" y="694283"/>
                  </a:cubicBezTo>
                  <a:close/>
                  <a:moveTo>
                    <a:pt x="764084" y="694283"/>
                  </a:moveTo>
                  <a:cubicBezTo>
                    <a:pt x="743744" y="694283"/>
                    <a:pt x="733574" y="719832"/>
                    <a:pt x="733574" y="770930"/>
                  </a:cubicBezTo>
                  <a:cubicBezTo>
                    <a:pt x="733574" y="819051"/>
                    <a:pt x="743546" y="843111"/>
                    <a:pt x="763489" y="843111"/>
                  </a:cubicBezTo>
                  <a:cubicBezTo>
                    <a:pt x="782936" y="843111"/>
                    <a:pt x="792659" y="818307"/>
                    <a:pt x="792659" y="768697"/>
                  </a:cubicBezTo>
                  <a:cubicBezTo>
                    <a:pt x="792659" y="719088"/>
                    <a:pt x="783134" y="694283"/>
                    <a:pt x="764084" y="694283"/>
                  </a:cubicBezTo>
                  <a:close/>
                  <a:moveTo>
                    <a:pt x="421184" y="694283"/>
                  </a:moveTo>
                  <a:cubicBezTo>
                    <a:pt x="400844" y="694283"/>
                    <a:pt x="390674" y="719832"/>
                    <a:pt x="390674" y="770930"/>
                  </a:cubicBezTo>
                  <a:cubicBezTo>
                    <a:pt x="390674" y="819051"/>
                    <a:pt x="400646" y="843111"/>
                    <a:pt x="420589" y="843111"/>
                  </a:cubicBezTo>
                  <a:cubicBezTo>
                    <a:pt x="440035" y="843111"/>
                    <a:pt x="449759" y="818307"/>
                    <a:pt x="449759" y="768697"/>
                  </a:cubicBezTo>
                  <a:cubicBezTo>
                    <a:pt x="449759" y="719088"/>
                    <a:pt x="440234" y="694283"/>
                    <a:pt x="421184" y="694283"/>
                  </a:cubicBezTo>
                  <a:close/>
                  <a:moveTo>
                    <a:pt x="78284" y="694283"/>
                  </a:moveTo>
                  <a:cubicBezTo>
                    <a:pt x="57944" y="694283"/>
                    <a:pt x="47774" y="719832"/>
                    <a:pt x="47774" y="770930"/>
                  </a:cubicBezTo>
                  <a:cubicBezTo>
                    <a:pt x="47774" y="819051"/>
                    <a:pt x="57746" y="843111"/>
                    <a:pt x="77689" y="843111"/>
                  </a:cubicBezTo>
                  <a:cubicBezTo>
                    <a:pt x="97135" y="843111"/>
                    <a:pt x="106859" y="818307"/>
                    <a:pt x="106859" y="768697"/>
                  </a:cubicBezTo>
                  <a:cubicBezTo>
                    <a:pt x="106859" y="719088"/>
                    <a:pt x="97334" y="694283"/>
                    <a:pt x="78284" y="694283"/>
                  </a:cubicBezTo>
                  <a:close/>
                  <a:moveTo>
                    <a:pt x="1794867" y="658416"/>
                  </a:moveTo>
                  <a:cubicBezTo>
                    <a:pt x="1844477" y="658416"/>
                    <a:pt x="1869281" y="694680"/>
                    <a:pt x="1869281" y="767209"/>
                  </a:cubicBezTo>
                  <a:cubicBezTo>
                    <a:pt x="1869281" y="803325"/>
                    <a:pt x="1862510" y="831007"/>
                    <a:pt x="1848966" y="850255"/>
                  </a:cubicBezTo>
                  <a:cubicBezTo>
                    <a:pt x="1835423" y="869504"/>
                    <a:pt x="1816001" y="879128"/>
                    <a:pt x="1790700" y="879128"/>
                  </a:cubicBezTo>
                  <a:cubicBezTo>
                    <a:pt x="1739900" y="879128"/>
                    <a:pt x="1714500" y="843459"/>
                    <a:pt x="1714500" y="772120"/>
                  </a:cubicBezTo>
                  <a:cubicBezTo>
                    <a:pt x="1714500" y="735112"/>
                    <a:pt x="1721371" y="706909"/>
                    <a:pt x="1735113" y="687512"/>
                  </a:cubicBezTo>
                  <a:cubicBezTo>
                    <a:pt x="1748855" y="668114"/>
                    <a:pt x="1768773" y="658416"/>
                    <a:pt x="1794867" y="658416"/>
                  </a:cubicBezTo>
                  <a:close/>
                  <a:moveTo>
                    <a:pt x="1451967" y="658416"/>
                  </a:moveTo>
                  <a:cubicBezTo>
                    <a:pt x="1501577" y="658416"/>
                    <a:pt x="1526382" y="694680"/>
                    <a:pt x="1526382" y="767209"/>
                  </a:cubicBezTo>
                  <a:cubicBezTo>
                    <a:pt x="1526382" y="803325"/>
                    <a:pt x="1519610" y="831007"/>
                    <a:pt x="1506067" y="850255"/>
                  </a:cubicBezTo>
                  <a:cubicBezTo>
                    <a:pt x="1492523" y="869504"/>
                    <a:pt x="1473101" y="879128"/>
                    <a:pt x="1447800" y="879128"/>
                  </a:cubicBezTo>
                  <a:cubicBezTo>
                    <a:pt x="1397000" y="879128"/>
                    <a:pt x="1371600" y="843459"/>
                    <a:pt x="1371600" y="772120"/>
                  </a:cubicBezTo>
                  <a:cubicBezTo>
                    <a:pt x="1371600" y="735112"/>
                    <a:pt x="1378471" y="706909"/>
                    <a:pt x="1392213" y="687512"/>
                  </a:cubicBezTo>
                  <a:cubicBezTo>
                    <a:pt x="1405955" y="668114"/>
                    <a:pt x="1425873" y="658416"/>
                    <a:pt x="1451967" y="658416"/>
                  </a:cubicBezTo>
                  <a:close/>
                  <a:moveTo>
                    <a:pt x="1109067" y="658416"/>
                  </a:moveTo>
                  <a:cubicBezTo>
                    <a:pt x="1158677" y="658416"/>
                    <a:pt x="1183482" y="694680"/>
                    <a:pt x="1183482" y="767209"/>
                  </a:cubicBezTo>
                  <a:cubicBezTo>
                    <a:pt x="1183482" y="803325"/>
                    <a:pt x="1176710" y="831007"/>
                    <a:pt x="1163167" y="850255"/>
                  </a:cubicBezTo>
                  <a:cubicBezTo>
                    <a:pt x="1149623" y="869504"/>
                    <a:pt x="1130201" y="879128"/>
                    <a:pt x="1104900" y="879128"/>
                  </a:cubicBezTo>
                  <a:cubicBezTo>
                    <a:pt x="1054100" y="879128"/>
                    <a:pt x="1028700" y="843459"/>
                    <a:pt x="1028700" y="772120"/>
                  </a:cubicBezTo>
                  <a:cubicBezTo>
                    <a:pt x="1028700" y="735112"/>
                    <a:pt x="1035571" y="706909"/>
                    <a:pt x="1049313" y="687512"/>
                  </a:cubicBezTo>
                  <a:cubicBezTo>
                    <a:pt x="1063055" y="668114"/>
                    <a:pt x="1082973" y="658416"/>
                    <a:pt x="1109067" y="658416"/>
                  </a:cubicBezTo>
                  <a:close/>
                  <a:moveTo>
                    <a:pt x="766167" y="658416"/>
                  </a:moveTo>
                  <a:cubicBezTo>
                    <a:pt x="815777" y="658416"/>
                    <a:pt x="840582" y="694680"/>
                    <a:pt x="840582" y="767209"/>
                  </a:cubicBezTo>
                  <a:cubicBezTo>
                    <a:pt x="840582" y="803325"/>
                    <a:pt x="833810" y="831007"/>
                    <a:pt x="820267" y="850255"/>
                  </a:cubicBezTo>
                  <a:cubicBezTo>
                    <a:pt x="806723" y="869504"/>
                    <a:pt x="787301" y="879128"/>
                    <a:pt x="762000" y="879128"/>
                  </a:cubicBezTo>
                  <a:cubicBezTo>
                    <a:pt x="711200" y="879128"/>
                    <a:pt x="685800" y="843459"/>
                    <a:pt x="685800" y="772120"/>
                  </a:cubicBezTo>
                  <a:cubicBezTo>
                    <a:pt x="685800" y="735112"/>
                    <a:pt x="692671" y="706909"/>
                    <a:pt x="706413" y="687512"/>
                  </a:cubicBezTo>
                  <a:cubicBezTo>
                    <a:pt x="720155" y="668114"/>
                    <a:pt x="740073" y="658416"/>
                    <a:pt x="766167" y="658416"/>
                  </a:cubicBezTo>
                  <a:close/>
                  <a:moveTo>
                    <a:pt x="423268" y="658416"/>
                  </a:moveTo>
                  <a:cubicBezTo>
                    <a:pt x="472877" y="658416"/>
                    <a:pt x="497682" y="694680"/>
                    <a:pt x="497682" y="767209"/>
                  </a:cubicBezTo>
                  <a:cubicBezTo>
                    <a:pt x="497682" y="803325"/>
                    <a:pt x="490910" y="831007"/>
                    <a:pt x="477367" y="850255"/>
                  </a:cubicBezTo>
                  <a:cubicBezTo>
                    <a:pt x="463823" y="869504"/>
                    <a:pt x="444401" y="879128"/>
                    <a:pt x="419100" y="879128"/>
                  </a:cubicBezTo>
                  <a:cubicBezTo>
                    <a:pt x="368300" y="879128"/>
                    <a:pt x="342900" y="843459"/>
                    <a:pt x="342900" y="772120"/>
                  </a:cubicBezTo>
                  <a:cubicBezTo>
                    <a:pt x="342900" y="735112"/>
                    <a:pt x="349771" y="706909"/>
                    <a:pt x="363513" y="687512"/>
                  </a:cubicBezTo>
                  <a:cubicBezTo>
                    <a:pt x="377255" y="668114"/>
                    <a:pt x="397173" y="658416"/>
                    <a:pt x="423268" y="658416"/>
                  </a:cubicBezTo>
                  <a:close/>
                  <a:moveTo>
                    <a:pt x="80368" y="658416"/>
                  </a:moveTo>
                  <a:cubicBezTo>
                    <a:pt x="129977" y="658416"/>
                    <a:pt x="154782" y="694680"/>
                    <a:pt x="154782" y="767209"/>
                  </a:cubicBezTo>
                  <a:cubicBezTo>
                    <a:pt x="154782" y="803325"/>
                    <a:pt x="148010" y="831007"/>
                    <a:pt x="134467" y="850255"/>
                  </a:cubicBezTo>
                  <a:cubicBezTo>
                    <a:pt x="120923" y="869504"/>
                    <a:pt x="101501" y="879128"/>
                    <a:pt x="76200" y="879128"/>
                  </a:cubicBezTo>
                  <a:cubicBezTo>
                    <a:pt x="25400" y="879128"/>
                    <a:pt x="0" y="843459"/>
                    <a:pt x="0" y="772120"/>
                  </a:cubicBezTo>
                  <a:cubicBezTo>
                    <a:pt x="0" y="735112"/>
                    <a:pt x="6871" y="706909"/>
                    <a:pt x="20613" y="687512"/>
                  </a:cubicBezTo>
                  <a:cubicBezTo>
                    <a:pt x="34355" y="668114"/>
                    <a:pt x="54273" y="658416"/>
                    <a:pt x="80368" y="658416"/>
                  </a:cubicBezTo>
                  <a:close/>
                  <a:moveTo>
                    <a:pt x="1971080" y="657225"/>
                  </a:moveTo>
                  <a:lnTo>
                    <a:pt x="1999506" y="657225"/>
                  </a:lnTo>
                  <a:lnTo>
                    <a:pt x="1999506" y="875407"/>
                  </a:lnTo>
                  <a:lnTo>
                    <a:pt x="1952625" y="875407"/>
                  </a:lnTo>
                  <a:lnTo>
                    <a:pt x="1952625" y="710208"/>
                  </a:lnTo>
                  <a:cubicBezTo>
                    <a:pt x="1950046" y="712490"/>
                    <a:pt x="1946995" y="714648"/>
                    <a:pt x="1943472" y="716682"/>
                  </a:cubicBezTo>
                  <a:cubicBezTo>
                    <a:pt x="1939950" y="718716"/>
                    <a:pt x="1936205" y="720551"/>
                    <a:pt x="1932236" y="722189"/>
                  </a:cubicBezTo>
                  <a:cubicBezTo>
                    <a:pt x="1928267" y="723826"/>
                    <a:pt x="1924150" y="725215"/>
                    <a:pt x="1919883" y="726356"/>
                  </a:cubicBezTo>
                  <a:cubicBezTo>
                    <a:pt x="1915617" y="727497"/>
                    <a:pt x="1911400" y="728315"/>
                    <a:pt x="1907233" y="728811"/>
                  </a:cubicBezTo>
                  <a:lnTo>
                    <a:pt x="1907233" y="689223"/>
                  </a:lnTo>
                  <a:cubicBezTo>
                    <a:pt x="1919437" y="685651"/>
                    <a:pt x="1930946" y="681087"/>
                    <a:pt x="1941761" y="675531"/>
                  </a:cubicBezTo>
                  <a:cubicBezTo>
                    <a:pt x="1952576" y="669975"/>
                    <a:pt x="1962349" y="663873"/>
                    <a:pt x="1971080" y="657225"/>
                  </a:cubicBezTo>
                  <a:close/>
                  <a:moveTo>
                    <a:pt x="1628180" y="657225"/>
                  </a:moveTo>
                  <a:lnTo>
                    <a:pt x="1656606" y="657225"/>
                  </a:lnTo>
                  <a:lnTo>
                    <a:pt x="1656606" y="875407"/>
                  </a:lnTo>
                  <a:lnTo>
                    <a:pt x="1609725" y="875407"/>
                  </a:lnTo>
                  <a:lnTo>
                    <a:pt x="1609725" y="710208"/>
                  </a:lnTo>
                  <a:cubicBezTo>
                    <a:pt x="1607146" y="712490"/>
                    <a:pt x="1604095" y="714648"/>
                    <a:pt x="1600572" y="716682"/>
                  </a:cubicBezTo>
                  <a:cubicBezTo>
                    <a:pt x="1597050" y="718716"/>
                    <a:pt x="1593305" y="720551"/>
                    <a:pt x="1589336" y="722189"/>
                  </a:cubicBezTo>
                  <a:cubicBezTo>
                    <a:pt x="1585367" y="723826"/>
                    <a:pt x="1581250" y="725215"/>
                    <a:pt x="1576983" y="726356"/>
                  </a:cubicBezTo>
                  <a:cubicBezTo>
                    <a:pt x="1572717" y="727497"/>
                    <a:pt x="1568500" y="728315"/>
                    <a:pt x="1564333" y="728811"/>
                  </a:cubicBezTo>
                  <a:lnTo>
                    <a:pt x="1564333" y="689223"/>
                  </a:lnTo>
                  <a:cubicBezTo>
                    <a:pt x="1576537" y="685651"/>
                    <a:pt x="1588046" y="681087"/>
                    <a:pt x="1598861" y="675531"/>
                  </a:cubicBezTo>
                  <a:cubicBezTo>
                    <a:pt x="1609676" y="669975"/>
                    <a:pt x="1619449" y="663873"/>
                    <a:pt x="1628180" y="657225"/>
                  </a:cubicBezTo>
                  <a:close/>
                  <a:moveTo>
                    <a:pt x="1285280" y="657225"/>
                  </a:moveTo>
                  <a:lnTo>
                    <a:pt x="1313706" y="657225"/>
                  </a:lnTo>
                  <a:lnTo>
                    <a:pt x="1313706" y="875407"/>
                  </a:lnTo>
                  <a:lnTo>
                    <a:pt x="1266825" y="875407"/>
                  </a:lnTo>
                  <a:lnTo>
                    <a:pt x="1266825" y="710208"/>
                  </a:lnTo>
                  <a:cubicBezTo>
                    <a:pt x="1264246" y="712490"/>
                    <a:pt x="1261195" y="714648"/>
                    <a:pt x="1257672" y="716682"/>
                  </a:cubicBezTo>
                  <a:cubicBezTo>
                    <a:pt x="1254150" y="718716"/>
                    <a:pt x="1250405" y="720551"/>
                    <a:pt x="1246436" y="722189"/>
                  </a:cubicBezTo>
                  <a:cubicBezTo>
                    <a:pt x="1242467" y="723826"/>
                    <a:pt x="1238350" y="725215"/>
                    <a:pt x="1234083" y="726356"/>
                  </a:cubicBezTo>
                  <a:cubicBezTo>
                    <a:pt x="1229817" y="727497"/>
                    <a:pt x="1225600" y="728315"/>
                    <a:pt x="1221433" y="728811"/>
                  </a:cubicBezTo>
                  <a:lnTo>
                    <a:pt x="1221433" y="689223"/>
                  </a:lnTo>
                  <a:cubicBezTo>
                    <a:pt x="1233637" y="685651"/>
                    <a:pt x="1245146" y="681087"/>
                    <a:pt x="1255961" y="675531"/>
                  </a:cubicBezTo>
                  <a:cubicBezTo>
                    <a:pt x="1266776" y="669975"/>
                    <a:pt x="1276549" y="663873"/>
                    <a:pt x="1285280" y="657225"/>
                  </a:cubicBezTo>
                  <a:close/>
                  <a:moveTo>
                    <a:pt x="942380" y="657225"/>
                  </a:moveTo>
                  <a:lnTo>
                    <a:pt x="970806" y="657225"/>
                  </a:lnTo>
                  <a:lnTo>
                    <a:pt x="970806" y="875407"/>
                  </a:lnTo>
                  <a:lnTo>
                    <a:pt x="923925" y="875407"/>
                  </a:lnTo>
                  <a:lnTo>
                    <a:pt x="923925" y="710208"/>
                  </a:lnTo>
                  <a:cubicBezTo>
                    <a:pt x="921346" y="712490"/>
                    <a:pt x="918295" y="714648"/>
                    <a:pt x="914772" y="716682"/>
                  </a:cubicBezTo>
                  <a:cubicBezTo>
                    <a:pt x="911250" y="718716"/>
                    <a:pt x="907505" y="720551"/>
                    <a:pt x="903536" y="722189"/>
                  </a:cubicBezTo>
                  <a:cubicBezTo>
                    <a:pt x="899567" y="723826"/>
                    <a:pt x="895450" y="725215"/>
                    <a:pt x="891183" y="726356"/>
                  </a:cubicBezTo>
                  <a:cubicBezTo>
                    <a:pt x="886917" y="727497"/>
                    <a:pt x="882700" y="728315"/>
                    <a:pt x="878533" y="728811"/>
                  </a:cubicBezTo>
                  <a:lnTo>
                    <a:pt x="878533" y="689223"/>
                  </a:lnTo>
                  <a:cubicBezTo>
                    <a:pt x="890737" y="685651"/>
                    <a:pt x="902246" y="681087"/>
                    <a:pt x="913061" y="675531"/>
                  </a:cubicBezTo>
                  <a:cubicBezTo>
                    <a:pt x="923876" y="669975"/>
                    <a:pt x="933649" y="663873"/>
                    <a:pt x="942380" y="657225"/>
                  </a:cubicBezTo>
                  <a:close/>
                  <a:moveTo>
                    <a:pt x="599480" y="657225"/>
                  </a:moveTo>
                  <a:lnTo>
                    <a:pt x="627906" y="657225"/>
                  </a:lnTo>
                  <a:lnTo>
                    <a:pt x="627906" y="875407"/>
                  </a:lnTo>
                  <a:lnTo>
                    <a:pt x="581025" y="875407"/>
                  </a:lnTo>
                  <a:lnTo>
                    <a:pt x="581025" y="710208"/>
                  </a:lnTo>
                  <a:cubicBezTo>
                    <a:pt x="578446" y="712490"/>
                    <a:pt x="575395" y="714648"/>
                    <a:pt x="571872" y="716682"/>
                  </a:cubicBezTo>
                  <a:cubicBezTo>
                    <a:pt x="568350" y="718716"/>
                    <a:pt x="564605" y="720551"/>
                    <a:pt x="560636" y="722189"/>
                  </a:cubicBezTo>
                  <a:cubicBezTo>
                    <a:pt x="556667" y="723826"/>
                    <a:pt x="552549" y="725215"/>
                    <a:pt x="548283" y="726356"/>
                  </a:cubicBezTo>
                  <a:cubicBezTo>
                    <a:pt x="544017" y="727497"/>
                    <a:pt x="539800" y="728315"/>
                    <a:pt x="535633" y="728811"/>
                  </a:cubicBezTo>
                  <a:lnTo>
                    <a:pt x="535633" y="689223"/>
                  </a:lnTo>
                  <a:cubicBezTo>
                    <a:pt x="547837" y="685651"/>
                    <a:pt x="559346" y="681087"/>
                    <a:pt x="570161" y="675531"/>
                  </a:cubicBezTo>
                  <a:cubicBezTo>
                    <a:pt x="580976" y="669975"/>
                    <a:pt x="590749" y="663873"/>
                    <a:pt x="599480" y="657225"/>
                  </a:cubicBezTo>
                  <a:close/>
                  <a:moveTo>
                    <a:pt x="256580" y="657225"/>
                  </a:moveTo>
                  <a:lnTo>
                    <a:pt x="285006" y="657225"/>
                  </a:lnTo>
                  <a:lnTo>
                    <a:pt x="285006" y="875407"/>
                  </a:lnTo>
                  <a:lnTo>
                    <a:pt x="238125" y="875407"/>
                  </a:lnTo>
                  <a:lnTo>
                    <a:pt x="238125" y="710208"/>
                  </a:lnTo>
                  <a:cubicBezTo>
                    <a:pt x="235546" y="712490"/>
                    <a:pt x="232495" y="714648"/>
                    <a:pt x="228972" y="716682"/>
                  </a:cubicBezTo>
                  <a:cubicBezTo>
                    <a:pt x="225450" y="718716"/>
                    <a:pt x="221705" y="720551"/>
                    <a:pt x="217736" y="722189"/>
                  </a:cubicBezTo>
                  <a:cubicBezTo>
                    <a:pt x="213767" y="723826"/>
                    <a:pt x="209650" y="725215"/>
                    <a:pt x="205383" y="726356"/>
                  </a:cubicBezTo>
                  <a:cubicBezTo>
                    <a:pt x="201117" y="727497"/>
                    <a:pt x="196900" y="728315"/>
                    <a:pt x="192733" y="728811"/>
                  </a:cubicBezTo>
                  <a:lnTo>
                    <a:pt x="192733" y="689223"/>
                  </a:lnTo>
                  <a:cubicBezTo>
                    <a:pt x="204937" y="685651"/>
                    <a:pt x="216446" y="681087"/>
                    <a:pt x="227261" y="675531"/>
                  </a:cubicBezTo>
                  <a:cubicBezTo>
                    <a:pt x="238076" y="669975"/>
                    <a:pt x="247849" y="663873"/>
                    <a:pt x="256580" y="657225"/>
                  </a:cubicBezTo>
                  <a:close/>
                  <a:moveTo>
                    <a:pt x="1952625" y="473278"/>
                  </a:moveTo>
                  <a:lnTo>
                    <a:pt x="1990948" y="536359"/>
                  </a:lnTo>
                  <a:lnTo>
                    <a:pt x="1998269" y="551557"/>
                  </a:lnTo>
                  <a:lnTo>
                    <a:pt x="1952625" y="551557"/>
                  </a:lnTo>
                  <a:close/>
                  <a:moveTo>
                    <a:pt x="152904" y="424144"/>
                  </a:moveTo>
                  <a:lnTo>
                    <a:pt x="154782" y="443359"/>
                  </a:lnTo>
                  <a:cubicBezTo>
                    <a:pt x="154782" y="479475"/>
                    <a:pt x="148010" y="507157"/>
                    <a:pt x="134467" y="526405"/>
                  </a:cubicBezTo>
                  <a:cubicBezTo>
                    <a:pt x="120923" y="545654"/>
                    <a:pt x="101501" y="555278"/>
                    <a:pt x="76200" y="555278"/>
                  </a:cubicBezTo>
                  <a:lnTo>
                    <a:pt x="72767" y="554589"/>
                  </a:lnTo>
                  <a:lnTo>
                    <a:pt x="81549" y="536359"/>
                  </a:lnTo>
                  <a:cubicBezTo>
                    <a:pt x="98263" y="505590"/>
                    <a:pt x="116422" y="475720"/>
                    <a:pt x="135933" y="446839"/>
                  </a:cubicBezTo>
                  <a:close/>
                  <a:moveTo>
                    <a:pt x="1792784" y="370433"/>
                  </a:moveTo>
                  <a:cubicBezTo>
                    <a:pt x="1772444" y="370433"/>
                    <a:pt x="1762274" y="395982"/>
                    <a:pt x="1762274" y="447080"/>
                  </a:cubicBezTo>
                  <a:cubicBezTo>
                    <a:pt x="1762274" y="495201"/>
                    <a:pt x="1772246" y="519261"/>
                    <a:pt x="1792189" y="519261"/>
                  </a:cubicBezTo>
                  <a:cubicBezTo>
                    <a:pt x="1811635" y="519261"/>
                    <a:pt x="1821359" y="494457"/>
                    <a:pt x="1821359" y="444847"/>
                  </a:cubicBezTo>
                  <a:cubicBezTo>
                    <a:pt x="1821359" y="395238"/>
                    <a:pt x="1811834" y="370433"/>
                    <a:pt x="1792784" y="370433"/>
                  </a:cubicBezTo>
                  <a:close/>
                  <a:moveTo>
                    <a:pt x="1449884" y="370433"/>
                  </a:moveTo>
                  <a:cubicBezTo>
                    <a:pt x="1429544" y="370433"/>
                    <a:pt x="1419374" y="395982"/>
                    <a:pt x="1419374" y="447080"/>
                  </a:cubicBezTo>
                  <a:cubicBezTo>
                    <a:pt x="1419374" y="495201"/>
                    <a:pt x="1429346" y="519261"/>
                    <a:pt x="1449289" y="519261"/>
                  </a:cubicBezTo>
                  <a:cubicBezTo>
                    <a:pt x="1468736" y="519261"/>
                    <a:pt x="1478459" y="494457"/>
                    <a:pt x="1478459" y="444847"/>
                  </a:cubicBezTo>
                  <a:cubicBezTo>
                    <a:pt x="1478459" y="395238"/>
                    <a:pt x="1468934" y="370433"/>
                    <a:pt x="1449884" y="370433"/>
                  </a:cubicBezTo>
                  <a:close/>
                  <a:moveTo>
                    <a:pt x="1106984" y="370433"/>
                  </a:moveTo>
                  <a:cubicBezTo>
                    <a:pt x="1086644" y="370433"/>
                    <a:pt x="1076474" y="395982"/>
                    <a:pt x="1076474" y="447080"/>
                  </a:cubicBezTo>
                  <a:cubicBezTo>
                    <a:pt x="1076474" y="495201"/>
                    <a:pt x="1086446" y="519261"/>
                    <a:pt x="1106389" y="519261"/>
                  </a:cubicBezTo>
                  <a:cubicBezTo>
                    <a:pt x="1125836" y="519261"/>
                    <a:pt x="1135559" y="494457"/>
                    <a:pt x="1135559" y="444847"/>
                  </a:cubicBezTo>
                  <a:cubicBezTo>
                    <a:pt x="1135559" y="395238"/>
                    <a:pt x="1126034" y="370433"/>
                    <a:pt x="1106984" y="370433"/>
                  </a:cubicBezTo>
                  <a:close/>
                  <a:moveTo>
                    <a:pt x="935534" y="370433"/>
                  </a:moveTo>
                  <a:cubicBezTo>
                    <a:pt x="915194" y="370433"/>
                    <a:pt x="905024" y="395982"/>
                    <a:pt x="905024" y="447080"/>
                  </a:cubicBezTo>
                  <a:cubicBezTo>
                    <a:pt x="905024" y="495201"/>
                    <a:pt x="914996" y="519261"/>
                    <a:pt x="934939" y="519261"/>
                  </a:cubicBezTo>
                  <a:cubicBezTo>
                    <a:pt x="954386" y="519261"/>
                    <a:pt x="964109" y="494457"/>
                    <a:pt x="964109" y="444847"/>
                  </a:cubicBezTo>
                  <a:cubicBezTo>
                    <a:pt x="964109" y="395238"/>
                    <a:pt x="954584" y="370433"/>
                    <a:pt x="935534" y="370433"/>
                  </a:cubicBezTo>
                  <a:close/>
                  <a:moveTo>
                    <a:pt x="764084" y="370433"/>
                  </a:moveTo>
                  <a:cubicBezTo>
                    <a:pt x="743744" y="370433"/>
                    <a:pt x="733574" y="395982"/>
                    <a:pt x="733574" y="447080"/>
                  </a:cubicBezTo>
                  <a:cubicBezTo>
                    <a:pt x="733574" y="495201"/>
                    <a:pt x="743546" y="519261"/>
                    <a:pt x="763489" y="519261"/>
                  </a:cubicBezTo>
                  <a:cubicBezTo>
                    <a:pt x="782936" y="519261"/>
                    <a:pt x="792659" y="494457"/>
                    <a:pt x="792659" y="444847"/>
                  </a:cubicBezTo>
                  <a:cubicBezTo>
                    <a:pt x="792659" y="395238"/>
                    <a:pt x="783134" y="370433"/>
                    <a:pt x="764084" y="370433"/>
                  </a:cubicBezTo>
                  <a:close/>
                  <a:moveTo>
                    <a:pt x="421184" y="370433"/>
                  </a:moveTo>
                  <a:cubicBezTo>
                    <a:pt x="400844" y="370433"/>
                    <a:pt x="390674" y="395982"/>
                    <a:pt x="390674" y="447080"/>
                  </a:cubicBezTo>
                  <a:cubicBezTo>
                    <a:pt x="390674" y="495201"/>
                    <a:pt x="400646" y="519261"/>
                    <a:pt x="420589" y="519261"/>
                  </a:cubicBezTo>
                  <a:cubicBezTo>
                    <a:pt x="440035" y="519261"/>
                    <a:pt x="449759" y="494457"/>
                    <a:pt x="449759" y="444847"/>
                  </a:cubicBezTo>
                  <a:cubicBezTo>
                    <a:pt x="449759" y="395238"/>
                    <a:pt x="440234" y="370433"/>
                    <a:pt x="421184" y="370433"/>
                  </a:cubicBezTo>
                  <a:close/>
                  <a:moveTo>
                    <a:pt x="1794867" y="334566"/>
                  </a:moveTo>
                  <a:cubicBezTo>
                    <a:pt x="1844477" y="334566"/>
                    <a:pt x="1869281" y="370830"/>
                    <a:pt x="1869281" y="443359"/>
                  </a:cubicBezTo>
                  <a:cubicBezTo>
                    <a:pt x="1869281" y="479475"/>
                    <a:pt x="1862510" y="507157"/>
                    <a:pt x="1848966" y="526405"/>
                  </a:cubicBezTo>
                  <a:cubicBezTo>
                    <a:pt x="1835423" y="545654"/>
                    <a:pt x="1816001" y="555278"/>
                    <a:pt x="1790700" y="555278"/>
                  </a:cubicBezTo>
                  <a:cubicBezTo>
                    <a:pt x="1739900" y="555278"/>
                    <a:pt x="1714500" y="519609"/>
                    <a:pt x="1714500" y="448270"/>
                  </a:cubicBezTo>
                  <a:cubicBezTo>
                    <a:pt x="1714500" y="411262"/>
                    <a:pt x="1721371" y="383059"/>
                    <a:pt x="1735113" y="363662"/>
                  </a:cubicBezTo>
                  <a:cubicBezTo>
                    <a:pt x="1748855" y="344264"/>
                    <a:pt x="1768773" y="334566"/>
                    <a:pt x="1794867" y="334566"/>
                  </a:cubicBezTo>
                  <a:close/>
                  <a:moveTo>
                    <a:pt x="1451967" y="334566"/>
                  </a:moveTo>
                  <a:cubicBezTo>
                    <a:pt x="1501577" y="334566"/>
                    <a:pt x="1526382" y="370830"/>
                    <a:pt x="1526382" y="443359"/>
                  </a:cubicBezTo>
                  <a:cubicBezTo>
                    <a:pt x="1526382" y="479475"/>
                    <a:pt x="1519610" y="507157"/>
                    <a:pt x="1506067" y="526405"/>
                  </a:cubicBezTo>
                  <a:cubicBezTo>
                    <a:pt x="1492523" y="545654"/>
                    <a:pt x="1473101" y="555278"/>
                    <a:pt x="1447800" y="555278"/>
                  </a:cubicBezTo>
                  <a:cubicBezTo>
                    <a:pt x="1397000" y="555278"/>
                    <a:pt x="1371600" y="519609"/>
                    <a:pt x="1371600" y="448270"/>
                  </a:cubicBezTo>
                  <a:cubicBezTo>
                    <a:pt x="1371600" y="411262"/>
                    <a:pt x="1378471" y="383059"/>
                    <a:pt x="1392213" y="363662"/>
                  </a:cubicBezTo>
                  <a:cubicBezTo>
                    <a:pt x="1405955" y="344264"/>
                    <a:pt x="1425873" y="334566"/>
                    <a:pt x="1451967" y="334566"/>
                  </a:cubicBezTo>
                  <a:close/>
                  <a:moveTo>
                    <a:pt x="1109067" y="334566"/>
                  </a:moveTo>
                  <a:cubicBezTo>
                    <a:pt x="1158677" y="334566"/>
                    <a:pt x="1183482" y="370830"/>
                    <a:pt x="1183482" y="443359"/>
                  </a:cubicBezTo>
                  <a:cubicBezTo>
                    <a:pt x="1183482" y="479475"/>
                    <a:pt x="1176710" y="507157"/>
                    <a:pt x="1163167" y="526405"/>
                  </a:cubicBezTo>
                  <a:cubicBezTo>
                    <a:pt x="1149623" y="545654"/>
                    <a:pt x="1130201" y="555278"/>
                    <a:pt x="1104900" y="555278"/>
                  </a:cubicBezTo>
                  <a:cubicBezTo>
                    <a:pt x="1054100" y="555278"/>
                    <a:pt x="1028700" y="519609"/>
                    <a:pt x="1028700" y="448270"/>
                  </a:cubicBezTo>
                  <a:cubicBezTo>
                    <a:pt x="1028700" y="411262"/>
                    <a:pt x="1035571" y="383059"/>
                    <a:pt x="1049313" y="363662"/>
                  </a:cubicBezTo>
                  <a:cubicBezTo>
                    <a:pt x="1063055" y="344264"/>
                    <a:pt x="1082973" y="334566"/>
                    <a:pt x="1109067" y="334566"/>
                  </a:cubicBezTo>
                  <a:close/>
                  <a:moveTo>
                    <a:pt x="937618" y="334566"/>
                  </a:moveTo>
                  <a:cubicBezTo>
                    <a:pt x="987227" y="334566"/>
                    <a:pt x="1012032" y="370830"/>
                    <a:pt x="1012032" y="443359"/>
                  </a:cubicBezTo>
                  <a:cubicBezTo>
                    <a:pt x="1012032" y="479475"/>
                    <a:pt x="1005260" y="507157"/>
                    <a:pt x="991717" y="526405"/>
                  </a:cubicBezTo>
                  <a:cubicBezTo>
                    <a:pt x="978173" y="545654"/>
                    <a:pt x="958751" y="555278"/>
                    <a:pt x="933450" y="555278"/>
                  </a:cubicBezTo>
                  <a:cubicBezTo>
                    <a:pt x="882650" y="555278"/>
                    <a:pt x="857250" y="519609"/>
                    <a:pt x="857250" y="448270"/>
                  </a:cubicBezTo>
                  <a:cubicBezTo>
                    <a:pt x="857250" y="411262"/>
                    <a:pt x="864121" y="383059"/>
                    <a:pt x="877863" y="363662"/>
                  </a:cubicBezTo>
                  <a:cubicBezTo>
                    <a:pt x="891605" y="344264"/>
                    <a:pt x="911523" y="334566"/>
                    <a:pt x="937618" y="334566"/>
                  </a:cubicBezTo>
                  <a:close/>
                  <a:moveTo>
                    <a:pt x="766167" y="334566"/>
                  </a:moveTo>
                  <a:cubicBezTo>
                    <a:pt x="815777" y="334566"/>
                    <a:pt x="840582" y="370830"/>
                    <a:pt x="840582" y="443359"/>
                  </a:cubicBezTo>
                  <a:cubicBezTo>
                    <a:pt x="840582" y="479475"/>
                    <a:pt x="833810" y="507157"/>
                    <a:pt x="820267" y="526405"/>
                  </a:cubicBezTo>
                  <a:cubicBezTo>
                    <a:pt x="806723" y="545654"/>
                    <a:pt x="787301" y="555278"/>
                    <a:pt x="762000" y="555278"/>
                  </a:cubicBezTo>
                  <a:cubicBezTo>
                    <a:pt x="711200" y="555278"/>
                    <a:pt x="685800" y="519609"/>
                    <a:pt x="685800" y="448270"/>
                  </a:cubicBezTo>
                  <a:cubicBezTo>
                    <a:pt x="685800" y="411262"/>
                    <a:pt x="692671" y="383059"/>
                    <a:pt x="706413" y="363662"/>
                  </a:cubicBezTo>
                  <a:cubicBezTo>
                    <a:pt x="720155" y="344264"/>
                    <a:pt x="740073" y="334566"/>
                    <a:pt x="766167" y="334566"/>
                  </a:cubicBezTo>
                  <a:close/>
                  <a:moveTo>
                    <a:pt x="423268" y="334566"/>
                  </a:moveTo>
                  <a:cubicBezTo>
                    <a:pt x="472877" y="334566"/>
                    <a:pt x="497682" y="370830"/>
                    <a:pt x="497682" y="443359"/>
                  </a:cubicBezTo>
                  <a:cubicBezTo>
                    <a:pt x="497682" y="479475"/>
                    <a:pt x="490910" y="507157"/>
                    <a:pt x="477366" y="526405"/>
                  </a:cubicBezTo>
                  <a:cubicBezTo>
                    <a:pt x="463823" y="545654"/>
                    <a:pt x="444401" y="555278"/>
                    <a:pt x="419100" y="555278"/>
                  </a:cubicBezTo>
                  <a:cubicBezTo>
                    <a:pt x="368300" y="555278"/>
                    <a:pt x="342900" y="519609"/>
                    <a:pt x="342900" y="448270"/>
                  </a:cubicBezTo>
                  <a:cubicBezTo>
                    <a:pt x="342900" y="411262"/>
                    <a:pt x="349771" y="383059"/>
                    <a:pt x="363513" y="363662"/>
                  </a:cubicBezTo>
                  <a:cubicBezTo>
                    <a:pt x="377255" y="344264"/>
                    <a:pt x="397173" y="334566"/>
                    <a:pt x="423268" y="334566"/>
                  </a:cubicBezTo>
                  <a:close/>
                  <a:moveTo>
                    <a:pt x="1628180" y="333375"/>
                  </a:moveTo>
                  <a:lnTo>
                    <a:pt x="1656606" y="333375"/>
                  </a:lnTo>
                  <a:lnTo>
                    <a:pt x="1656606" y="551557"/>
                  </a:lnTo>
                  <a:lnTo>
                    <a:pt x="1609725" y="551557"/>
                  </a:lnTo>
                  <a:lnTo>
                    <a:pt x="1609725" y="386358"/>
                  </a:lnTo>
                  <a:cubicBezTo>
                    <a:pt x="1607146" y="388640"/>
                    <a:pt x="1604095" y="390798"/>
                    <a:pt x="1600572" y="392832"/>
                  </a:cubicBezTo>
                  <a:cubicBezTo>
                    <a:pt x="1597050" y="394866"/>
                    <a:pt x="1593305" y="396701"/>
                    <a:pt x="1589336" y="398339"/>
                  </a:cubicBezTo>
                  <a:cubicBezTo>
                    <a:pt x="1585367" y="399976"/>
                    <a:pt x="1581250" y="401365"/>
                    <a:pt x="1576983" y="402506"/>
                  </a:cubicBezTo>
                  <a:cubicBezTo>
                    <a:pt x="1572717" y="403647"/>
                    <a:pt x="1568500" y="404465"/>
                    <a:pt x="1564333" y="404961"/>
                  </a:cubicBezTo>
                  <a:lnTo>
                    <a:pt x="1564333" y="365373"/>
                  </a:lnTo>
                  <a:cubicBezTo>
                    <a:pt x="1576537" y="361801"/>
                    <a:pt x="1588046" y="357237"/>
                    <a:pt x="1598861" y="351681"/>
                  </a:cubicBezTo>
                  <a:cubicBezTo>
                    <a:pt x="1609676" y="346125"/>
                    <a:pt x="1619449" y="340023"/>
                    <a:pt x="1628180" y="333375"/>
                  </a:cubicBezTo>
                  <a:close/>
                  <a:moveTo>
                    <a:pt x="1285280" y="333375"/>
                  </a:moveTo>
                  <a:lnTo>
                    <a:pt x="1313706" y="333375"/>
                  </a:lnTo>
                  <a:lnTo>
                    <a:pt x="1313706" y="551557"/>
                  </a:lnTo>
                  <a:lnTo>
                    <a:pt x="1266825" y="551557"/>
                  </a:lnTo>
                  <a:lnTo>
                    <a:pt x="1266825" y="386358"/>
                  </a:lnTo>
                  <a:cubicBezTo>
                    <a:pt x="1264246" y="388640"/>
                    <a:pt x="1261195" y="390798"/>
                    <a:pt x="1257672" y="392832"/>
                  </a:cubicBezTo>
                  <a:cubicBezTo>
                    <a:pt x="1254150" y="394866"/>
                    <a:pt x="1250405" y="396701"/>
                    <a:pt x="1246436" y="398339"/>
                  </a:cubicBezTo>
                  <a:cubicBezTo>
                    <a:pt x="1242467" y="399976"/>
                    <a:pt x="1238350" y="401365"/>
                    <a:pt x="1234083" y="402506"/>
                  </a:cubicBezTo>
                  <a:cubicBezTo>
                    <a:pt x="1229817" y="403647"/>
                    <a:pt x="1225600" y="404465"/>
                    <a:pt x="1221433" y="404961"/>
                  </a:cubicBezTo>
                  <a:lnTo>
                    <a:pt x="1221433" y="365373"/>
                  </a:lnTo>
                  <a:cubicBezTo>
                    <a:pt x="1233637" y="361801"/>
                    <a:pt x="1245146" y="357237"/>
                    <a:pt x="1255961" y="351681"/>
                  </a:cubicBezTo>
                  <a:cubicBezTo>
                    <a:pt x="1266776" y="346125"/>
                    <a:pt x="1276549" y="340023"/>
                    <a:pt x="1285280" y="333375"/>
                  </a:cubicBezTo>
                  <a:close/>
                  <a:moveTo>
                    <a:pt x="599480" y="333375"/>
                  </a:moveTo>
                  <a:lnTo>
                    <a:pt x="627906" y="333375"/>
                  </a:lnTo>
                  <a:lnTo>
                    <a:pt x="627906" y="551557"/>
                  </a:lnTo>
                  <a:lnTo>
                    <a:pt x="581025" y="551557"/>
                  </a:lnTo>
                  <a:lnTo>
                    <a:pt x="581025" y="386358"/>
                  </a:lnTo>
                  <a:cubicBezTo>
                    <a:pt x="578446" y="388640"/>
                    <a:pt x="575395" y="390798"/>
                    <a:pt x="571872" y="392832"/>
                  </a:cubicBezTo>
                  <a:cubicBezTo>
                    <a:pt x="568350" y="394866"/>
                    <a:pt x="564605" y="396701"/>
                    <a:pt x="560636" y="398339"/>
                  </a:cubicBezTo>
                  <a:cubicBezTo>
                    <a:pt x="556667" y="399976"/>
                    <a:pt x="552550" y="401365"/>
                    <a:pt x="548283" y="402506"/>
                  </a:cubicBezTo>
                  <a:cubicBezTo>
                    <a:pt x="544017" y="403647"/>
                    <a:pt x="539800" y="404465"/>
                    <a:pt x="535633" y="404961"/>
                  </a:cubicBezTo>
                  <a:lnTo>
                    <a:pt x="535633" y="365373"/>
                  </a:lnTo>
                  <a:cubicBezTo>
                    <a:pt x="547837" y="361801"/>
                    <a:pt x="559346" y="357237"/>
                    <a:pt x="570161" y="351681"/>
                  </a:cubicBezTo>
                  <a:cubicBezTo>
                    <a:pt x="580976" y="346125"/>
                    <a:pt x="590749" y="340023"/>
                    <a:pt x="599480" y="333375"/>
                  </a:cubicBezTo>
                  <a:close/>
                  <a:moveTo>
                    <a:pt x="256580" y="333375"/>
                  </a:moveTo>
                  <a:lnTo>
                    <a:pt x="285006" y="333375"/>
                  </a:lnTo>
                  <a:lnTo>
                    <a:pt x="285006" y="551557"/>
                  </a:lnTo>
                  <a:lnTo>
                    <a:pt x="238125" y="551557"/>
                  </a:lnTo>
                  <a:lnTo>
                    <a:pt x="238125" y="386358"/>
                  </a:lnTo>
                  <a:cubicBezTo>
                    <a:pt x="235546" y="388640"/>
                    <a:pt x="232495" y="390798"/>
                    <a:pt x="228972" y="392832"/>
                  </a:cubicBezTo>
                  <a:cubicBezTo>
                    <a:pt x="225450" y="394866"/>
                    <a:pt x="221705" y="396701"/>
                    <a:pt x="217736" y="398339"/>
                  </a:cubicBezTo>
                  <a:cubicBezTo>
                    <a:pt x="213767" y="399976"/>
                    <a:pt x="209650" y="401365"/>
                    <a:pt x="205383" y="402506"/>
                  </a:cubicBezTo>
                  <a:cubicBezTo>
                    <a:pt x="201117" y="403647"/>
                    <a:pt x="196900" y="404465"/>
                    <a:pt x="192733" y="404961"/>
                  </a:cubicBezTo>
                  <a:lnTo>
                    <a:pt x="192733" y="370882"/>
                  </a:lnTo>
                  <a:lnTo>
                    <a:pt x="198436" y="363255"/>
                  </a:lnTo>
                  <a:lnTo>
                    <a:pt x="198640" y="363031"/>
                  </a:lnTo>
                  <a:lnTo>
                    <a:pt x="227261" y="351681"/>
                  </a:lnTo>
                  <a:cubicBezTo>
                    <a:pt x="238076" y="346125"/>
                    <a:pt x="247849" y="340023"/>
                    <a:pt x="256580" y="333375"/>
                  </a:cubicBezTo>
                  <a:close/>
                  <a:moveTo>
                    <a:pt x="1609725" y="133178"/>
                  </a:moveTo>
                  <a:lnTo>
                    <a:pt x="1643297" y="153573"/>
                  </a:lnTo>
                  <a:lnTo>
                    <a:pt x="1656606" y="163525"/>
                  </a:lnTo>
                  <a:lnTo>
                    <a:pt x="1656606" y="218182"/>
                  </a:lnTo>
                  <a:lnTo>
                    <a:pt x="1609725" y="218182"/>
                  </a:lnTo>
                  <a:close/>
                  <a:moveTo>
                    <a:pt x="497456" y="112106"/>
                  </a:moveTo>
                  <a:lnTo>
                    <a:pt x="492603" y="157832"/>
                  </a:lnTo>
                  <a:cubicBezTo>
                    <a:pt x="489217" y="171673"/>
                    <a:pt x="484138" y="183406"/>
                    <a:pt x="477367" y="193030"/>
                  </a:cubicBezTo>
                  <a:cubicBezTo>
                    <a:pt x="463823" y="212279"/>
                    <a:pt x="444401" y="221903"/>
                    <a:pt x="419100" y="221903"/>
                  </a:cubicBezTo>
                  <a:cubicBezTo>
                    <a:pt x="406400" y="221903"/>
                    <a:pt x="395288" y="219674"/>
                    <a:pt x="385763" y="215215"/>
                  </a:cubicBezTo>
                  <a:lnTo>
                    <a:pt x="367427" y="199765"/>
                  </a:lnTo>
                  <a:lnTo>
                    <a:pt x="402228" y="173741"/>
                  </a:lnTo>
                  <a:lnTo>
                    <a:pt x="407501" y="181375"/>
                  </a:lnTo>
                  <a:cubicBezTo>
                    <a:pt x="411240" y="184383"/>
                    <a:pt x="415603" y="185886"/>
                    <a:pt x="420589" y="185886"/>
                  </a:cubicBezTo>
                  <a:cubicBezTo>
                    <a:pt x="435174" y="185886"/>
                    <a:pt x="444289" y="171934"/>
                    <a:pt x="447936" y="144028"/>
                  </a:cubicBezTo>
                  <a:lnTo>
                    <a:pt x="448042" y="142125"/>
                  </a:lnTo>
                  <a:close/>
                  <a:moveTo>
                    <a:pt x="627906" y="48242"/>
                  </a:moveTo>
                  <a:lnTo>
                    <a:pt x="627906" y="218182"/>
                  </a:lnTo>
                  <a:lnTo>
                    <a:pt x="581025" y="218182"/>
                  </a:lnTo>
                  <a:lnTo>
                    <a:pt x="581025" y="69174"/>
                  </a:lnTo>
                  <a:lnTo>
                    <a:pt x="613628" y="53468"/>
                  </a:lnTo>
                  <a:close/>
                  <a:moveTo>
                    <a:pt x="1106984" y="37058"/>
                  </a:moveTo>
                  <a:cubicBezTo>
                    <a:pt x="1086644" y="37058"/>
                    <a:pt x="1076474" y="62607"/>
                    <a:pt x="1076474" y="113705"/>
                  </a:cubicBezTo>
                  <a:cubicBezTo>
                    <a:pt x="1076474" y="161826"/>
                    <a:pt x="1086446" y="185886"/>
                    <a:pt x="1106389" y="185886"/>
                  </a:cubicBezTo>
                  <a:cubicBezTo>
                    <a:pt x="1125836" y="185886"/>
                    <a:pt x="1135559" y="161082"/>
                    <a:pt x="1135559" y="111472"/>
                  </a:cubicBezTo>
                  <a:cubicBezTo>
                    <a:pt x="1135559" y="61863"/>
                    <a:pt x="1126034" y="37058"/>
                    <a:pt x="1106984" y="37058"/>
                  </a:cubicBezTo>
                  <a:close/>
                  <a:moveTo>
                    <a:pt x="764084" y="37058"/>
                  </a:moveTo>
                  <a:cubicBezTo>
                    <a:pt x="743744" y="37058"/>
                    <a:pt x="733574" y="62607"/>
                    <a:pt x="733574" y="113705"/>
                  </a:cubicBezTo>
                  <a:cubicBezTo>
                    <a:pt x="733574" y="161826"/>
                    <a:pt x="743546" y="185886"/>
                    <a:pt x="763489" y="185886"/>
                  </a:cubicBezTo>
                  <a:cubicBezTo>
                    <a:pt x="782936" y="185886"/>
                    <a:pt x="792659" y="161082"/>
                    <a:pt x="792659" y="111472"/>
                  </a:cubicBezTo>
                  <a:cubicBezTo>
                    <a:pt x="792659" y="61863"/>
                    <a:pt x="783134" y="37058"/>
                    <a:pt x="764084" y="37058"/>
                  </a:cubicBezTo>
                  <a:close/>
                  <a:moveTo>
                    <a:pt x="1393200" y="29433"/>
                  </a:moveTo>
                  <a:lnTo>
                    <a:pt x="1434696" y="44621"/>
                  </a:lnTo>
                  <a:lnTo>
                    <a:pt x="1427002" y="56220"/>
                  </a:lnTo>
                  <a:cubicBezTo>
                    <a:pt x="1421917" y="68994"/>
                    <a:pt x="1419374" y="88156"/>
                    <a:pt x="1419374" y="113705"/>
                  </a:cubicBezTo>
                  <a:cubicBezTo>
                    <a:pt x="1419374" y="161826"/>
                    <a:pt x="1429346" y="185886"/>
                    <a:pt x="1449289" y="185886"/>
                  </a:cubicBezTo>
                  <a:cubicBezTo>
                    <a:pt x="1468736" y="185886"/>
                    <a:pt x="1478459" y="161082"/>
                    <a:pt x="1478459" y="111472"/>
                  </a:cubicBezTo>
                  <a:cubicBezTo>
                    <a:pt x="1478459" y="99070"/>
                    <a:pt x="1477864" y="88218"/>
                    <a:pt x="1476673" y="78916"/>
                  </a:cubicBezTo>
                  <a:lnTo>
                    <a:pt x="1472301" y="59939"/>
                  </a:lnTo>
                  <a:lnTo>
                    <a:pt x="1523921" y="84806"/>
                  </a:lnTo>
                  <a:lnTo>
                    <a:pt x="1526382" y="109984"/>
                  </a:lnTo>
                  <a:cubicBezTo>
                    <a:pt x="1526382" y="146100"/>
                    <a:pt x="1519610" y="173782"/>
                    <a:pt x="1506067" y="193030"/>
                  </a:cubicBezTo>
                  <a:cubicBezTo>
                    <a:pt x="1492523" y="212279"/>
                    <a:pt x="1473101" y="221903"/>
                    <a:pt x="1447800" y="221903"/>
                  </a:cubicBezTo>
                  <a:cubicBezTo>
                    <a:pt x="1397000" y="221903"/>
                    <a:pt x="1371600" y="186234"/>
                    <a:pt x="1371600" y="114895"/>
                  </a:cubicBezTo>
                  <a:cubicBezTo>
                    <a:pt x="1371600" y="77887"/>
                    <a:pt x="1378471" y="49684"/>
                    <a:pt x="1392213" y="30287"/>
                  </a:cubicBezTo>
                  <a:close/>
                  <a:moveTo>
                    <a:pt x="770877" y="2174"/>
                  </a:moveTo>
                  <a:lnTo>
                    <a:pt x="798724" y="7990"/>
                  </a:lnTo>
                  <a:cubicBezTo>
                    <a:pt x="826629" y="21589"/>
                    <a:pt x="840582" y="55587"/>
                    <a:pt x="840582" y="109984"/>
                  </a:cubicBezTo>
                  <a:cubicBezTo>
                    <a:pt x="840582" y="146100"/>
                    <a:pt x="833810" y="173782"/>
                    <a:pt x="820267" y="193030"/>
                  </a:cubicBezTo>
                  <a:cubicBezTo>
                    <a:pt x="806723" y="212279"/>
                    <a:pt x="787301" y="221903"/>
                    <a:pt x="762000" y="221903"/>
                  </a:cubicBezTo>
                  <a:cubicBezTo>
                    <a:pt x="711200" y="221903"/>
                    <a:pt x="685800" y="186234"/>
                    <a:pt x="685800" y="114895"/>
                  </a:cubicBezTo>
                  <a:cubicBezTo>
                    <a:pt x="685800" y="77887"/>
                    <a:pt x="692671" y="49684"/>
                    <a:pt x="706413" y="30287"/>
                  </a:cubicBezTo>
                  <a:lnTo>
                    <a:pt x="725410" y="13865"/>
                  </a:lnTo>
                  <a:close/>
                  <a:moveTo>
                    <a:pt x="1109067" y="1191"/>
                  </a:moveTo>
                  <a:cubicBezTo>
                    <a:pt x="1158677" y="1191"/>
                    <a:pt x="1183482" y="37455"/>
                    <a:pt x="1183482" y="109984"/>
                  </a:cubicBezTo>
                  <a:cubicBezTo>
                    <a:pt x="1183482" y="146100"/>
                    <a:pt x="1176710" y="173782"/>
                    <a:pt x="1163167" y="193030"/>
                  </a:cubicBezTo>
                  <a:cubicBezTo>
                    <a:pt x="1149623" y="212279"/>
                    <a:pt x="1130201" y="221903"/>
                    <a:pt x="1104900" y="221903"/>
                  </a:cubicBezTo>
                  <a:cubicBezTo>
                    <a:pt x="1054100" y="221903"/>
                    <a:pt x="1028700" y="186234"/>
                    <a:pt x="1028700" y="114895"/>
                  </a:cubicBezTo>
                  <a:cubicBezTo>
                    <a:pt x="1028700" y="77887"/>
                    <a:pt x="1035571" y="49684"/>
                    <a:pt x="1049313" y="30287"/>
                  </a:cubicBezTo>
                  <a:cubicBezTo>
                    <a:pt x="1063055" y="10889"/>
                    <a:pt x="1082973" y="1191"/>
                    <a:pt x="1109067" y="1191"/>
                  </a:cubicBezTo>
                  <a:close/>
                  <a:moveTo>
                    <a:pt x="1285280" y="0"/>
                  </a:moveTo>
                  <a:lnTo>
                    <a:pt x="1293163" y="0"/>
                  </a:lnTo>
                  <a:lnTo>
                    <a:pt x="1313706" y="5282"/>
                  </a:lnTo>
                  <a:lnTo>
                    <a:pt x="1313706" y="218182"/>
                  </a:lnTo>
                  <a:lnTo>
                    <a:pt x="1266825" y="218182"/>
                  </a:lnTo>
                  <a:lnTo>
                    <a:pt x="1266825" y="52983"/>
                  </a:lnTo>
                  <a:cubicBezTo>
                    <a:pt x="1264246" y="55265"/>
                    <a:pt x="1261195" y="57423"/>
                    <a:pt x="1257672" y="59457"/>
                  </a:cubicBezTo>
                  <a:cubicBezTo>
                    <a:pt x="1254150" y="61491"/>
                    <a:pt x="1250405" y="63326"/>
                    <a:pt x="1246436" y="64964"/>
                  </a:cubicBezTo>
                  <a:cubicBezTo>
                    <a:pt x="1242467" y="66601"/>
                    <a:pt x="1238350" y="67990"/>
                    <a:pt x="1234083" y="69131"/>
                  </a:cubicBezTo>
                  <a:cubicBezTo>
                    <a:pt x="1229817" y="70272"/>
                    <a:pt x="1225600" y="71090"/>
                    <a:pt x="1221433" y="71586"/>
                  </a:cubicBezTo>
                  <a:lnTo>
                    <a:pt x="1221433" y="31998"/>
                  </a:lnTo>
                  <a:cubicBezTo>
                    <a:pt x="1233637" y="28426"/>
                    <a:pt x="1245146" y="23862"/>
                    <a:pt x="1255961" y="18306"/>
                  </a:cubicBezTo>
                  <a:cubicBezTo>
                    <a:pt x="1266776" y="12750"/>
                    <a:pt x="1276549" y="6648"/>
                    <a:pt x="1285280" y="0"/>
                  </a:cubicBezTo>
                  <a:close/>
                  <a:moveTo>
                    <a:pt x="942380" y="0"/>
                  </a:moveTo>
                  <a:lnTo>
                    <a:pt x="970806" y="0"/>
                  </a:lnTo>
                  <a:lnTo>
                    <a:pt x="970806" y="218182"/>
                  </a:lnTo>
                  <a:lnTo>
                    <a:pt x="923925" y="218182"/>
                  </a:lnTo>
                  <a:lnTo>
                    <a:pt x="923925" y="52983"/>
                  </a:lnTo>
                  <a:cubicBezTo>
                    <a:pt x="921346" y="55265"/>
                    <a:pt x="918295" y="57423"/>
                    <a:pt x="914772" y="59457"/>
                  </a:cubicBezTo>
                  <a:cubicBezTo>
                    <a:pt x="911250" y="61491"/>
                    <a:pt x="907505" y="63326"/>
                    <a:pt x="903536" y="64964"/>
                  </a:cubicBezTo>
                  <a:cubicBezTo>
                    <a:pt x="899567" y="66601"/>
                    <a:pt x="895450" y="67990"/>
                    <a:pt x="891183" y="69131"/>
                  </a:cubicBezTo>
                  <a:cubicBezTo>
                    <a:pt x="886917" y="70272"/>
                    <a:pt x="882700" y="71090"/>
                    <a:pt x="878533" y="71586"/>
                  </a:cubicBezTo>
                  <a:lnTo>
                    <a:pt x="878533" y="31998"/>
                  </a:lnTo>
                  <a:cubicBezTo>
                    <a:pt x="890737" y="28426"/>
                    <a:pt x="902246" y="23862"/>
                    <a:pt x="913061" y="18306"/>
                  </a:cubicBezTo>
                  <a:cubicBezTo>
                    <a:pt x="923876" y="12750"/>
                    <a:pt x="933649" y="6648"/>
                    <a:pt x="942380" y="0"/>
                  </a:cubicBezTo>
                  <a:close/>
                </a:path>
              </a:pathLst>
            </a:custGeom>
            <a:solidFill>
              <a:srgbClr val="EBEBEB">
                <a:alpha val="31000"/>
              </a:srgbClr>
            </a:solidFill>
            <a:ln w="9525" cap="flat" cmpd="sng" algn="ctr">
              <a:noFill/>
              <a:prstDash val="solid"/>
              <a:headEnd type="none" w="med" len="med"/>
              <a:tailEnd type="none" w="med" len="med"/>
            </a:ln>
            <a:effectLst/>
            <a:sp3d>
              <a:bevelB/>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48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6" name="Freeform: Shape 145">
              <a:extLst>
                <a:ext uri="{FF2B5EF4-FFF2-40B4-BE49-F238E27FC236}">
                  <a16:creationId xmlns:a16="http://schemas.microsoft.com/office/drawing/2014/main" id="{80E887E8-28B3-4D2A-ACE2-1178E3C8EAC0}"/>
                </a:ext>
              </a:extLst>
            </p:cNvPr>
            <p:cNvSpPr/>
            <p:nvPr/>
          </p:nvSpPr>
          <p:spPr bwMode="auto">
            <a:xfrm>
              <a:off x="5938757" y="3543576"/>
              <a:ext cx="348326" cy="126880"/>
            </a:xfrm>
            <a:custGeom>
              <a:avLst/>
              <a:gdLst/>
              <a:ahLst/>
              <a:cxnLst/>
              <a:rect l="l" t="t" r="r" b="b"/>
              <a:pathLst>
                <a:path w="893564" h="325487">
                  <a:moveTo>
                    <a:pt x="843558" y="207839"/>
                  </a:moveTo>
                  <a:lnTo>
                    <a:pt x="795561" y="214536"/>
                  </a:lnTo>
                  <a:cubicBezTo>
                    <a:pt x="780678" y="216471"/>
                    <a:pt x="769479" y="220080"/>
                    <a:pt x="761963" y="225363"/>
                  </a:cubicBezTo>
                  <a:cubicBezTo>
                    <a:pt x="754447" y="230647"/>
                    <a:pt x="750689" y="239911"/>
                    <a:pt x="750689" y="253157"/>
                  </a:cubicBezTo>
                  <a:cubicBezTo>
                    <a:pt x="750689" y="262831"/>
                    <a:pt x="754149" y="270756"/>
                    <a:pt x="761070" y="276932"/>
                  </a:cubicBezTo>
                  <a:cubicBezTo>
                    <a:pt x="767990" y="283109"/>
                    <a:pt x="777255" y="286197"/>
                    <a:pt x="788864" y="286197"/>
                  </a:cubicBezTo>
                  <a:cubicBezTo>
                    <a:pt x="804639" y="286197"/>
                    <a:pt x="817699" y="280653"/>
                    <a:pt x="828043" y="269565"/>
                  </a:cubicBezTo>
                  <a:cubicBezTo>
                    <a:pt x="838386" y="258478"/>
                    <a:pt x="843558" y="244525"/>
                    <a:pt x="843558" y="227707"/>
                  </a:cubicBezTo>
                  <a:close/>
                  <a:moveTo>
                    <a:pt x="443508" y="207839"/>
                  </a:moveTo>
                  <a:lnTo>
                    <a:pt x="395511" y="214536"/>
                  </a:lnTo>
                  <a:cubicBezTo>
                    <a:pt x="380628" y="216471"/>
                    <a:pt x="369429" y="220080"/>
                    <a:pt x="361913" y="225363"/>
                  </a:cubicBezTo>
                  <a:cubicBezTo>
                    <a:pt x="354397" y="230647"/>
                    <a:pt x="350639" y="239911"/>
                    <a:pt x="350639" y="253157"/>
                  </a:cubicBezTo>
                  <a:cubicBezTo>
                    <a:pt x="350639" y="262831"/>
                    <a:pt x="354099" y="270756"/>
                    <a:pt x="361020" y="276932"/>
                  </a:cubicBezTo>
                  <a:cubicBezTo>
                    <a:pt x="367940" y="283109"/>
                    <a:pt x="377205" y="286197"/>
                    <a:pt x="388814" y="286197"/>
                  </a:cubicBezTo>
                  <a:cubicBezTo>
                    <a:pt x="404589" y="286197"/>
                    <a:pt x="417649" y="280653"/>
                    <a:pt x="427992" y="269565"/>
                  </a:cubicBezTo>
                  <a:cubicBezTo>
                    <a:pt x="438336" y="258478"/>
                    <a:pt x="443508" y="244525"/>
                    <a:pt x="443508" y="227707"/>
                  </a:cubicBezTo>
                  <a:close/>
                  <a:moveTo>
                    <a:pt x="806946" y="86172"/>
                  </a:moveTo>
                  <a:cubicBezTo>
                    <a:pt x="864691" y="86172"/>
                    <a:pt x="893564" y="114598"/>
                    <a:pt x="893564" y="171450"/>
                  </a:cubicBezTo>
                  <a:lnTo>
                    <a:pt x="893564" y="320130"/>
                  </a:lnTo>
                  <a:lnTo>
                    <a:pt x="843335" y="320130"/>
                  </a:lnTo>
                  <a:lnTo>
                    <a:pt x="843335" y="284411"/>
                  </a:lnTo>
                  <a:lnTo>
                    <a:pt x="842442" y="284411"/>
                  </a:lnTo>
                  <a:cubicBezTo>
                    <a:pt x="826666" y="311795"/>
                    <a:pt x="803523" y="325487"/>
                    <a:pt x="773013" y="325487"/>
                  </a:cubicBezTo>
                  <a:cubicBezTo>
                    <a:pt x="750540" y="325487"/>
                    <a:pt x="732941" y="319385"/>
                    <a:pt x="720217" y="307182"/>
                  </a:cubicBezTo>
                  <a:cubicBezTo>
                    <a:pt x="707492" y="294978"/>
                    <a:pt x="701129" y="278830"/>
                    <a:pt x="701129" y="258738"/>
                  </a:cubicBezTo>
                  <a:cubicBezTo>
                    <a:pt x="701129" y="215578"/>
                    <a:pt x="725984" y="190426"/>
                    <a:pt x="775692" y="183282"/>
                  </a:cubicBezTo>
                  <a:lnTo>
                    <a:pt x="843558" y="173683"/>
                  </a:lnTo>
                  <a:cubicBezTo>
                    <a:pt x="843558" y="141089"/>
                    <a:pt x="828080" y="124793"/>
                    <a:pt x="797124" y="124793"/>
                  </a:cubicBezTo>
                  <a:cubicBezTo>
                    <a:pt x="769888" y="124793"/>
                    <a:pt x="745331" y="134169"/>
                    <a:pt x="723454" y="152921"/>
                  </a:cubicBezTo>
                  <a:lnTo>
                    <a:pt x="723454" y="107603"/>
                  </a:lnTo>
                  <a:cubicBezTo>
                    <a:pt x="747564" y="93316"/>
                    <a:pt x="775395" y="86172"/>
                    <a:pt x="806946" y="86172"/>
                  </a:cubicBezTo>
                  <a:close/>
                  <a:moveTo>
                    <a:pt x="406896" y="86172"/>
                  </a:moveTo>
                  <a:cubicBezTo>
                    <a:pt x="464641" y="86172"/>
                    <a:pt x="493514" y="114598"/>
                    <a:pt x="493514" y="171450"/>
                  </a:cubicBezTo>
                  <a:lnTo>
                    <a:pt x="493514" y="320130"/>
                  </a:lnTo>
                  <a:lnTo>
                    <a:pt x="443285" y="320130"/>
                  </a:lnTo>
                  <a:lnTo>
                    <a:pt x="443285" y="284411"/>
                  </a:lnTo>
                  <a:lnTo>
                    <a:pt x="442392" y="284411"/>
                  </a:lnTo>
                  <a:cubicBezTo>
                    <a:pt x="426616" y="311795"/>
                    <a:pt x="403473" y="325487"/>
                    <a:pt x="372963" y="325487"/>
                  </a:cubicBezTo>
                  <a:cubicBezTo>
                    <a:pt x="350490" y="325487"/>
                    <a:pt x="332891" y="319385"/>
                    <a:pt x="320167" y="307182"/>
                  </a:cubicBezTo>
                  <a:cubicBezTo>
                    <a:pt x="307442" y="294978"/>
                    <a:pt x="301079" y="278830"/>
                    <a:pt x="301079" y="258738"/>
                  </a:cubicBezTo>
                  <a:cubicBezTo>
                    <a:pt x="301079" y="215578"/>
                    <a:pt x="325934" y="190426"/>
                    <a:pt x="375642" y="183282"/>
                  </a:cubicBezTo>
                  <a:lnTo>
                    <a:pt x="443508" y="173683"/>
                  </a:lnTo>
                  <a:cubicBezTo>
                    <a:pt x="443508" y="141089"/>
                    <a:pt x="428030" y="124793"/>
                    <a:pt x="397074" y="124793"/>
                  </a:cubicBezTo>
                  <a:cubicBezTo>
                    <a:pt x="369838" y="124793"/>
                    <a:pt x="345281" y="134169"/>
                    <a:pt x="323404" y="152921"/>
                  </a:cubicBezTo>
                  <a:lnTo>
                    <a:pt x="323404" y="107603"/>
                  </a:lnTo>
                  <a:cubicBezTo>
                    <a:pt x="347514" y="93316"/>
                    <a:pt x="375345" y="86172"/>
                    <a:pt x="406896" y="86172"/>
                  </a:cubicBezTo>
                  <a:close/>
                  <a:moveTo>
                    <a:pt x="52908" y="45095"/>
                  </a:moveTo>
                  <a:lnTo>
                    <a:pt x="52908" y="275258"/>
                  </a:lnTo>
                  <a:lnTo>
                    <a:pt x="95325" y="275258"/>
                  </a:lnTo>
                  <a:cubicBezTo>
                    <a:pt x="132680" y="275258"/>
                    <a:pt x="161739" y="264989"/>
                    <a:pt x="182501" y="244451"/>
                  </a:cubicBezTo>
                  <a:cubicBezTo>
                    <a:pt x="203262" y="223912"/>
                    <a:pt x="213643" y="194891"/>
                    <a:pt x="213643" y="157386"/>
                  </a:cubicBezTo>
                  <a:cubicBezTo>
                    <a:pt x="213643" y="82526"/>
                    <a:pt x="174873" y="45095"/>
                    <a:pt x="97334" y="45095"/>
                  </a:cubicBezTo>
                  <a:close/>
                  <a:moveTo>
                    <a:pt x="622027" y="23887"/>
                  </a:moveTo>
                  <a:lnTo>
                    <a:pt x="622027" y="91530"/>
                  </a:lnTo>
                  <a:lnTo>
                    <a:pt x="676722" y="91530"/>
                  </a:lnTo>
                  <a:lnTo>
                    <a:pt x="676722" y="132160"/>
                  </a:lnTo>
                  <a:lnTo>
                    <a:pt x="622027" y="132160"/>
                  </a:lnTo>
                  <a:lnTo>
                    <a:pt x="622027" y="246460"/>
                  </a:lnTo>
                  <a:cubicBezTo>
                    <a:pt x="622027" y="260003"/>
                    <a:pt x="624483" y="269677"/>
                    <a:pt x="629394" y="275481"/>
                  </a:cubicBezTo>
                  <a:cubicBezTo>
                    <a:pt x="634306" y="281285"/>
                    <a:pt x="642491" y="284188"/>
                    <a:pt x="653951" y="284188"/>
                  </a:cubicBezTo>
                  <a:cubicBezTo>
                    <a:pt x="662732" y="284188"/>
                    <a:pt x="670322" y="281658"/>
                    <a:pt x="676722" y="276597"/>
                  </a:cubicBezTo>
                  <a:lnTo>
                    <a:pt x="676722" y="317674"/>
                  </a:lnTo>
                  <a:cubicBezTo>
                    <a:pt x="666601" y="322734"/>
                    <a:pt x="653281" y="325264"/>
                    <a:pt x="636761" y="325264"/>
                  </a:cubicBezTo>
                  <a:cubicBezTo>
                    <a:pt x="592410" y="325264"/>
                    <a:pt x="570235" y="303982"/>
                    <a:pt x="570235" y="261417"/>
                  </a:cubicBezTo>
                  <a:lnTo>
                    <a:pt x="570235" y="132160"/>
                  </a:lnTo>
                  <a:lnTo>
                    <a:pt x="532061" y="132160"/>
                  </a:lnTo>
                  <a:lnTo>
                    <a:pt x="532061" y="91530"/>
                  </a:lnTo>
                  <a:lnTo>
                    <a:pt x="570235" y="91530"/>
                  </a:lnTo>
                  <a:lnTo>
                    <a:pt x="570235" y="38621"/>
                  </a:lnTo>
                  <a:close/>
                  <a:moveTo>
                    <a:pt x="0" y="0"/>
                  </a:moveTo>
                  <a:lnTo>
                    <a:pt x="92422" y="0"/>
                  </a:lnTo>
                  <a:cubicBezTo>
                    <a:pt x="210443" y="0"/>
                    <a:pt x="269453" y="52016"/>
                    <a:pt x="269453" y="156047"/>
                  </a:cubicBezTo>
                  <a:cubicBezTo>
                    <a:pt x="269453" y="205458"/>
                    <a:pt x="253082" y="245157"/>
                    <a:pt x="220340" y="275146"/>
                  </a:cubicBezTo>
                  <a:cubicBezTo>
                    <a:pt x="187598" y="305135"/>
                    <a:pt x="143694" y="320130"/>
                    <a:pt x="88627" y="320130"/>
                  </a:cubicBezTo>
                  <a:lnTo>
                    <a:pt x="0" y="320130"/>
                  </a:lnTo>
                  <a:close/>
                </a:path>
              </a:pathLst>
            </a:custGeom>
            <a:solidFill>
              <a:schemeClr val="bg1"/>
            </a:solidFill>
            <a:ln>
              <a:noFill/>
              <a:headEnd type="none" w="med" len="med"/>
              <a:tailEnd type="none" w="med" len="med"/>
            </a:ln>
            <a:sp3d>
              <a:bevelB/>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grpSp>
      <p:pic>
        <p:nvPicPr>
          <p:cNvPr id="192" name="Picture 191" descr="A screenshot of a cell phone&#10;&#10;Description automatically generated">
            <a:extLst>
              <a:ext uri="{FF2B5EF4-FFF2-40B4-BE49-F238E27FC236}">
                <a16:creationId xmlns:a16="http://schemas.microsoft.com/office/drawing/2014/main" id="{B9BAF480-740D-4270-AD1B-A93E202EC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22610" y="2754879"/>
            <a:ext cx="2383007" cy="819918"/>
          </a:xfrm>
          <a:prstGeom prst="rect">
            <a:avLst/>
          </a:prstGeom>
        </p:spPr>
      </p:pic>
      <p:sp>
        <p:nvSpPr>
          <p:cNvPr id="193" name="Rectangle 192">
            <a:extLst>
              <a:ext uri="{FF2B5EF4-FFF2-40B4-BE49-F238E27FC236}">
                <a16:creationId xmlns:a16="http://schemas.microsoft.com/office/drawing/2014/main" id="{035A0B36-E1C8-4248-B3BE-FBC36AFF6B31}"/>
              </a:ext>
              <a:ext uri="{C183D7F6-B498-43B3-948B-1728B52AA6E4}">
                <adec:decorative xmlns:adec="http://schemas.microsoft.com/office/drawing/2017/decorative" val="1"/>
              </a:ext>
            </a:extLst>
          </p:cNvPr>
          <p:cNvSpPr/>
          <p:nvPr/>
        </p:nvSpPr>
        <p:spPr bwMode="auto">
          <a:xfrm>
            <a:off x="1744146" y="3184120"/>
            <a:ext cx="3962372" cy="1107333"/>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4" name="Rectangle 193">
            <a:extLst>
              <a:ext uri="{FF2B5EF4-FFF2-40B4-BE49-F238E27FC236}">
                <a16:creationId xmlns:a16="http://schemas.microsoft.com/office/drawing/2014/main" id="{F20C57DF-9AD7-415E-A4EF-353B95707997}"/>
              </a:ext>
              <a:ext uri="{C183D7F6-B498-43B3-948B-1728B52AA6E4}">
                <adec:decorative xmlns:adec="http://schemas.microsoft.com/office/drawing/2017/decorative" val="1"/>
              </a:ext>
            </a:extLst>
          </p:cNvPr>
          <p:cNvSpPr/>
          <p:nvPr/>
        </p:nvSpPr>
        <p:spPr bwMode="auto">
          <a:xfrm>
            <a:off x="6497144" y="4545369"/>
            <a:ext cx="3962372" cy="1107333"/>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5" name="GREY GLOW">
            <a:extLst>
              <a:ext uri="{FF2B5EF4-FFF2-40B4-BE49-F238E27FC236}">
                <a16:creationId xmlns:a16="http://schemas.microsoft.com/office/drawing/2014/main" id="{D66872DB-90E4-4C86-90A1-0219CA0D2165}"/>
              </a:ext>
              <a:ext uri="{C183D7F6-B498-43B3-948B-1728B52AA6E4}">
                <adec:decorative xmlns:adec="http://schemas.microsoft.com/office/drawing/2017/decorative" val="1"/>
              </a:ext>
            </a:extLst>
          </p:cNvPr>
          <p:cNvSpPr/>
          <p:nvPr/>
        </p:nvSpPr>
        <p:spPr bwMode="auto">
          <a:xfrm>
            <a:off x="4901308" y="4015940"/>
            <a:ext cx="2428227" cy="2428219"/>
          </a:xfrm>
          <a:prstGeom prst="ellipse">
            <a:avLst/>
          </a:prstGeom>
          <a:gradFill flip="none" rotWithShape="1">
            <a:gsLst>
              <a:gs pos="44000">
                <a:srgbClr val="E7E6E6"/>
              </a:gs>
              <a:gs pos="100000">
                <a:srgbClr val="E7E6E6">
                  <a:alpha val="0"/>
                </a:srgbClr>
              </a:gs>
            </a:gsLst>
            <a:path path="shape">
              <a:fillToRect l="50000" t="50000" r="50000" b="50000"/>
            </a:path>
            <a:tileRect/>
          </a:gradFill>
          <a:ln w="9525" cap="flat" cmpd="sng" algn="ctr">
            <a:noFill/>
            <a:prstDash val="solid"/>
            <a:headEnd type="none" w="med" len="med"/>
            <a:tailEnd type="none" w="med" len="med"/>
          </a:ln>
          <a:effectLst/>
          <a:scene3d>
            <a:camera prst="perspectiveFront">
              <a:rot lat="17099985" lon="0" rev="0"/>
            </a:camera>
            <a:lightRig rig="threePt" dir="t"/>
          </a:scene3d>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6" name="DROP COVER">
            <a:extLst>
              <a:ext uri="{FF2B5EF4-FFF2-40B4-BE49-F238E27FC236}">
                <a16:creationId xmlns:a16="http://schemas.microsoft.com/office/drawing/2014/main" id="{CC2978F8-7871-4C5A-93B1-912D4A4B04A4}"/>
              </a:ext>
              <a:ext uri="{C183D7F6-B498-43B3-948B-1728B52AA6E4}">
                <adec:decorative xmlns:adec="http://schemas.microsoft.com/office/drawing/2017/decorative" val="1"/>
              </a:ext>
            </a:extLst>
          </p:cNvPr>
          <p:cNvSpPr/>
          <p:nvPr/>
        </p:nvSpPr>
        <p:spPr bwMode="auto">
          <a:xfrm>
            <a:off x="2253740" y="860689"/>
            <a:ext cx="8004130" cy="844871"/>
          </a:xfrm>
          <a:prstGeom prst="rect">
            <a:avLst/>
          </a:prstGeom>
          <a:solidFill>
            <a:sysClr val="window" lastClr="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98" name="CLOVER BASE" descr="Clover shape">
            <a:extLst>
              <a:ext uri="{FF2B5EF4-FFF2-40B4-BE49-F238E27FC236}">
                <a16:creationId xmlns:a16="http://schemas.microsoft.com/office/drawing/2014/main" id="{C308F5A8-0901-4A43-8D4A-13E9147AE6F0}"/>
              </a:ext>
            </a:extLst>
          </p:cNvPr>
          <p:cNvGrpSpPr/>
          <p:nvPr/>
        </p:nvGrpSpPr>
        <p:grpSpPr>
          <a:xfrm>
            <a:off x="3377161" y="2613329"/>
            <a:ext cx="5393581" cy="5165830"/>
            <a:chOff x="3316587" y="1308960"/>
            <a:chExt cx="5393581" cy="5165830"/>
          </a:xfrm>
          <a:scene3d>
            <a:camera prst="perspectiveFront">
              <a:rot lat="17099985" lon="0" rev="0"/>
            </a:camera>
            <a:lightRig rig="threePt" dir="t"/>
          </a:scene3d>
        </p:grpSpPr>
        <p:grpSp>
          <p:nvGrpSpPr>
            <p:cNvPr id="200" name="Group 199">
              <a:extLst>
                <a:ext uri="{FF2B5EF4-FFF2-40B4-BE49-F238E27FC236}">
                  <a16:creationId xmlns:a16="http://schemas.microsoft.com/office/drawing/2014/main" id="{B0C1D179-636A-4723-84B0-4993BD45FF68}"/>
                </a:ext>
              </a:extLst>
            </p:cNvPr>
            <p:cNvGrpSpPr/>
            <p:nvPr/>
          </p:nvGrpSpPr>
          <p:grpSpPr>
            <a:xfrm>
              <a:off x="5029116" y="3823067"/>
              <a:ext cx="1966104" cy="2651723"/>
              <a:chOff x="5029116" y="3823067"/>
              <a:chExt cx="1966104" cy="2651723"/>
            </a:xfrm>
          </p:grpSpPr>
          <p:sp>
            <p:nvSpPr>
              <p:cNvPr id="210" name="Top Clover Top">
                <a:extLst>
                  <a:ext uri="{FF2B5EF4-FFF2-40B4-BE49-F238E27FC236}">
                    <a16:creationId xmlns:a16="http://schemas.microsoft.com/office/drawing/2014/main" id="{56088544-62AB-4F3D-9985-27B11F267CA2}"/>
                  </a:ext>
                </a:extLst>
              </p:cNvPr>
              <p:cNvSpPr/>
              <p:nvPr/>
            </p:nvSpPr>
            <p:spPr>
              <a:xfrm rot="5400000" flipH="1">
                <a:off x="5148102" y="4627673"/>
                <a:ext cx="2651723" cy="1042512"/>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1" name="Top Clover bottom">
                <a:extLst>
                  <a:ext uri="{FF2B5EF4-FFF2-40B4-BE49-F238E27FC236}">
                    <a16:creationId xmlns:a16="http://schemas.microsoft.com/office/drawing/2014/main" id="{71072F7A-502A-4CB2-9EFB-95DC03C05E77}"/>
                  </a:ext>
                </a:extLst>
              </p:cNvPr>
              <p:cNvSpPr/>
              <p:nvPr/>
            </p:nvSpPr>
            <p:spPr>
              <a:xfrm rot="5400000" flipH="1" flipV="1">
                <a:off x="4224510" y="4627673"/>
                <a:ext cx="2651723" cy="1042512"/>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1" name="Group 200">
              <a:extLst>
                <a:ext uri="{FF2B5EF4-FFF2-40B4-BE49-F238E27FC236}">
                  <a16:creationId xmlns:a16="http://schemas.microsoft.com/office/drawing/2014/main" id="{E736772B-6F70-43CD-85E0-534BBB049798}"/>
                </a:ext>
              </a:extLst>
            </p:cNvPr>
            <p:cNvGrpSpPr/>
            <p:nvPr/>
          </p:nvGrpSpPr>
          <p:grpSpPr>
            <a:xfrm>
              <a:off x="3316587" y="2831785"/>
              <a:ext cx="2770826" cy="2116462"/>
              <a:chOff x="3316587" y="2831785"/>
              <a:chExt cx="2770826" cy="2116462"/>
            </a:xfrm>
          </p:grpSpPr>
          <p:sp>
            <p:nvSpPr>
              <p:cNvPr id="208" name="Left Clover Top">
                <a:extLst>
                  <a:ext uri="{FF2B5EF4-FFF2-40B4-BE49-F238E27FC236}">
                    <a16:creationId xmlns:a16="http://schemas.microsoft.com/office/drawing/2014/main" id="{9C5A9C5C-39E8-46D9-840A-7B354BB67350}"/>
                  </a:ext>
                </a:extLst>
              </p:cNvPr>
              <p:cNvSpPr/>
              <p:nvPr/>
            </p:nvSpPr>
            <p:spPr>
              <a:xfrm>
                <a:off x="3316587" y="2831785"/>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9" name="Left Clover bottom">
                <a:extLst>
                  <a:ext uri="{FF2B5EF4-FFF2-40B4-BE49-F238E27FC236}">
                    <a16:creationId xmlns:a16="http://schemas.microsoft.com/office/drawing/2014/main" id="{450D98B3-47B7-4D5E-BE6A-4A8B9EE3B1A3}"/>
                  </a:ext>
                </a:extLst>
              </p:cNvPr>
              <p:cNvSpPr/>
              <p:nvPr/>
            </p:nvSpPr>
            <p:spPr>
              <a:xfrm flipV="1">
                <a:off x="3316587" y="3826009"/>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2" name="Group 201">
              <a:extLst>
                <a:ext uri="{FF2B5EF4-FFF2-40B4-BE49-F238E27FC236}">
                  <a16:creationId xmlns:a16="http://schemas.microsoft.com/office/drawing/2014/main" id="{D59A3EF1-FE2D-4BD6-AA7E-F12B237DADEF}"/>
                </a:ext>
              </a:extLst>
            </p:cNvPr>
            <p:cNvGrpSpPr/>
            <p:nvPr/>
          </p:nvGrpSpPr>
          <p:grpSpPr>
            <a:xfrm>
              <a:off x="5939312" y="2829753"/>
              <a:ext cx="2770856" cy="2109540"/>
              <a:chOff x="5939312" y="2829753"/>
              <a:chExt cx="2770856" cy="2109540"/>
            </a:xfrm>
          </p:grpSpPr>
          <p:sp>
            <p:nvSpPr>
              <p:cNvPr id="206" name="Right Clover Top">
                <a:extLst>
                  <a:ext uri="{FF2B5EF4-FFF2-40B4-BE49-F238E27FC236}">
                    <a16:creationId xmlns:a16="http://schemas.microsoft.com/office/drawing/2014/main" id="{57D917F1-2DCD-4621-B326-29084043E791}"/>
                  </a:ext>
                </a:extLst>
              </p:cNvPr>
              <p:cNvSpPr/>
              <p:nvPr/>
            </p:nvSpPr>
            <p:spPr>
              <a:xfrm flipH="1">
                <a:off x="5939342" y="2829753"/>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7" name="Right Clover bottom">
                <a:extLst>
                  <a:ext uri="{FF2B5EF4-FFF2-40B4-BE49-F238E27FC236}">
                    <a16:creationId xmlns:a16="http://schemas.microsoft.com/office/drawing/2014/main" id="{7599E199-870C-4A45-A8BF-6565F3BECFD0}"/>
                  </a:ext>
                </a:extLst>
              </p:cNvPr>
              <p:cNvSpPr/>
              <p:nvPr/>
            </p:nvSpPr>
            <p:spPr>
              <a:xfrm flipH="1" flipV="1">
                <a:off x="5939312" y="3817055"/>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3" name="Group 202">
              <a:extLst>
                <a:ext uri="{FF2B5EF4-FFF2-40B4-BE49-F238E27FC236}">
                  <a16:creationId xmlns:a16="http://schemas.microsoft.com/office/drawing/2014/main" id="{C21A29B4-04B0-4B94-98A7-B1B6295C219D}"/>
                </a:ext>
              </a:extLst>
            </p:cNvPr>
            <p:cNvGrpSpPr/>
            <p:nvPr/>
          </p:nvGrpSpPr>
          <p:grpSpPr>
            <a:xfrm>
              <a:off x="5031927" y="1308960"/>
              <a:ext cx="1966102" cy="2651723"/>
              <a:chOff x="5031927" y="1308960"/>
              <a:chExt cx="1966102" cy="2651723"/>
            </a:xfrm>
          </p:grpSpPr>
          <p:sp>
            <p:nvSpPr>
              <p:cNvPr id="204" name="Top Clover Top">
                <a:extLst>
                  <a:ext uri="{FF2B5EF4-FFF2-40B4-BE49-F238E27FC236}">
                    <a16:creationId xmlns:a16="http://schemas.microsoft.com/office/drawing/2014/main" id="{7736A4AA-0DB7-4162-BCD1-9E1CEE277417}"/>
                  </a:ext>
                </a:extLst>
              </p:cNvPr>
              <p:cNvSpPr/>
              <p:nvPr/>
            </p:nvSpPr>
            <p:spPr>
              <a:xfrm rot="16200000" flipH="1">
                <a:off x="4227321" y="2113566"/>
                <a:ext cx="2651723" cy="1042511"/>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5" name="Top Clover bottom">
                <a:extLst>
                  <a:ext uri="{FF2B5EF4-FFF2-40B4-BE49-F238E27FC236}">
                    <a16:creationId xmlns:a16="http://schemas.microsoft.com/office/drawing/2014/main" id="{D55DD428-D168-45CF-BA15-CB7A67911246}"/>
                  </a:ext>
                </a:extLst>
              </p:cNvPr>
              <p:cNvSpPr/>
              <p:nvPr/>
            </p:nvSpPr>
            <p:spPr>
              <a:xfrm rot="16200000" flipH="1" flipV="1">
                <a:off x="5150912" y="2113566"/>
                <a:ext cx="2651723" cy="1042511"/>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sp>
        <p:nvSpPr>
          <p:cNvPr id="212" name="GREY GLOW">
            <a:extLst>
              <a:ext uri="{FF2B5EF4-FFF2-40B4-BE49-F238E27FC236}">
                <a16:creationId xmlns:a16="http://schemas.microsoft.com/office/drawing/2014/main" id="{974884D7-3F32-42A3-B56E-55B2F65E7299}"/>
              </a:ext>
              <a:ext uri="{C183D7F6-B498-43B3-948B-1728B52AA6E4}">
                <adec:decorative xmlns:adec="http://schemas.microsoft.com/office/drawing/2017/decorative" val="1"/>
              </a:ext>
            </a:extLst>
          </p:cNvPr>
          <p:cNvSpPr/>
          <p:nvPr/>
        </p:nvSpPr>
        <p:spPr bwMode="auto">
          <a:xfrm>
            <a:off x="4864128" y="3954105"/>
            <a:ext cx="2428227" cy="2428219"/>
          </a:xfrm>
          <a:prstGeom prst="ellipse">
            <a:avLst/>
          </a:prstGeom>
          <a:gradFill flip="none" rotWithShape="1">
            <a:gsLst>
              <a:gs pos="44000">
                <a:srgbClr val="E7E6E6"/>
              </a:gs>
              <a:gs pos="100000">
                <a:srgbClr val="E7E6E6">
                  <a:alpha val="0"/>
                </a:srgbClr>
              </a:gs>
            </a:gsLst>
            <a:path path="shape">
              <a:fillToRect l="50000" t="50000" r="50000" b="50000"/>
            </a:path>
            <a:tileRect/>
          </a:gradFill>
          <a:ln w="9525" cap="flat" cmpd="sng" algn="ctr">
            <a:noFill/>
            <a:prstDash val="solid"/>
            <a:headEnd type="none" w="med" len="med"/>
            <a:tailEnd type="none" w="med" len="med"/>
          </a:ln>
          <a:effectLst/>
          <a:scene3d>
            <a:camera prst="perspectiveFront">
              <a:rot lat="17099985" lon="0" rev="0"/>
            </a:camera>
            <a:lightRig rig="threePt" dir="t"/>
          </a:scene3d>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13" name="Group 212">
            <a:extLst>
              <a:ext uri="{FF2B5EF4-FFF2-40B4-BE49-F238E27FC236}">
                <a16:creationId xmlns:a16="http://schemas.microsoft.com/office/drawing/2014/main" id="{B6CCACAB-E7BB-4804-9798-378B0897418E}"/>
              </a:ext>
              <a:ext uri="{C183D7F6-B498-43B3-948B-1728B52AA6E4}">
                <adec:decorative xmlns:adec="http://schemas.microsoft.com/office/drawing/2017/decorative" val="1"/>
              </a:ext>
            </a:extLst>
          </p:cNvPr>
          <p:cNvGrpSpPr/>
          <p:nvPr/>
        </p:nvGrpSpPr>
        <p:grpSpPr>
          <a:xfrm>
            <a:off x="3785634" y="4767027"/>
            <a:ext cx="892590" cy="895247"/>
            <a:chOff x="3944148" y="3224098"/>
            <a:chExt cx="892590" cy="895247"/>
          </a:xfrm>
          <a:scene3d>
            <a:camera prst="perspectiveRelaxedModerately">
              <a:rot lat="16800000" lon="0" rev="0"/>
            </a:camera>
            <a:lightRig rig="threePt" dir="t"/>
          </a:scene3d>
        </p:grpSpPr>
        <p:sp>
          <p:nvSpPr>
            <p:cNvPr id="214" name="Oval 146">
              <a:extLst>
                <a:ext uri="{FF2B5EF4-FFF2-40B4-BE49-F238E27FC236}">
                  <a16:creationId xmlns:a16="http://schemas.microsoft.com/office/drawing/2014/main" id="{8E1BB254-88F9-4CED-BFCB-D59915D74E4F}"/>
                </a:ext>
              </a:extLst>
            </p:cNvPr>
            <p:cNvSpPr>
              <a:spLocks noChangeArrowheads="1"/>
            </p:cNvSpPr>
            <p:nvPr/>
          </p:nvSpPr>
          <p:spPr bwMode="auto">
            <a:xfrm>
              <a:off x="3944148" y="3224098"/>
              <a:ext cx="892590" cy="895247"/>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215" name="Group 214">
              <a:extLst>
                <a:ext uri="{FF2B5EF4-FFF2-40B4-BE49-F238E27FC236}">
                  <a16:creationId xmlns:a16="http://schemas.microsoft.com/office/drawing/2014/main" id="{56FD440B-1BAD-4EBF-B935-DFD5C25A8E4E}"/>
                </a:ext>
              </a:extLst>
            </p:cNvPr>
            <p:cNvGrpSpPr/>
            <p:nvPr/>
          </p:nvGrpSpPr>
          <p:grpSpPr>
            <a:xfrm>
              <a:off x="4146043" y="3467170"/>
              <a:ext cx="463563" cy="438325"/>
              <a:chOff x="4146043" y="3467170"/>
              <a:chExt cx="463563" cy="438325"/>
            </a:xfrm>
          </p:grpSpPr>
          <p:sp>
            <p:nvSpPr>
              <p:cNvPr id="216" name="Freeform 147">
                <a:extLst>
                  <a:ext uri="{FF2B5EF4-FFF2-40B4-BE49-F238E27FC236}">
                    <a16:creationId xmlns:a16="http://schemas.microsoft.com/office/drawing/2014/main" id="{2F702DC3-F26C-416B-A1BE-3FB73FF11348}"/>
                  </a:ext>
                </a:extLst>
              </p:cNvPr>
              <p:cNvSpPr>
                <a:spLocks/>
              </p:cNvSpPr>
              <p:nvPr/>
            </p:nvSpPr>
            <p:spPr bwMode="auto">
              <a:xfrm>
                <a:off x="4285511" y="3467170"/>
                <a:ext cx="324095" cy="370584"/>
              </a:xfrm>
              <a:custGeom>
                <a:avLst/>
                <a:gdLst>
                  <a:gd name="T0" fmla="*/ 0 w 119"/>
                  <a:gd name="T1" fmla="*/ 69 h 135"/>
                  <a:gd name="T2" fmla="*/ 17 w 119"/>
                  <a:gd name="T3" fmla="*/ 29 h 135"/>
                  <a:gd name="T4" fmla="*/ 17 w 119"/>
                  <a:gd name="T5" fmla="*/ 11 h 135"/>
                  <a:gd name="T6" fmla="*/ 28 w 119"/>
                  <a:gd name="T7" fmla="*/ 0 h 135"/>
                  <a:gd name="T8" fmla="*/ 108 w 119"/>
                  <a:gd name="T9" fmla="*/ 0 h 135"/>
                  <a:gd name="T10" fmla="*/ 119 w 119"/>
                  <a:gd name="T11" fmla="*/ 11 h 135"/>
                  <a:gd name="T12" fmla="*/ 119 w 119"/>
                  <a:gd name="T13" fmla="*/ 97 h 135"/>
                  <a:gd name="T14" fmla="*/ 108 w 119"/>
                  <a:gd name="T15" fmla="*/ 108 h 135"/>
                  <a:gd name="T16" fmla="*/ 105 w 119"/>
                  <a:gd name="T17" fmla="*/ 108 h 135"/>
                  <a:gd name="T18" fmla="*/ 103 w 119"/>
                  <a:gd name="T19" fmla="*/ 108 h 135"/>
                  <a:gd name="T20" fmla="*/ 77 w 119"/>
                  <a:gd name="T21" fmla="*/ 135 h 135"/>
                  <a:gd name="T22" fmla="*/ 77 w 119"/>
                  <a:gd name="T23" fmla="*/ 108 h 135"/>
                  <a:gd name="T24" fmla="*/ 28 w 119"/>
                  <a:gd name="T25" fmla="*/ 108 h 135"/>
                  <a:gd name="T26" fmla="*/ 17 w 119"/>
                  <a:gd name="T27" fmla="*/ 97 h 135"/>
                  <a:gd name="T28" fmla="*/ 17 w 119"/>
                  <a:gd name="T29" fmla="*/ 69 h 135"/>
                  <a:gd name="T30" fmla="*/ 0 w 119"/>
                  <a:gd name="T31" fmla="*/ 6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35">
                    <a:moveTo>
                      <a:pt x="0" y="69"/>
                    </a:moveTo>
                    <a:cubicBezTo>
                      <a:pt x="17" y="29"/>
                      <a:pt x="17" y="29"/>
                      <a:pt x="17" y="29"/>
                    </a:cubicBezTo>
                    <a:cubicBezTo>
                      <a:pt x="17" y="11"/>
                      <a:pt x="17" y="11"/>
                      <a:pt x="17" y="11"/>
                    </a:cubicBezTo>
                    <a:cubicBezTo>
                      <a:pt x="17" y="5"/>
                      <a:pt x="22" y="0"/>
                      <a:pt x="28" y="0"/>
                    </a:cubicBezTo>
                    <a:cubicBezTo>
                      <a:pt x="108" y="0"/>
                      <a:pt x="108" y="0"/>
                      <a:pt x="108" y="0"/>
                    </a:cubicBezTo>
                    <a:cubicBezTo>
                      <a:pt x="114" y="0"/>
                      <a:pt x="119" y="5"/>
                      <a:pt x="119" y="11"/>
                    </a:cubicBezTo>
                    <a:cubicBezTo>
                      <a:pt x="119" y="97"/>
                      <a:pt x="119" y="97"/>
                      <a:pt x="119" y="97"/>
                    </a:cubicBezTo>
                    <a:cubicBezTo>
                      <a:pt x="119" y="103"/>
                      <a:pt x="114" y="108"/>
                      <a:pt x="108" y="108"/>
                    </a:cubicBezTo>
                    <a:cubicBezTo>
                      <a:pt x="105" y="108"/>
                      <a:pt x="105" y="108"/>
                      <a:pt x="105" y="108"/>
                    </a:cubicBezTo>
                    <a:cubicBezTo>
                      <a:pt x="103" y="108"/>
                      <a:pt x="103" y="108"/>
                      <a:pt x="103" y="108"/>
                    </a:cubicBezTo>
                    <a:cubicBezTo>
                      <a:pt x="77" y="135"/>
                      <a:pt x="77" y="135"/>
                      <a:pt x="77" y="135"/>
                    </a:cubicBezTo>
                    <a:cubicBezTo>
                      <a:pt x="77" y="108"/>
                      <a:pt x="77" y="108"/>
                      <a:pt x="77" y="108"/>
                    </a:cubicBezTo>
                    <a:cubicBezTo>
                      <a:pt x="28" y="108"/>
                      <a:pt x="28" y="108"/>
                      <a:pt x="28" y="108"/>
                    </a:cubicBezTo>
                    <a:cubicBezTo>
                      <a:pt x="22" y="108"/>
                      <a:pt x="17" y="103"/>
                      <a:pt x="17" y="97"/>
                    </a:cubicBezTo>
                    <a:cubicBezTo>
                      <a:pt x="17" y="69"/>
                      <a:pt x="17" y="69"/>
                      <a:pt x="17" y="69"/>
                    </a:cubicBezTo>
                    <a:lnTo>
                      <a:pt x="0" y="69"/>
                    </a:lnTo>
                    <a:close/>
                  </a:path>
                </a:pathLst>
              </a:custGeom>
              <a:solidFill>
                <a:srgbClr val="0078D4"/>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17" name="Line 148">
                <a:extLst>
                  <a:ext uri="{FF2B5EF4-FFF2-40B4-BE49-F238E27FC236}">
                    <a16:creationId xmlns:a16="http://schemas.microsoft.com/office/drawing/2014/main" id="{E17A0A55-7358-4DF6-8FD5-9F5720DC275E}"/>
                  </a:ext>
                </a:extLst>
              </p:cNvPr>
              <p:cNvSpPr>
                <a:spLocks noChangeShapeType="1"/>
              </p:cNvSpPr>
              <p:nvPr/>
            </p:nvSpPr>
            <p:spPr bwMode="auto">
              <a:xfrm>
                <a:off x="4495375" y="376337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18" name="Line 149">
                <a:extLst>
                  <a:ext uri="{FF2B5EF4-FFF2-40B4-BE49-F238E27FC236}">
                    <a16:creationId xmlns:a16="http://schemas.microsoft.com/office/drawing/2014/main" id="{ED1E9E19-2FD2-4A76-B676-5E73FEC0234E}"/>
                  </a:ext>
                </a:extLst>
              </p:cNvPr>
              <p:cNvSpPr>
                <a:spLocks noChangeShapeType="1"/>
              </p:cNvSpPr>
              <p:nvPr/>
            </p:nvSpPr>
            <p:spPr bwMode="auto">
              <a:xfrm>
                <a:off x="4495375" y="376337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19" name="Freeform 150">
                <a:extLst>
                  <a:ext uri="{FF2B5EF4-FFF2-40B4-BE49-F238E27FC236}">
                    <a16:creationId xmlns:a16="http://schemas.microsoft.com/office/drawing/2014/main" id="{2CCC4D07-4A97-4A61-B502-686A12C767EE}"/>
                  </a:ext>
                </a:extLst>
              </p:cNvPr>
              <p:cNvSpPr>
                <a:spLocks/>
              </p:cNvSpPr>
              <p:nvPr/>
            </p:nvSpPr>
            <p:spPr bwMode="auto">
              <a:xfrm>
                <a:off x="4495375" y="3763371"/>
                <a:ext cx="74383" cy="25237"/>
              </a:xfrm>
              <a:custGeom>
                <a:avLst/>
                <a:gdLst>
                  <a:gd name="T0" fmla="*/ 51 w 56"/>
                  <a:gd name="T1" fmla="*/ 2 h 19"/>
                  <a:gd name="T2" fmla="*/ 0 w 56"/>
                  <a:gd name="T3" fmla="*/ 19 h 19"/>
                  <a:gd name="T4" fmla="*/ 0 w 56"/>
                  <a:gd name="T5" fmla="*/ 0 h 19"/>
                  <a:gd name="T6" fmla="*/ 56 w 56"/>
                  <a:gd name="T7" fmla="*/ 0 h 19"/>
                  <a:gd name="T8" fmla="*/ 51 w 56"/>
                  <a:gd name="T9" fmla="*/ 2 h 19"/>
                </a:gdLst>
                <a:ahLst/>
                <a:cxnLst>
                  <a:cxn ang="0">
                    <a:pos x="T0" y="T1"/>
                  </a:cxn>
                  <a:cxn ang="0">
                    <a:pos x="T2" y="T3"/>
                  </a:cxn>
                  <a:cxn ang="0">
                    <a:pos x="T4" y="T5"/>
                  </a:cxn>
                  <a:cxn ang="0">
                    <a:pos x="T6" y="T7"/>
                  </a:cxn>
                  <a:cxn ang="0">
                    <a:pos x="T8" y="T9"/>
                  </a:cxn>
                </a:cxnLst>
                <a:rect l="0" t="0" r="r" b="b"/>
                <a:pathLst>
                  <a:path w="56" h="19">
                    <a:moveTo>
                      <a:pt x="51" y="2"/>
                    </a:moveTo>
                    <a:lnTo>
                      <a:pt x="0" y="19"/>
                    </a:lnTo>
                    <a:lnTo>
                      <a:pt x="0" y="0"/>
                    </a:lnTo>
                    <a:lnTo>
                      <a:pt x="56" y="0"/>
                    </a:lnTo>
                    <a:lnTo>
                      <a:pt x="51" y="2"/>
                    </a:lnTo>
                    <a:close/>
                  </a:path>
                </a:pathLst>
              </a:custGeom>
              <a:solidFill>
                <a:srgbClr val="008272">
                  <a:lumMod val="50000"/>
                </a:srgbClr>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20" name="Freeform 151">
                <a:extLst>
                  <a:ext uri="{FF2B5EF4-FFF2-40B4-BE49-F238E27FC236}">
                    <a16:creationId xmlns:a16="http://schemas.microsoft.com/office/drawing/2014/main" id="{2C08D123-E342-4D67-98AA-B71849A4B978}"/>
                  </a:ext>
                </a:extLst>
              </p:cNvPr>
              <p:cNvSpPr>
                <a:spLocks/>
              </p:cNvSpPr>
              <p:nvPr/>
            </p:nvSpPr>
            <p:spPr bwMode="auto">
              <a:xfrm>
                <a:off x="4146043" y="3536239"/>
                <a:ext cx="278934" cy="369256"/>
              </a:xfrm>
              <a:custGeom>
                <a:avLst/>
                <a:gdLst>
                  <a:gd name="T0" fmla="*/ 68 w 102"/>
                  <a:gd name="T1" fmla="*/ 0 h 135"/>
                  <a:gd name="T2" fmla="*/ 10 w 102"/>
                  <a:gd name="T3" fmla="*/ 0 h 135"/>
                  <a:gd name="T4" fmla="*/ 0 w 102"/>
                  <a:gd name="T5" fmla="*/ 11 h 135"/>
                  <a:gd name="T6" fmla="*/ 0 w 102"/>
                  <a:gd name="T7" fmla="*/ 97 h 135"/>
                  <a:gd name="T8" fmla="*/ 10 w 102"/>
                  <a:gd name="T9" fmla="*/ 108 h 135"/>
                  <a:gd name="T10" fmla="*/ 13 w 102"/>
                  <a:gd name="T11" fmla="*/ 108 h 135"/>
                  <a:gd name="T12" fmla="*/ 15 w 102"/>
                  <a:gd name="T13" fmla="*/ 108 h 135"/>
                  <a:gd name="T14" fmla="*/ 42 w 102"/>
                  <a:gd name="T15" fmla="*/ 135 h 135"/>
                  <a:gd name="T16" fmla="*/ 42 w 102"/>
                  <a:gd name="T17" fmla="*/ 108 h 135"/>
                  <a:gd name="T18" fmla="*/ 91 w 102"/>
                  <a:gd name="T19" fmla="*/ 108 h 135"/>
                  <a:gd name="T20" fmla="*/ 102 w 102"/>
                  <a:gd name="T21" fmla="*/ 97 h 135"/>
                  <a:gd name="T22" fmla="*/ 102 w 102"/>
                  <a:gd name="T23" fmla="*/ 83 h 135"/>
                  <a:gd name="T24" fmla="*/ 68 w 102"/>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5">
                    <a:moveTo>
                      <a:pt x="68" y="0"/>
                    </a:moveTo>
                    <a:cubicBezTo>
                      <a:pt x="10" y="0"/>
                      <a:pt x="10" y="0"/>
                      <a:pt x="10" y="0"/>
                    </a:cubicBezTo>
                    <a:cubicBezTo>
                      <a:pt x="4" y="0"/>
                      <a:pt x="0" y="5"/>
                      <a:pt x="0" y="11"/>
                    </a:cubicBezTo>
                    <a:cubicBezTo>
                      <a:pt x="0" y="97"/>
                      <a:pt x="0" y="97"/>
                      <a:pt x="0" y="97"/>
                    </a:cubicBezTo>
                    <a:cubicBezTo>
                      <a:pt x="0" y="103"/>
                      <a:pt x="4" y="108"/>
                      <a:pt x="10" y="108"/>
                    </a:cubicBezTo>
                    <a:cubicBezTo>
                      <a:pt x="13" y="108"/>
                      <a:pt x="13" y="108"/>
                      <a:pt x="13" y="108"/>
                    </a:cubicBezTo>
                    <a:cubicBezTo>
                      <a:pt x="15" y="108"/>
                      <a:pt x="15" y="108"/>
                      <a:pt x="15" y="108"/>
                    </a:cubicBezTo>
                    <a:cubicBezTo>
                      <a:pt x="42" y="135"/>
                      <a:pt x="42" y="135"/>
                      <a:pt x="42" y="135"/>
                    </a:cubicBezTo>
                    <a:cubicBezTo>
                      <a:pt x="42" y="108"/>
                      <a:pt x="42" y="108"/>
                      <a:pt x="42" y="108"/>
                    </a:cubicBezTo>
                    <a:cubicBezTo>
                      <a:pt x="91" y="108"/>
                      <a:pt x="91" y="108"/>
                      <a:pt x="91" y="108"/>
                    </a:cubicBezTo>
                    <a:cubicBezTo>
                      <a:pt x="97" y="108"/>
                      <a:pt x="102" y="103"/>
                      <a:pt x="102" y="97"/>
                    </a:cubicBezTo>
                    <a:cubicBezTo>
                      <a:pt x="102" y="83"/>
                      <a:pt x="102" y="83"/>
                      <a:pt x="102" y="83"/>
                    </a:cubicBezTo>
                    <a:lnTo>
                      <a:pt x="68" y="0"/>
                    </a:lnTo>
                    <a:close/>
                  </a:path>
                </a:pathLst>
              </a:custGeom>
              <a:solidFill>
                <a:srgbClr val="75757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21" name="Freeform 152">
                <a:extLst>
                  <a:ext uri="{FF2B5EF4-FFF2-40B4-BE49-F238E27FC236}">
                    <a16:creationId xmlns:a16="http://schemas.microsoft.com/office/drawing/2014/main" id="{BBFF248C-DACF-4307-8901-86E93390DA44}"/>
                  </a:ext>
                </a:extLst>
              </p:cNvPr>
              <p:cNvSpPr>
                <a:spLocks/>
              </p:cNvSpPr>
              <p:nvPr/>
            </p:nvSpPr>
            <p:spPr bwMode="auto">
              <a:xfrm>
                <a:off x="4288167" y="3536239"/>
                <a:ext cx="179315" cy="227132"/>
              </a:xfrm>
              <a:custGeom>
                <a:avLst/>
                <a:gdLst>
                  <a:gd name="T0" fmla="*/ 50 w 66"/>
                  <a:gd name="T1" fmla="*/ 69 h 83"/>
                  <a:gd name="T2" fmla="*/ 61 w 66"/>
                  <a:gd name="T3" fmla="*/ 69 h 83"/>
                  <a:gd name="T4" fmla="*/ 64 w 66"/>
                  <a:gd name="T5" fmla="*/ 63 h 83"/>
                  <a:gd name="T6" fmla="*/ 50 w 66"/>
                  <a:gd name="T7" fmla="*/ 29 h 83"/>
                  <a:gd name="T8" fmla="*/ 50 w 66"/>
                  <a:gd name="T9" fmla="*/ 11 h 83"/>
                  <a:gd name="T10" fmla="*/ 39 w 66"/>
                  <a:gd name="T11" fmla="*/ 0 h 83"/>
                  <a:gd name="T12" fmla="*/ 16 w 66"/>
                  <a:gd name="T13" fmla="*/ 0 h 83"/>
                  <a:gd name="T14" fmla="*/ 16 w 66"/>
                  <a:gd name="T15" fmla="*/ 4 h 83"/>
                  <a:gd name="T16" fmla="*/ 1 w 66"/>
                  <a:gd name="T17" fmla="*/ 38 h 83"/>
                  <a:gd name="T18" fmla="*/ 5 w 66"/>
                  <a:gd name="T19" fmla="*/ 44 h 83"/>
                  <a:gd name="T20" fmla="*/ 16 w 66"/>
                  <a:gd name="T21" fmla="*/ 44 h 83"/>
                  <a:gd name="T22" fmla="*/ 16 w 66"/>
                  <a:gd name="T23" fmla="*/ 72 h 83"/>
                  <a:gd name="T24" fmla="*/ 27 w 66"/>
                  <a:gd name="T25" fmla="*/ 83 h 83"/>
                  <a:gd name="T26" fmla="*/ 50 w 66"/>
                  <a:gd name="T27" fmla="*/ 83 h 83"/>
                  <a:gd name="T28" fmla="*/ 50 w 66"/>
                  <a:gd name="T29"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3">
                    <a:moveTo>
                      <a:pt x="50" y="69"/>
                    </a:moveTo>
                    <a:cubicBezTo>
                      <a:pt x="61" y="69"/>
                      <a:pt x="61" y="69"/>
                      <a:pt x="61" y="69"/>
                    </a:cubicBezTo>
                    <a:cubicBezTo>
                      <a:pt x="64" y="69"/>
                      <a:pt x="66" y="66"/>
                      <a:pt x="64" y="63"/>
                    </a:cubicBezTo>
                    <a:cubicBezTo>
                      <a:pt x="50" y="29"/>
                      <a:pt x="50" y="29"/>
                      <a:pt x="50" y="29"/>
                    </a:cubicBezTo>
                    <a:cubicBezTo>
                      <a:pt x="50" y="11"/>
                      <a:pt x="50" y="11"/>
                      <a:pt x="50" y="11"/>
                    </a:cubicBezTo>
                    <a:cubicBezTo>
                      <a:pt x="50" y="5"/>
                      <a:pt x="45" y="0"/>
                      <a:pt x="39" y="0"/>
                    </a:cubicBezTo>
                    <a:cubicBezTo>
                      <a:pt x="16" y="0"/>
                      <a:pt x="16" y="0"/>
                      <a:pt x="16" y="0"/>
                    </a:cubicBezTo>
                    <a:cubicBezTo>
                      <a:pt x="16" y="4"/>
                      <a:pt x="16" y="4"/>
                      <a:pt x="16" y="4"/>
                    </a:cubicBezTo>
                    <a:cubicBezTo>
                      <a:pt x="1" y="38"/>
                      <a:pt x="1" y="38"/>
                      <a:pt x="1" y="38"/>
                    </a:cubicBezTo>
                    <a:cubicBezTo>
                      <a:pt x="0" y="41"/>
                      <a:pt x="2" y="44"/>
                      <a:pt x="5" y="44"/>
                    </a:cubicBezTo>
                    <a:cubicBezTo>
                      <a:pt x="16" y="44"/>
                      <a:pt x="16" y="44"/>
                      <a:pt x="16" y="44"/>
                    </a:cubicBezTo>
                    <a:cubicBezTo>
                      <a:pt x="16" y="72"/>
                      <a:pt x="16" y="72"/>
                      <a:pt x="16" y="72"/>
                    </a:cubicBezTo>
                    <a:cubicBezTo>
                      <a:pt x="16" y="78"/>
                      <a:pt x="21" y="83"/>
                      <a:pt x="27" y="83"/>
                    </a:cubicBezTo>
                    <a:cubicBezTo>
                      <a:pt x="50" y="83"/>
                      <a:pt x="50" y="83"/>
                      <a:pt x="50" y="83"/>
                    </a:cubicBezTo>
                    <a:lnTo>
                      <a:pt x="50" y="69"/>
                    </a:lnTo>
                    <a:close/>
                  </a:path>
                </a:pathLst>
              </a:custGeom>
              <a:solidFill>
                <a:srgbClr val="0996FF"/>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22" name="Line 153">
                <a:extLst>
                  <a:ext uri="{FF2B5EF4-FFF2-40B4-BE49-F238E27FC236}">
                    <a16:creationId xmlns:a16="http://schemas.microsoft.com/office/drawing/2014/main" id="{2ACE912A-E319-49F8-BEFE-3ADD38A5405D}"/>
                  </a:ext>
                </a:extLst>
              </p:cNvPr>
              <p:cNvSpPr>
                <a:spLocks noChangeShapeType="1"/>
              </p:cNvSpPr>
              <p:nvPr/>
            </p:nvSpPr>
            <p:spPr bwMode="auto">
              <a:xfrm>
                <a:off x="4260274" y="383244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23" name="Line 154">
                <a:extLst>
                  <a:ext uri="{FF2B5EF4-FFF2-40B4-BE49-F238E27FC236}">
                    <a16:creationId xmlns:a16="http://schemas.microsoft.com/office/drawing/2014/main" id="{EAB4D718-44D9-4765-AFBD-C6F9218D430C}"/>
                  </a:ext>
                </a:extLst>
              </p:cNvPr>
              <p:cNvSpPr>
                <a:spLocks noChangeShapeType="1"/>
              </p:cNvSpPr>
              <p:nvPr/>
            </p:nvSpPr>
            <p:spPr bwMode="auto">
              <a:xfrm>
                <a:off x="4260274" y="383244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24" name="Freeform 155">
                <a:extLst>
                  <a:ext uri="{FF2B5EF4-FFF2-40B4-BE49-F238E27FC236}">
                    <a16:creationId xmlns:a16="http://schemas.microsoft.com/office/drawing/2014/main" id="{94807120-2DE8-47C4-990C-6BC14C947062}"/>
                  </a:ext>
                </a:extLst>
              </p:cNvPr>
              <p:cNvSpPr>
                <a:spLocks/>
              </p:cNvSpPr>
              <p:nvPr/>
            </p:nvSpPr>
            <p:spPr bwMode="auto">
              <a:xfrm>
                <a:off x="4187219" y="3832441"/>
                <a:ext cx="73054" cy="26565"/>
              </a:xfrm>
              <a:custGeom>
                <a:avLst/>
                <a:gdLst>
                  <a:gd name="T0" fmla="*/ 4 w 55"/>
                  <a:gd name="T1" fmla="*/ 4 h 20"/>
                  <a:gd name="T2" fmla="*/ 55 w 55"/>
                  <a:gd name="T3" fmla="*/ 20 h 20"/>
                  <a:gd name="T4" fmla="*/ 55 w 55"/>
                  <a:gd name="T5" fmla="*/ 0 h 20"/>
                  <a:gd name="T6" fmla="*/ 0 w 55"/>
                  <a:gd name="T7" fmla="*/ 0 h 20"/>
                  <a:gd name="T8" fmla="*/ 4 w 55"/>
                  <a:gd name="T9" fmla="*/ 4 h 20"/>
                </a:gdLst>
                <a:ahLst/>
                <a:cxnLst>
                  <a:cxn ang="0">
                    <a:pos x="T0" y="T1"/>
                  </a:cxn>
                  <a:cxn ang="0">
                    <a:pos x="T2" y="T3"/>
                  </a:cxn>
                  <a:cxn ang="0">
                    <a:pos x="T4" y="T5"/>
                  </a:cxn>
                  <a:cxn ang="0">
                    <a:pos x="T6" y="T7"/>
                  </a:cxn>
                  <a:cxn ang="0">
                    <a:pos x="T8" y="T9"/>
                  </a:cxn>
                </a:cxnLst>
                <a:rect l="0" t="0" r="r" b="b"/>
                <a:pathLst>
                  <a:path w="55" h="20">
                    <a:moveTo>
                      <a:pt x="4" y="4"/>
                    </a:moveTo>
                    <a:lnTo>
                      <a:pt x="55" y="20"/>
                    </a:lnTo>
                    <a:lnTo>
                      <a:pt x="55" y="0"/>
                    </a:lnTo>
                    <a:lnTo>
                      <a:pt x="0" y="0"/>
                    </a:lnTo>
                    <a:lnTo>
                      <a:pt x="4" y="4"/>
                    </a:ln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225" name="Group 224">
            <a:extLst>
              <a:ext uri="{FF2B5EF4-FFF2-40B4-BE49-F238E27FC236}">
                <a16:creationId xmlns:a16="http://schemas.microsoft.com/office/drawing/2014/main" id="{A2E8A13E-1E86-4309-A9CE-84AD333706EF}"/>
              </a:ext>
              <a:ext uri="{C183D7F6-B498-43B3-948B-1728B52AA6E4}">
                <adec:decorative xmlns:adec="http://schemas.microsoft.com/office/drawing/2017/decorative" val="1"/>
              </a:ext>
            </a:extLst>
          </p:cNvPr>
          <p:cNvGrpSpPr/>
          <p:nvPr/>
        </p:nvGrpSpPr>
        <p:grpSpPr>
          <a:xfrm>
            <a:off x="7449376" y="4767027"/>
            <a:ext cx="895247" cy="895247"/>
            <a:chOff x="7363371" y="3224098"/>
            <a:chExt cx="895247" cy="895247"/>
          </a:xfrm>
          <a:scene3d>
            <a:camera prst="perspectiveRelaxedModerately">
              <a:rot lat="16800000" lon="0" rev="0"/>
            </a:camera>
            <a:lightRig rig="threePt" dir="t"/>
          </a:scene3d>
        </p:grpSpPr>
        <p:sp>
          <p:nvSpPr>
            <p:cNvPr id="226" name="Oval 138">
              <a:extLst>
                <a:ext uri="{FF2B5EF4-FFF2-40B4-BE49-F238E27FC236}">
                  <a16:creationId xmlns:a16="http://schemas.microsoft.com/office/drawing/2014/main" id="{6324D94C-8DD3-436C-AEF0-ECED840D7D85}"/>
                </a:ext>
              </a:extLst>
            </p:cNvPr>
            <p:cNvSpPr>
              <a:spLocks noChangeArrowheads="1"/>
            </p:cNvSpPr>
            <p:nvPr/>
          </p:nvSpPr>
          <p:spPr bwMode="auto">
            <a:xfrm>
              <a:off x="7363371" y="3224098"/>
              <a:ext cx="895247" cy="895247"/>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227" name="Group 226">
              <a:extLst>
                <a:ext uri="{FF2B5EF4-FFF2-40B4-BE49-F238E27FC236}">
                  <a16:creationId xmlns:a16="http://schemas.microsoft.com/office/drawing/2014/main" id="{52A99198-970F-4698-8057-B402076FAE4D}"/>
                </a:ext>
              </a:extLst>
            </p:cNvPr>
            <p:cNvGrpSpPr/>
            <p:nvPr/>
          </p:nvGrpSpPr>
          <p:grpSpPr>
            <a:xfrm>
              <a:off x="7611756" y="3443261"/>
              <a:ext cx="398478" cy="456921"/>
              <a:chOff x="7611756" y="3443261"/>
              <a:chExt cx="398478" cy="456921"/>
            </a:xfrm>
          </p:grpSpPr>
          <p:sp>
            <p:nvSpPr>
              <p:cNvPr id="228" name="1">
                <a:extLst>
                  <a:ext uri="{FF2B5EF4-FFF2-40B4-BE49-F238E27FC236}">
                    <a16:creationId xmlns:a16="http://schemas.microsoft.com/office/drawing/2014/main" id="{C8AE52EE-C75B-423F-A06C-3AC8E571F058}"/>
                  </a:ext>
                </a:extLst>
              </p:cNvPr>
              <p:cNvSpPr/>
              <p:nvPr/>
            </p:nvSpPr>
            <p:spPr bwMode="auto">
              <a:xfrm>
                <a:off x="7730731" y="367559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9" name="1">
                <a:extLst>
                  <a:ext uri="{FF2B5EF4-FFF2-40B4-BE49-F238E27FC236}">
                    <a16:creationId xmlns:a16="http://schemas.microsoft.com/office/drawing/2014/main" id="{0AD41C01-3F0C-40D9-8AE8-9B79F642215B}"/>
                  </a:ext>
                </a:extLst>
              </p:cNvPr>
              <p:cNvSpPr/>
              <p:nvPr/>
            </p:nvSpPr>
            <p:spPr bwMode="auto">
              <a:xfrm>
                <a:off x="7730382" y="367560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0" name="1">
                <a:extLst>
                  <a:ext uri="{FF2B5EF4-FFF2-40B4-BE49-F238E27FC236}">
                    <a16:creationId xmlns:a16="http://schemas.microsoft.com/office/drawing/2014/main" id="{71BFBFAA-E90B-46AD-A8D2-46C48A3278D9}"/>
                  </a:ext>
                </a:extLst>
              </p:cNvPr>
              <p:cNvSpPr/>
              <p:nvPr/>
            </p:nvSpPr>
            <p:spPr bwMode="auto">
              <a:xfrm>
                <a:off x="7678503" y="3744056"/>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1" name="1">
                <a:extLst>
                  <a:ext uri="{FF2B5EF4-FFF2-40B4-BE49-F238E27FC236}">
                    <a16:creationId xmlns:a16="http://schemas.microsoft.com/office/drawing/2014/main" id="{9319281E-5199-46AB-9F88-4146CEE2AE7C}"/>
                  </a:ext>
                </a:extLst>
              </p:cNvPr>
              <p:cNvSpPr/>
              <p:nvPr/>
            </p:nvSpPr>
            <p:spPr bwMode="auto">
              <a:xfrm>
                <a:off x="7797505" y="371194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2" name="1">
                <a:extLst>
                  <a:ext uri="{FF2B5EF4-FFF2-40B4-BE49-F238E27FC236}">
                    <a16:creationId xmlns:a16="http://schemas.microsoft.com/office/drawing/2014/main" id="{B04C7329-43D8-4725-91D9-596B31B0F7DC}"/>
                  </a:ext>
                </a:extLst>
              </p:cNvPr>
              <p:cNvSpPr/>
              <p:nvPr/>
            </p:nvSpPr>
            <p:spPr bwMode="auto">
              <a:xfrm>
                <a:off x="7727795" y="3701023"/>
                <a:ext cx="57356" cy="57356"/>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3" name="Freeform 139">
                <a:extLst>
                  <a:ext uri="{FF2B5EF4-FFF2-40B4-BE49-F238E27FC236}">
                    <a16:creationId xmlns:a16="http://schemas.microsoft.com/office/drawing/2014/main" id="{C0583F63-BB68-4D19-989B-440F8DE26CCD}"/>
                  </a:ext>
                </a:extLst>
              </p:cNvPr>
              <p:cNvSpPr>
                <a:spLocks/>
              </p:cNvSpPr>
              <p:nvPr/>
            </p:nvSpPr>
            <p:spPr bwMode="auto">
              <a:xfrm>
                <a:off x="7636992" y="3467170"/>
                <a:ext cx="349332" cy="195254"/>
              </a:xfrm>
              <a:custGeom>
                <a:avLst/>
                <a:gdLst>
                  <a:gd name="T0" fmla="*/ 263 w 263"/>
                  <a:gd name="T1" fmla="*/ 73 h 147"/>
                  <a:gd name="T2" fmla="*/ 131 w 263"/>
                  <a:gd name="T3" fmla="*/ 147 h 147"/>
                  <a:gd name="T4" fmla="*/ 0 w 263"/>
                  <a:gd name="T5" fmla="*/ 73 h 147"/>
                  <a:gd name="T6" fmla="*/ 131 w 263"/>
                  <a:gd name="T7" fmla="*/ 0 h 147"/>
                  <a:gd name="T8" fmla="*/ 263 w 263"/>
                  <a:gd name="T9" fmla="*/ 73 h 147"/>
                  <a:gd name="T10" fmla="*/ 263 w 263"/>
                  <a:gd name="T11" fmla="*/ 73 h 147"/>
                  <a:gd name="T12" fmla="*/ 263 w 263"/>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263" h="147">
                    <a:moveTo>
                      <a:pt x="263" y="73"/>
                    </a:moveTo>
                    <a:lnTo>
                      <a:pt x="131" y="147"/>
                    </a:lnTo>
                    <a:lnTo>
                      <a:pt x="0" y="73"/>
                    </a:lnTo>
                    <a:lnTo>
                      <a:pt x="131" y="0"/>
                    </a:lnTo>
                    <a:lnTo>
                      <a:pt x="263" y="73"/>
                    </a:lnTo>
                    <a:lnTo>
                      <a:pt x="263" y="73"/>
                    </a:lnTo>
                    <a:lnTo>
                      <a:pt x="263" y="73"/>
                    </a:lnTo>
                    <a:close/>
                  </a:path>
                </a:pathLst>
              </a:custGeom>
              <a:solidFill>
                <a:srgbClr val="0996FF"/>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34" name="Freeform 140">
                <a:extLst>
                  <a:ext uri="{FF2B5EF4-FFF2-40B4-BE49-F238E27FC236}">
                    <a16:creationId xmlns:a16="http://schemas.microsoft.com/office/drawing/2014/main" id="{79AF67E4-A1D8-4895-AD3B-23EC029E30DF}"/>
                  </a:ext>
                </a:extLst>
              </p:cNvPr>
              <p:cNvSpPr>
                <a:spLocks/>
              </p:cNvSpPr>
              <p:nvPr/>
            </p:nvSpPr>
            <p:spPr bwMode="auto">
              <a:xfrm>
                <a:off x="7636992" y="3564132"/>
                <a:ext cx="174002" cy="312141"/>
              </a:xfrm>
              <a:custGeom>
                <a:avLst/>
                <a:gdLst>
                  <a:gd name="T0" fmla="*/ 131 w 131"/>
                  <a:gd name="T1" fmla="*/ 235 h 235"/>
                  <a:gd name="T2" fmla="*/ 131 w 131"/>
                  <a:gd name="T3" fmla="*/ 72 h 235"/>
                  <a:gd name="T4" fmla="*/ 0 w 131"/>
                  <a:gd name="T5" fmla="*/ 0 h 235"/>
                  <a:gd name="T6" fmla="*/ 0 w 131"/>
                  <a:gd name="T7" fmla="*/ 162 h 235"/>
                  <a:gd name="T8" fmla="*/ 131 w 131"/>
                  <a:gd name="T9" fmla="*/ 235 h 235"/>
                  <a:gd name="T10" fmla="*/ 131 w 131"/>
                  <a:gd name="T11" fmla="*/ 235 h 235"/>
                  <a:gd name="T12" fmla="*/ 131 w 131"/>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1" h="235">
                    <a:moveTo>
                      <a:pt x="131" y="235"/>
                    </a:moveTo>
                    <a:lnTo>
                      <a:pt x="131" y="72"/>
                    </a:lnTo>
                    <a:lnTo>
                      <a:pt x="0" y="0"/>
                    </a:lnTo>
                    <a:lnTo>
                      <a:pt x="0" y="162"/>
                    </a:lnTo>
                    <a:lnTo>
                      <a:pt x="131" y="235"/>
                    </a:lnTo>
                    <a:lnTo>
                      <a:pt x="131" y="235"/>
                    </a:lnTo>
                    <a:lnTo>
                      <a:pt x="131" y="235"/>
                    </a:lnTo>
                    <a:close/>
                  </a:path>
                </a:pathLst>
              </a:custGeom>
              <a:solidFill>
                <a:srgbClr val="0078D4"/>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35" name="Freeform 141">
                <a:extLst>
                  <a:ext uri="{FF2B5EF4-FFF2-40B4-BE49-F238E27FC236}">
                    <a16:creationId xmlns:a16="http://schemas.microsoft.com/office/drawing/2014/main" id="{7F2597FF-5366-4EFA-96F4-14A818E544C1}"/>
                  </a:ext>
                </a:extLst>
              </p:cNvPr>
              <p:cNvSpPr>
                <a:spLocks/>
              </p:cNvSpPr>
              <p:nvPr/>
            </p:nvSpPr>
            <p:spPr bwMode="auto">
              <a:xfrm>
                <a:off x="7810995" y="3564132"/>
                <a:ext cx="175330" cy="312141"/>
              </a:xfrm>
              <a:custGeom>
                <a:avLst/>
                <a:gdLst>
                  <a:gd name="T0" fmla="*/ 0 w 132"/>
                  <a:gd name="T1" fmla="*/ 235 h 235"/>
                  <a:gd name="T2" fmla="*/ 0 w 132"/>
                  <a:gd name="T3" fmla="*/ 72 h 235"/>
                  <a:gd name="T4" fmla="*/ 132 w 132"/>
                  <a:gd name="T5" fmla="*/ 0 h 235"/>
                  <a:gd name="T6" fmla="*/ 132 w 132"/>
                  <a:gd name="T7" fmla="*/ 162 h 235"/>
                  <a:gd name="T8" fmla="*/ 0 w 132"/>
                  <a:gd name="T9" fmla="*/ 235 h 235"/>
                  <a:gd name="T10" fmla="*/ 0 w 132"/>
                  <a:gd name="T11" fmla="*/ 235 h 235"/>
                  <a:gd name="T12" fmla="*/ 0 w 132"/>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2" h="235">
                    <a:moveTo>
                      <a:pt x="0" y="235"/>
                    </a:moveTo>
                    <a:lnTo>
                      <a:pt x="0" y="72"/>
                    </a:lnTo>
                    <a:lnTo>
                      <a:pt x="132" y="0"/>
                    </a:lnTo>
                    <a:lnTo>
                      <a:pt x="132" y="162"/>
                    </a:lnTo>
                    <a:lnTo>
                      <a:pt x="0" y="235"/>
                    </a:lnTo>
                    <a:lnTo>
                      <a:pt x="0" y="235"/>
                    </a:lnTo>
                    <a:lnTo>
                      <a:pt x="0" y="235"/>
                    </a:lnTo>
                    <a:close/>
                  </a:path>
                </a:pathLst>
              </a:custGeom>
              <a:solidFill>
                <a:srgbClr val="00487E"/>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36" name="Freeform 142">
                <a:extLst>
                  <a:ext uri="{FF2B5EF4-FFF2-40B4-BE49-F238E27FC236}">
                    <a16:creationId xmlns:a16="http://schemas.microsoft.com/office/drawing/2014/main" id="{4791E1B1-E0F3-4F18-B346-2FF680A8F16B}"/>
                  </a:ext>
                </a:extLst>
              </p:cNvPr>
              <p:cNvSpPr>
                <a:spLocks/>
              </p:cNvSpPr>
              <p:nvPr/>
            </p:nvSpPr>
            <p:spPr bwMode="auto">
              <a:xfrm>
                <a:off x="7611756" y="3443261"/>
                <a:ext cx="398478" cy="456921"/>
              </a:xfrm>
              <a:custGeom>
                <a:avLst/>
                <a:gdLst>
                  <a:gd name="T0" fmla="*/ 140 w 146"/>
                  <a:gd name="T1" fmla="*/ 114 h 167"/>
                  <a:gd name="T2" fmla="*/ 140 w 146"/>
                  <a:gd name="T3" fmla="*/ 53 h 167"/>
                  <a:gd name="T4" fmla="*/ 146 w 146"/>
                  <a:gd name="T5" fmla="*/ 44 h 167"/>
                  <a:gd name="T6" fmla="*/ 137 w 146"/>
                  <a:gd name="T7" fmla="*/ 35 h 167"/>
                  <a:gd name="T8" fmla="*/ 131 w 146"/>
                  <a:gd name="T9" fmla="*/ 38 h 167"/>
                  <a:gd name="T10" fmla="*/ 82 w 146"/>
                  <a:gd name="T11" fmla="*/ 11 h 167"/>
                  <a:gd name="T12" fmla="*/ 82 w 146"/>
                  <a:gd name="T13" fmla="*/ 9 h 167"/>
                  <a:gd name="T14" fmla="*/ 73 w 146"/>
                  <a:gd name="T15" fmla="*/ 0 h 167"/>
                  <a:gd name="T16" fmla="*/ 64 w 146"/>
                  <a:gd name="T17" fmla="*/ 9 h 167"/>
                  <a:gd name="T18" fmla="*/ 73 w 146"/>
                  <a:gd name="T19" fmla="*/ 18 h 167"/>
                  <a:gd name="T20" fmla="*/ 79 w 146"/>
                  <a:gd name="T21" fmla="*/ 16 h 167"/>
                  <a:gd name="T22" fmla="*/ 128 w 146"/>
                  <a:gd name="T23" fmla="*/ 42 h 167"/>
                  <a:gd name="T24" fmla="*/ 128 w 146"/>
                  <a:gd name="T25" fmla="*/ 44 h 167"/>
                  <a:gd name="T26" fmla="*/ 128 w 146"/>
                  <a:gd name="T27" fmla="*/ 46 h 167"/>
                  <a:gd name="T28" fmla="*/ 80 w 146"/>
                  <a:gd name="T29" fmla="*/ 73 h 167"/>
                  <a:gd name="T30" fmla="*/ 73 w 146"/>
                  <a:gd name="T31" fmla="*/ 70 h 167"/>
                  <a:gd name="T32" fmla="*/ 64 w 146"/>
                  <a:gd name="T33" fmla="*/ 79 h 167"/>
                  <a:gd name="T34" fmla="*/ 70 w 146"/>
                  <a:gd name="T35" fmla="*/ 88 h 167"/>
                  <a:gd name="T36" fmla="*/ 70 w 146"/>
                  <a:gd name="T37" fmla="*/ 149 h 167"/>
                  <a:gd name="T38" fmla="*/ 67 w 146"/>
                  <a:gd name="T39" fmla="*/ 151 h 167"/>
                  <a:gd name="T40" fmla="*/ 18 w 146"/>
                  <a:gd name="T41" fmla="*/ 125 h 167"/>
                  <a:gd name="T42" fmla="*/ 18 w 146"/>
                  <a:gd name="T43" fmla="*/ 123 h 167"/>
                  <a:gd name="T44" fmla="*/ 12 w 146"/>
                  <a:gd name="T45" fmla="*/ 114 h 167"/>
                  <a:gd name="T46" fmla="*/ 12 w 146"/>
                  <a:gd name="T47" fmla="*/ 53 h 167"/>
                  <a:gd name="T48" fmla="*/ 18 w 146"/>
                  <a:gd name="T49" fmla="*/ 44 h 167"/>
                  <a:gd name="T50" fmla="*/ 9 w 146"/>
                  <a:gd name="T51" fmla="*/ 35 h 167"/>
                  <a:gd name="T52" fmla="*/ 0 w 146"/>
                  <a:gd name="T53" fmla="*/ 44 h 167"/>
                  <a:gd name="T54" fmla="*/ 6 w 146"/>
                  <a:gd name="T55" fmla="*/ 53 h 167"/>
                  <a:gd name="T56" fmla="*/ 6 w 146"/>
                  <a:gd name="T57" fmla="*/ 114 h 167"/>
                  <a:gd name="T58" fmla="*/ 0 w 146"/>
                  <a:gd name="T59" fmla="*/ 123 h 167"/>
                  <a:gd name="T60" fmla="*/ 9 w 146"/>
                  <a:gd name="T61" fmla="*/ 132 h 167"/>
                  <a:gd name="T62" fmla="*/ 16 w 146"/>
                  <a:gd name="T63" fmla="*/ 130 h 167"/>
                  <a:gd name="T64" fmla="*/ 64 w 146"/>
                  <a:gd name="T65" fmla="*/ 156 h 167"/>
                  <a:gd name="T66" fmla="*/ 64 w 146"/>
                  <a:gd name="T67" fmla="*/ 157 h 167"/>
                  <a:gd name="T68" fmla="*/ 73 w 146"/>
                  <a:gd name="T69" fmla="*/ 167 h 167"/>
                  <a:gd name="T70" fmla="*/ 82 w 146"/>
                  <a:gd name="T71" fmla="*/ 157 h 167"/>
                  <a:gd name="T72" fmla="*/ 76 w 146"/>
                  <a:gd name="T73" fmla="*/ 149 h 167"/>
                  <a:gd name="T74" fmla="*/ 76 w 146"/>
                  <a:gd name="T75" fmla="*/ 88 h 167"/>
                  <a:gd name="T76" fmla="*/ 82 w 146"/>
                  <a:gd name="T77" fmla="*/ 79 h 167"/>
                  <a:gd name="T78" fmla="*/ 82 w 146"/>
                  <a:gd name="T79" fmla="*/ 77 h 167"/>
                  <a:gd name="T80" fmla="*/ 130 w 146"/>
                  <a:gd name="T81" fmla="*/ 51 h 167"/>
                  <a:gd name="T82" fmla="*/ 134 w 146"/>
                  <a:gd name="T83" fmla="*/ 53 h 167"/>
                  <a:gd name="T84" fmla="*/ 134 w 146"/>
                  <a:gd name="T85" fmla="*/ 114 h 167"/>
                  <a:gd name="T86" fmla="*/ 128 w 146"/>
                  <a:gd name="T87" fmla="*/ 123 h 167"/>
                  <a:gd name="T88" fmla="*/ 137 w 146"/>
                  <a:gd name="T89" fmla="*/ 132 h 167"/>
                  <a:gd name="T90" fmla="*/ 146 w 146"/>
                  <a:gd name="T91" fmla="*/ 123 h 167"/>
                  <a:gd name="T92" fmla="*/ 140 w 146"/>
                  <a:gd name="T93" fmla="*/ 11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67">
                    <a:moveTo>
                      <a:pt x="140" y="114"/>
                    </a:moveTo>
                    <a:cubicBezTo>
                      <a:pt x="140" y="53"/>
                      <a:pt x="140" y="53"/>
                      <a:pt x="140" y="53"/>
                    </a:cubicBezTo>
                    <a:cubicBezTo>
                      <a:pt x="143" y="52"/>
                      <a:pt x="146" y="48"/>
                      <a:pt x="146" y="44"/>
                    </a:cubicBezTo>
                    <a:cubicBezTo>
                      <a:pt x="146" y="39"/>
                      <a:pt x="142" y="35"/>
                      <a:pt x="137" y="35"/>
                    </a:cubicBezTo>
                    <a:cubicBezTo>
                      <a:pt x="134" y="35"/>
                      <a:pt x="132" y="36"/>
                      <a:pt x="131" y="38"/>
                    </a:cubicBezTo>
                    <a:cubicBezTo>
                      <a:pt x="82" y="11"/>
                      <a:pt x="82" y="11"/>
                      <a:pt x="82" y="11"/>
                    </a:cubicBezTo>
                    <a:cubicBezTo>
                      <a:pt x="82" y="10"/>
                      <a:pt x="82" y="10"/>
                      <a:pt x="82" y="9"/>
                    </a:cubicBezTo>
                    <a:cubicBezTo>
                      <a:pt x="82" y="4"/>
                      <a:pt x="78" y="0"/>
                      <a:pt x="73" y="0"/>
                    </a:cubicBezTo>
                    <a:cubicBezTo>
                      <a:pt x="68" y="0"/>
                      <a:pt x="64" y="4"/>
                      <a:pt x="64" y="9"/>
                    </a:cubicBezTo>
                    <a:cubicBezTo>
                      <a:pt x="64" y="14"/>
                      <a:pt x="68" y="18"/>
                      <a:pt x="73" y="18"/>
                    </a:cubicBezTo>
                    <a:cubicBezTo>
                      <a:pt x="76" y="18"/>
                      <a:pt x="78" y="17"/>
                      <a:pt x="79" y="16"/>
                    </a:cubicBezTo>
                    <a:cubicBezTo>
                      <a:pt x="128" y="42"/>
                      <a:pt x="128" y="42"/>
                      <a:pt x="128" y="42"/>
                    </a:cubicBezTo>
                    <a:cubicBezTo>
                      <a:pt x="128" y="43"/>
                      <a:pt x="128" y="44"/>
                      <a:pt x="128" y="44"/>
                    </a:cubicBezTo>
                    <a:cubicBezTo>
                      <a:pt x="128" y="45"/>
                      <a:pt x="128" y="46"/>
                      <a:pt x="128" y="46"/>
                    </a:cubicBezTo>
                    <a:cubicBezTo>
                      <a:pt x="80" y="73"/>
                      <a:pt x="80" y="73"/>
                      <a:pt x="80" y="73"/>
                    </a:cubicBezTo>
                    <a:cubicBezTo>
                      <a:pt x="78" y="71"/>
                      <a:pt x="76" y="70"/>
                      <a:pt x="73" y="70"/>
                    </a:cubicBezTo>
                    <a:cubicBezTo>
                      <a:pt x="68" y="70"/>
                      <a:pt x="64" y="74"/>
                      <a:pt x="64" y="79"/>
                    </a:cubicBezTo>
                    <a:cubicBezTo>
                      <a:pt x="64" y="83"/>
                      <a:pt x="67" y="87"/>
                      <a:pt x="70" y="88"/>
                    </a:cubicBezTo>
                    <a:cubicBezTo>
                      <a:pt x="70" y="149"/>
                      <a:pt x="70" y="149"/>
                      <a:pt x="70" y="149"/>
                    </a:cubicBezTo>
                    <a:cubicBezTo>
                      <a:pt x="69" y="149"/>
                      <a:pt x="68" y="150"/>
                      <a:pt x="67" y="151"/>
                    </a:cubicBezTo>
                    <a:cubicBezTo>
                      <a:pt x="18" y="125"/>
                      <a:pt x="18" y="125"/>
                      <a:pt x="18" y="125"/>
                    </a:cubicBezTo>
                    <a:cubicBezTo>
                      <a:pt x="18" y="124"/>
                      <a:pt x="18" y="124"/>
                      <a:pt x="18" y="123"/>
                    </a:cubicBezTo>
                    <a:cubicBezTo>
                      <a:pt x="18" y="119"/>
                      <a:pt x="16" y="115"/>
                      <a:pt x="12" y="114"/>
                    </a:cubicBezTo>
                    <a:cubicBezTo>
                      <a:pt x="12" y="53"/>
                      <a:pt x="12" y="53"/>
                      <a:pt x="12" y="53"/>
                    </a:cubicBezTo>
                    <a:cubicBezTo>
                      <a:pt x="16" y="52"/>
                      <a:pt x="18" y="48"/>
                      <a:pt x="18" y="44"/>
                    </a:cubicBezTo>
                    <a:cubicBezTo>
                      <a:pt x="18" y="39"/>
                      <a:pt x="14" y="35"/>
                      <a:pt x="9" y="35"/>
                    </a:cubicBezTo>
                    <a:cubicBezTo>
                      <a:pt x="4" y="35"/>
                      <a:pt x="0" y="39"/>
                      <a:pt x="0" y="44"/>
                    </a:cubicBezTo>
                    <a:cubicBezTo>
                      <a:pt x="0" y="48"/>
                      <a:pt x="3" y="52"/>
                      <a:pt x="6" y="53"/>
                    </a:cubicBezTo>
                    <a:cubicBezTo>
                      <a:pt x="6" y="114"/>
                      <a:pt x="6" y="114"/>
                      <a:pt x="6" y="114"/>
                    </a:cubicBezTo>
                    <a:cubicBezTo>
                      <a:pt x="3" y="115"/>
                      <a:pt x="0" y="119"/>
                      <a:pt x="0" y="123"/>
                    </a:cubicBezTo>
                    <a:cubicBezTo>
                      <a:pt x="0" y="128"/>
                      <a:pt x="4" y="132"/>
                      <a:pt x="9" y="132"/>
                    </a:cubicBezTo>
                    <a:cubicBezTo>
                      <a:pt x="12" y="132"/>
                      <a:pt x="14" y="131"/>
                      <a:pt x="16" y="130"/>
                    </a:cubicBezTo>
                    <a:cubicBezTo>
                      <a:pt x="64" y="156"/>
                      <a:pt x="64" y="156"/>
                      <a:pt x="64" y="156"/>
                    </a:cubicBezTo>
                    <a:cubicBezTo>
                      <a:pt x="64" y="156"/>
                      <a:pt x="64" y="157"/>
                      <a:pt x="64" y="157"/>
                    </a:cubicBezTo>
                    <a:cubicBezTo>
                      <a:pt x="64" y="163"/>
                      <a:pt x="68" y="167"/>
                      <a:pt x="73" y="167"/>
                    </a:cubicBezTo>
                    <a:cubicBezTo>
                      <a:pt x="78" y="167"/>
                      <a:pt x="82" y="163"/>
                      <a:pt x="82" y="157"/>
                    </a:cubicBezTo>
                    <a:cubicBezTo>
                      <a:pt x="82" y="153"/>
                      <a:pt x="79" y="150"/>
                      <a:pt x="76" y="149"/>
                    </a:cubicBezTo>
                    <a:cubicBezTo>
                      <a:pt x="76" y="88"/>
                      <a:pt x="76" y="88"/>
                      <a:pt x="76" y="88"/>
                    </a:cubicBezTo>
                    <a:cubicBezTo>
                      <a:pt x="79" y="87"/>
                      <a:pt x="82" y="83"/>
                      <a:pt x="82" y="79"/>
                    </a:cubicBezTo>
                    <a:cubicBezTo>
                      <a:pt x="82" y="78"/>
                      <a:pt x="82" y="78"/>
                      <a:pt x="82" y="77"/>
                    </a:cubicBezTo>
                    <a:cubicBezTo>
                      <a:pt x="130" y="51"/>
                      <a:pt x="130" y="51"/>
                      <a:pt x="130" y="51"/>
                    </a:cubicBezTo>
                    <a:cubicBezTo>
                      <a:pt x="132" y="52"/>
                      <a:pt x="133" y="53"/>
                      <a:pt x="134" y="53"/>
                    </a:cubicBezTo>
                    <a:cubicBezTo>
                      <a:pt x="134" y="114"/>
                      <a:pt x="134" y="114"/>
                      <a:pt x="134" y="114"/>
                    </a:cubicBezTo>
                    <a:cubicBezTo>
                      <a:pt x="131" y="115"/>
                      <a:pt x="128" y="119"/>
                      <a:pt x="128" y="123"/>
                    </a:cubicBezTo>
                    <a:cubicBezTo>
                      <a:pt x="128" y="128"/>
                      <a:pt x="132" y="132"/>
                      <a:pt x="137" y="132"/>
                    </a:cubicBezTo>
                    <a:cubicBezTo>
                      <a:pt x="142" y="132"/>
                      <a:pt x="146" y="128"/>
                      <a:pt x="146" y="123"/>
                    </a:cubicBezTo>
                    <a:cubicBezTo>
                      <a:pt x="146" y="119"/>
                      <a:pt x="143" y="115"/>
                      <a:pt x="140" y="114"/>
                    </a:cubicBez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237" name="Group 236">
            <a:extLst>
              <a:ext uri="{FF2B5EF4-FFF2-40B4-BE49-F238E27FC236}">
                <a16:creationId xmlns:a16="http://schemas.microsoft.com/office/drawing/2014/main" id="{5AC0E654-B37D-4C9D-808A-E427732716F1}"/>
              </a:ext>
              <a:ext uri="{C183D7F6-B498-43B3-948B-1728B52AA6E4}">
                <adec:decorative xmlns:adec="http://schemas.microsoft.com/office/drawing/2017/decorative" val="1"/>
              </a:ext>
            </a:extLst>
          </p:cNvPr>
          <p:cNvGrpSpPr/>
          <p:nvPr/>
        </p:nvGrpSpPr>
        <p:grpSpPr>
          <a:xfrm>
            <a:off x="5465929" y="4514554"/>
            <a:ext cx="1260143" cy="1260143"/>
            <a:chOff x="5482849" y="2976945"/>
            <a:chExt cx="1260143" cy="1260143"/>
          </a:xfrm>
          <a:scene3d>
            <a:camera prst="perspectiveFront">
              <a:rot lat="17100000" lon="0" rev="0"/>
            </a:camera>
            <a:lightRig rig="threePt" dir="t"/>
          </a:scene3d>
        </p:grpSpPr>
        <p:sp>
          <p:nvSpPr>
            <p:cNvPr id="238" name="Oval 237">
              <a:extLst>
                <a:ext uri="{FF2B5EF4-FFF2-40B4-BE49-F238E27FC236}">
                  <a16:creationId xmlns:a16="http://schemas.microsoft.com/office/drawing/2014/main" id="{9773636E-68F1-4690-B82C-0569C4417201}"/>
                </a:ext>
              </a:extLst>
            </p:cNvPr>
            <p:cNvSpPr/>
            <p:nvPr/>
          </p:nvSpPr>
          <p:spPr bwMode="auto">
            <a:xfrm>
              <a:off x="5482849" y="2976945"/>
              <a:ext cx="1260143" cy="1260143"/>
            </a:xfrm>
            <a:prstGeom prst="ellipse">
              <a:avLst/>
            </a:prstGeom>
            <a:solidFill>
              <a:srgbClr val="008272"/>
            </a:solidFill>
            <a:ln w="9525" cap="flat" cmpd="sng" algn="ctr">
              <a:noFill/>
              <a:prstDash val="solid"/>
              <a:headEnd type="none" w="med" len="med"/>
              <a:tailEnd type="none" w="med" len="med"/>
            </a:ln>
            <a:effectLst/>
            <a:sp3d>
              <a:bevelB/>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9" name="Freeform: Shape 238">
              <a:extLst>
                <a:ext uri="{FF2B5EF4-FFF2-40B4-BE49-F238E27FC236}">
                  <a16:creationId xmlns:a16="http://schemas.microsoft.com/office/drawing/2014/main" id="{D84B5444-9B7B-4B97-850F-4EF2539BA352}"/>
                </a:ext>
              </a:extLst>
            </p:cNvPr>
            <p:cNvSpPr/>
            <p:nvPr/>
          </p:nvSpPr>
          <p:spPr bwMode="auto">
            <a:xfrm>
              <a:off x="5582048" y="3643167"/>
              <a:ext cx="1061744" cy="505207"/>
            </a:xfrm>
            <a:custGeom>
              <a:avLst/>
              <a:gdLst/>
              <a:ahLst/>
              <a:cxnLst/>
              <a:rect l="l" t="t" r="r" b="b"/>
              <a:pathLst>
                <a:path w="2136666" h="1016683">
                  <a:moveTo>
                    <a:pt x="879861" y="847144"/>
                  </a:moveTo>
                  <a:lnTo>
                    <a:pt x="914346" y="850787"/>
                  </a:lnTo>
                  <a:lnTo>
                    <a:pt x="911688" y="875948"/>
                  </a:lnTo>
                  <a:lnTo>
                    <a:pt x="912280" y="876010"/>
                  </a:lnTo>
                  <a:cubicBezTo>
                    <a:pt x="925649" y="858067"/>
                    <a:pt x="943039" y="850226"/>
                    <a:pt x="964451" y="852488"/>
                  </a:cubicBezTo>
                  <a:cubicBezTo>
                    <a:pt x="980928" y="854228"/>
                    <a:pt x="992943" y="860910"/>
                    <a:pt x="1000495" y="872533"/>
                  </a:cubicBezTo>
                  <a:cubicBezTo>
                    <a:pt x="1008047" y="884156"/>
                    <a:pt x="1010755" y="900081"/>
                    <a:pt x="1008618" y="920308"/>
                  </a:cubicBezTo>
                  <a:lnTo>
                    <a:pt x="998831" y="1012959"/>
                  </a:lnTo>
                  <a:lnTo>
                    <a:pt x="964494" y="1009332"/>
                  </a:lnTo>
                  <a:lnTo>
                    <a:pt x="973515" y="923933"/>
                  </a:lnTo>
                  <a:cubicBezTo>
                    <a:pt x="976507" y="895615"/>
                    <a:pt x="967987" y="880398"/>
                    <a:pt x="947957" y="878282"/>
                  </a:cubicBezTo>
                  <a:cubicBezTo>
                    <a:pt x="937498" y="877177"/>
                    <a:pt x="928450" y="880188"/>
                    <a:pt x="920814" y="887313"/>
                  </a:cubicBezTo>
                  <a:cubicBezTo>
                    <a:pt x="913177" y="894438"/>
                    <a:pt x="908728" y="903970"/>
                    <a:pt x="907467" y="915909"/>
                  </a:cubicBezTo>
                  <a:lnTo>
                    <a:pt x="898336" y="1002344"/>
                  </a:lnTo>
                  <a:lnTo>
                    <a:pt x="863851" y="998701"/>
                  </a:lnTo>
                  <a:close/>
                  <a:moveTo>
                    <a:pt x="773826" y="837932"/>
                  </a:moveTo>
                  <a:cubicBezTo>
                    <a:pt x="764311" y="835121"/>
                    <a:pt x="755221" y="836211"/>
                    <a:pt x="746555" y="841203"/>
                  </a:cubicBezTo>
                  <a:cubicBezTo>
                    <a:pt x="737890" y="846196"/>
                    <a:pt x="731137" y="854081"/>
                    <a:pt x="726297" y="864859"/>
                  </a:cubicBezTo>
                  <a:lnTo>
                    <a:pt x="793951" y="884848"/>
                  </a:lnTo>
                  <a:cubicBezTo>
                    <a:pt x="797370" y="872926"/>
                    <a:pt x="797297" y="862843"/>
                    <a:pt x="793732" y="854599"/>
                  </a:cubicBezTo>
                  <a:cubicBezTo>
                    <a:pt x="790167" y="846355"/>
                    <a:pt x="783532" y="840800"/>
                    <a:pt x="773826" y="837932"/>
                  </a:cubicBezTo>
                  <a:close/>
                  <a:moveTo>
                    <a:pt x="1112028" y="816412"/>
                  </a:moveTo>
                  <a:lnTo>
                    <a:pt x="1114323" y="861449"/>
                  </a:lnTo>
                  <a:lnTo>
                    <a:pt x="1150738" y="859594"/>
                  </a:lnTo>
                  <a:lnTo>
                    <a:pt x="1152116" y="886645"/>
                  </a:lnTo>
                  <a:lnTo>
                    <a:pt x="1115701" y="888501"/>
                  </a:lnTo>
                  <a:lnTo>
                    <a:pt x="1119578" y="964602"/>
                  </a:lnTo>
                  <a:cubicBezTo>
                    <a:pt x="1120037" y="973619"/>
                    <a:pt x="1122000" y="979977"/>
                    <a:pt x="1125467" y="983675"/>
                  </a:cubicBezTo>
                  <a:cubicBezTo>
                    <a:pt x="1128934" y="987373"/>
                    <a:pt x="1134482" y="989027"/>
                    <a:pt x="1142112" y="988638"/>
                  </a:cubicBezTo>
                  <a:cubicBezTo>
                    <a:pt x="1147958" y="988341"/>
                    <a:pt x="1152926" y="986399"/>
                    <a:pt x="1157016" y="982812"/>
                  </a:cubicBezTo>
                  <a:lnTo>
                    <a:pt x="1158409" y="1010161"/>
                  </a:lnTo>
                  <a:cubicBezTo>
                    <a:pt x="1151842" y="1013874"/>
                    <a:pt x="1143060" y="1016010"/>
                    <a:pt x="1132060" y="1016570"/>
                  </a:cubicBezTo>
                  <a:cubicBezTo>
                    <a:pt x="1102532" y="1018075"/>
                    <a:pt x="1087045" y="1004657"/>
                    <a:pt x="1085602" y="976317"/>
                  </a:cubicBezTo>
                  <a:lnTo>
                    <a:pt x="1081217" y="890257"/>
                  </a:lnTo>
                  <a:lnTo>
                    <a:pt x="1055801" y="891552"/>
                  </a:lnTo>
                  <a:lnTo>
                    <a:pt x="1054422" y="864500"/>
                  </a:lnTo>
                  <a:lnTo>
                    <a:pt x="1079839" y="863206"/>
                  </a:lnTo>
                  <a:lnTo>
                    <a:pt x="1078045" y="827979"/>
                  </a:lnTo>
                  <a:close/>
                  <a:moveTo>
                    <a:pt x="1387976" y="813893"/>
                  </a:moveTo>
                  <a:lnTo>
                    <a:pt x="1396792" y="842790"/>
                  </a:lnTo>
                  <a:cubicBezTo>
                    <a:pt x="1384400" y="838894"/>
                    <a:pt x="1371562" y="838973"/>
                    <a:pt x="1358275" y="843026"/>
                  </a:cubicBezTo>
                  <a:cubicBezTo>
                    <a:pt x="1354100" y="844300"/>
                    <a:pt x="1350458" y="845878"/>
                    <a:pt x="1347350" y="847760"/>
                  </a:cubicBezTo>
                  <a:cubicBezTo>
                    <a:pt x="1344241" y="849642"/>
                    <a:pt x="1341732" y="851704"/>
                    <a:pt x="1339823" y="853946"/>
                  </a:cubicBezTo>
                  <a:cubicBezTo>
                    <a:pt x="1337914" y="856189"/>
                    <a:pt x="1336620" y="858580"/>
                    <a:pt x="1335943" y="861121"/>
                  </a:cubicBezTo>
                  <a:cubicBezTo>
                    <a:pt x="1335266" y="863661"/>
                    <a:pt x="1335318" y="866213"/>
                    <a:pt x="1336100" y="868775"/>
                  </a:cubicBezTo>
                  <a:cubicBezTo>
                    <a:pt x="1337056" y="871907"/>
                    <a:pt x="1338531" y="874361"/>
                    <a:pt x="1340525" y="876139"/>
                  </a:cubicBezTo>
                  <a:cubicBezTo>
                    <a:pt x="1342520" y="877916"/>
                    <a:pt x="1345075" y="879237"/>
                    <a:pt x="1348192" y="880101"/>
                  </a:cubicBezTo>
                  <a:cubicBezTo>
                    <a:pt x="1351308" y="880966"/>
                    <a:pt x="1354903" y="881529"/>
                    <a:pt x="1358976" y="881790"/>
                  </a:cubicBezTo>
                  <a:cubicBezTo>
                    <a:pt x="1363050" y="882052"/>
                    <a:pt x="1367705" y="882265"/>
                    <a:pt x="1372942" y="882431"/>
                  </a:cubicBezTo>
                  <a:cubicBezTo>
                    <a:pt x="1379988" y="883082"/>
                    <a:pt x="1386407" y="883977"/>
                    <a:pt x="1392200" y="885114"/>
                  </a:cubicBezTo>
                  <a:cubicBezTo>
                    <a:pt x="1397993" y="886251"/>
                    <a:pt x="1403159" y="887968"/>
                    <a:pt x="1407698" y="890266"/>
                  </a:cubicBezTo>
                  <a:cubicBezTo>
                    <a:pt x="1412237" y="892564"/>
                    <a:pt x="1416129" y="895630"/>
                    <a:pt x="1419373" y="899463"/>
                  </a:cubicBezTo>
                  <a:cubicBezTo>
                    <a:pt x="1422617" y="903297"/>
                    <a:pt x="1425166" y="908251"/>
                    <a:pt x="1427019" y="914324"/>
                  </a:cubicBezTo>
                  <a:cubicBezTo>
                    <a:pt x="1429277" y="921727"/>
                    <a:pt x="1429538" y="928701"/>
                    <a:pt x="1427801" y="935248"/>
                  </a:cubicBezTo>
                  <a:cubicBezTo>
                    <a:pt x="1426064" y="941794"/>
                    <a:pt x="1422898" y="947739"/>
                    <a:pt x="1418304" y="953083"/>
                  </a:cubicBezTo>
                  <a:cubicBezTo>
                    <a:pt x="1413711" y="958426"/>
                    <a:pt x="1407956" y="963112"/>
                    <a:pt x="1401043" y="967140"/>
                  </a:cubicBezTo>
                  <a:cubicBezTo>
                    <a:pt x="1394128" y="971169"/>
                    <a:pt x="1386543" y="974442"/>
                    <a:pt x="1378287" y="976961"/>
                  </a:cubicBezTo>
                  <a:cubicBezTo>
                    <a:pt x="1362344" y="981825"/>
                    <a:pt x="1347725" y="983381"/>
                    <a:pt x="1334431" y="981628"/>
                  </a:cubicBezTo>
                  <a:lnTo>
                    <a:pt x="1325094" y="951022"/>
                  </a:lnTo>
                  <a:cubicBezTo>
                    <a:pt x="1340297" y="956654"/>
                    <a:pt x="1355348" y="957196"/>
                    <a:pt x="1370248" y="952651"/>
                  </a:cubicBezTo>
                  <a:cubicBezTo>
                    <a:pt x="1390177" y="946571"/>
                    <a:pt x="1398346" y="937647"/>
                    <a:pt x="1394756" y="925879"/>
                  </a:cubicBezTo>
                  <a:cubicBezTo>
                    <a:pt x="1393743" y="922558"/>
                    <a:pt x="1392027" y="919995"/>
                    <a:pt x="1389610" y="918191"/>
                  </a:cubicBezTo>
                  <a:cubicBezTo>
                    <a:pt x="1387192" y="916387"/>
                    <a:pt x="1384261" y="915025"/>
                    <a:pt x="1380816" y="914105"/>
                  </a:cubicBezTo>
                  <a:cubicBezTo>
                    <a:pt x="1377372" y="913185"/>
                    <a:pt x="1373463" y="912614"/>
                    <a:pt x="1369091" y="912392"/>
                  </a:cubicBezTo>
                  <a:cubicBezTo>
                    <a:pt x="1364718" y="912170"/>
                    <a:pt x="1359837" y="911896"/>
                    <a:pt x="1354447" y="911569"/>
                  </a:cubicBezTo>
                  <a:cubicBezTo>
                    <a:pt x="1347744" y="911021"/>
                    <a:pt x="1341591" y="910149"/>
                    <a:pt x="1335988" y="908954"/>
                  </a:cubicBezTo>
                  <a:cubicBezTo>
                    <a:pt x="1330385" y="907759"/>
                    <a:pt x="1325480" y="905962"/>
                    <a:pt x="1321273" y="903563"/>
                  </a:cubicBezTo>
                  <a:cubicBezTo>
                    <a:pt x="1317066" y="901164"/>
                    <a:pt x="1313504" y="898075"/>
                    <a:pt x="1310588" y="894297"/>
                  </a:cubicBezTo>
                  <a:cubicBezTo>
                    <a:pt x="1307672" y="890519"/>
                    <a:pt x="1305345" y="885782"/>
                    <a:pt x="1303608" y="880088"/>
                  </a:cubicBezTo>
                  <a:cubicBezTo>
                    <a:pt x="1301466" y="873066"/>
                    <a:pt x="1301237" y="866367"/>
                    <a:pt x="1302923" y="859992"/>
                  </a:cubicBezTo>
                  <a:cubicBezTo>
                    <a:pt x="1304608" y="853616"/>
                    <a:pt x="1307694" y="847748"/>
                    <a:pt x="1312178" y="842386"/>
                  </a:cubicBezTo>
                  <a:cubicBezTo>
                    <a:pt x="1316662" y="837024"/>
                    <a:pt x="1322181" y="832332"/>
                    <a:pt x="1328734" y="828310"/>
                  </a:cubicBezTo>
                  <a:cubicBezTo>
                    <a:pt x="1335287" y="824288"/>
                    <a:pt x="1342359" y="821119"/>
                    <a:pt x="1349952" y="818803"/>
                  </a:cubicBezTo>
                  <a:cubicBezTo>
                    <a:pt x="1363427" y="814691"/>
                    <a:pt x="1376102" y="813055"/>
                    <a:pt x="1387976" y="813893"/>
                  </a:cubicBezTo>
                  <a:close/>
                  <a:moveTo>
                    <a:pt x="752350" y="810888"/>
                  </a:moveTo>
                  <a:cubicBezTo>
                    <a:pt x="761769" y="809779"/>
                    <a:pt x="771474" y="810700"/>
                    <a:pt x="781465" y="813652"/>
                  </a:cubicBezTo>
                  <a:cubicBezTo>
                    <a:pt x="801448" y="819556"/>
                    <a:pt x="815012" y="830547"/>
                    <a:pt x="822159" y="846626"/>
                  </a:cubicBezTo>
                  <a:cubicBezTo>
                    <a:pt x="829306" y="862704"/>
                    <a:pt x="829506" y="882162"/>
                    <a:pt x="822759" y="904998"/>
                  </a:cubicBezTo>
                  <a:lnTo>
                    <a:pt x="819006" y="917701"/>
                  </a:lnTo>
                  <a:lnTo>
                    <a:pt x="719381" y="888266"/>
                  </a:lnTo>
                  <a:cubicBezTo>
                    <a:pt x="715770" y="901891"/>
                    <a:pt x="716854" y="913540"/>
                    <a:pt x="722635" y="923214"/>
                  </a:cubicBezTo>
                  <a:cubicBezTo>
                    <a:pt x="728415" y="932888"/>
                    <a:pt x="738252" y="939777"/>
                    <a:pt x="752144" y="943882"/>
                  </a:cubicBezTo>
                  <a:cubicBezTo>
                    <a:pt x="767749" y="948493"/>
                    <a:pt x="783447" y="948061"/>
                    <a:pt x="799238" y="942588"/>
                  </a:cubicBezTo>
                  <a:lnTo>
                    <a:pt x="791352" y="969278"/>
                  </a:lnTo>
                  <a:cubicBezTo>
                    <a:pt x="775557" y="973716"/>
                    <a:pt x="756716" y="972701"/>
                    <a:pt x="734831" y="966235"/>
                  </a:cubicBezTo>
                  <a:cubicBezTo>
                    <a:pt x="713327" y="959882"/>
                    <a:pt x="698422" y="948262"/>
                    <a:pt x="690117" y="931375"/>
                  </a:cubicBezTo>
                  <a:cubicBezTo>
                    <a:pt x="681812" y="914489"/>
                    <a:pt x="681215" y="894009"/>
                    <a:pt x="688328" y="869935"/>
                  </a:cubicBezTo>
                  <a:cubicBezTo>
                    <a:pt x="695047" y="847194"/>
                    <a:pt x="707255" y="830652"/>
                    <a:pt x="724950" y="820310"/>
                  </a:cubicBezTo>
                  <a:cubicBezTo>
                    <a:pt x="733797" y="815138"/>
                    <a:pt x="742931" y="811998"/>
                    <a:pt x="752350" y="810888"/>
                  </a:cubicBezTo>
                  <a:close/>
                  <a:moveTo>
                    <a:pt x="585832" y="762450"/>
                  </a:moveTo>
                  <a:cubicBezTo>
                    <a:pt x="580171" y="762259"/>
                    <a:pt x="574591" y="763468"/>
                    <a:pt x="569092" y="766079"/>
                  </a:cubicBezTo>
                  <a:cubicBezTo>
                    <a:pt x="558094" y="771302"/>
                    <a:pt x="548625" y="781633"/>
                    <a:pt x="540684" y="797074"/>
                  </a:cubicBezTo>
                  <a:cubicBezTo>
                    <a:pt x="533832" y="810398"/>
                    <a:pt x="531507" y="822674"/>
                    <a:pt x="533709" y="833904"/>
                  </a:cubicBezTo>
                  <a:cubicBezTo>
                    <a:pt x="535911" y="845134"/>
                    <a:pt x="542218" y="853426"/>
                    <a:pt x="552630" y="858780"/>
                  </a:cubicBezTo>
                  <a:cubicBezTo>
                    <a:pt x="563218" y="864225"/>
                    <a:pt x="573783" y="864833"/>
                    <a:pt x="584326" y="860604"/>
                  </a:cubicBezTo>
                  <a:cubicBezTo>
                    <a:pt x="594869" y="856375"/>
                    <a:pt x="603203" y="848305"/>
                    <a:pt x="609329" y="836393"/>
                  </a:cubicBezTo>
                  <a:lnTo>
                    <a:pt x="618382" y="818791"/>
                  </a:lnTo>
                  <a:cubicBezTo>
                    <a:pt x="623282" y="809261"/>
                    <a:pt x="624314" y="799500"/>
                    <a:pt x="621476" y="789505"/>
                  </a:cubicBezTo>
                  <a:cubicBezTo>
                    <a:pt x="618639" y="779511"/>
                    <a:pt x="612500" y="772086"/>
                    <a:pt x="603059" y="767231"/>
                  </a:cubicBezTo>
                  <a:cubicBezTo>
                    <a:pt x="597235" y="764236"/>
                    <a:pt x="591493" y="762642"/>
                    <a:pt x="585832" y="762450"/>
                  </a:cubicBezTo>
                  <a:close/>
                  <a:moveTo>
                    <a:pt x="1554674" y="736747"/>
                  </a:moveTo>
                  <a:lnTo>
                    <a:pt x="1571111" y="925740"/>
                  </a:lnTo>
                  <a:cubicBezTo>
                    <a:pt x="1572234" y="960358"/>
                    <a:pt x="1561225" y="983366"/>
                    <a:pt x="1538083" y="994764"/>
                  </a:cubicBezTo>
                  <a:cubicBezTo>
                    <a:pt x="1531585" y="997964"/>
                    <a:pt x="1525871" y="1000060"/>
                    <a:pt x="1520939" y="1001050"/>
                  </a:cubicBezTo>
                  <a:lnTo>
                    <a:pt x="1508248" y="975282"/>
                  </a:lnTo>
                  <a:cubicBezTo>
                    <a:pt x="1513932" y="974473"/>
                    <a:pt x="1518777" y="973083"/>
                    <a:pt x="1522783" y="971110"/>
                  </a:cubicBezTo>
                  <a:cubicBezTo>
                    <a:pt x="1534354" y="965411"/>
                    <a:pt x="1540182" y="955462"/>
                    <a:pt x="1540267" y="941263"/>
                  </a:cubicBezTo>
                  <a:lnTo>
                    <a:pt x="1538432" y="914296"/>
                  </a:lnTo>
                  <a:lnTo>
                    <a:pt x="1416888" y="804609"/>
                  </a:lnTo>
                  <a:lnTo>
                    <a:pt x="1451201" y="787709"/>
                  </a:lnTo>
                  <a:lnTo>
                    <a:pt x="1532702" y="870998"/>
                  </a:lnTo>
                  <a:cubicBezTo>
                    <a:pt x="1533672" y="872069"/>
                    <a:pt x="1536095" y="874967"/>
                    <a:pt x="1539971" y="879694"/>
                  </a:cubicBezTo>
                  <a:lnTo>
                    <a:pt x="1540639" y="879365"/>
                  </a:lnTo>
                  <a:cubicBezTo>
                    <a:pt x="1540076" y="877099"/>
                    <a:pt x="1539298" y="873500"/>
                    <a:pt x="1538308" y="868569"/>
                  </a:cubicBezTo>
                  <a:lnTo>
                    <a:pt x="1523432" y="752134"/>
                  </a:lnTo>
                  <a:close/>
                  <a:moveTo>
                    <a:pt x="580075" y="730893"/>
                  </a:moveTo>
                  <a:cubicBezTo>
                    <a:pt x="589277" y="731330"/>
                    <a:pt x="598621" y="733988"/>
                    <a:pt x="608107" y="738866"/>
                  </a:cubicBezTo>
                  <a:cubicBezTo>
                    <a:pt x="626018" y="748077"/>
                    <a:pt x="635531" y="762230"/>
                    <a:pt x="636646" y="781324"/>
                  </a:cubicBezTo>
                  <a:lnTo>
                    <a:pt x="637175" y="781596"/>
                  </a:lnTo>
                  <a:lnTo>
                    <a:pt x="646840" y="762802"/>
                  </a:lnTo>
                  <a:lnTo>
                    <a:pt x="677546" y="778593"/>
                  </a:lnTo>
                  <a:lnTo>
                    <a:pt x="613428" y="903268"/>
                  </a:lnTo>
                  <a:cubicBezTo>
                    <a:pt x="587836" y="953033"/>
                    <a:pt x="550025" y="965050"/>
                    <a:pt x="499996" y="939322"/>
                  </a:cubicBezTo>
                  <a:cubicBezTo>
                    <a:pt x="482350" y="930246"/>
                    <a:pt x="468473" y="919372"/>
                    <a:pt x="458366" y="906700"/>
                  </a:cubicBezTo>
                  <a:lnTo>
                    <a:pt x="472796" y="878641"/>
                  </a:lnTo>
                  <a:cubicBezTo>
                    <a:pt x="483263" y="894735"/>
                    <a:pt x="495158" y="906208"/>
                    <a:pt x="508482" y="913060"/>
                  </a:cubicBezTo>
                  <a:cubicBezTo>
                    <a:pt x="540687" y="929622"/>
                    <a:pt x="564935" y="922065"/>
                    <a:pt x="581226" y="890389"/>
                  </a:cubicBezTo>
                  <a:lnTo>
                    <a:pt x="588849" y="875566"/>
                  </a:lnTo>
                  <a:lnTo>
                    <a:pt x="588319" y="875293"/>
                  </a:lnTo>
                  <a:cubicBezTo>
                    <a:pt x="569279" y="887369"/>
                    <a:pt x="549567" y="888166"/>
                    <a:pt x="529185" y="877684"/>
                  </a:cubicBezTo>
                  <a:cubicBezTo>
                    <a:pt x="512685" y="869198"/>
                    <a:pt x="502481" y="856336"/>
                    <a:pt x="498572" y="839096"/>
                  </a:cubicBezTo>
                  <a:cubicBezTo>
                    <a:pt x="494663" y="821857"/>
                    <a:pt x="497927" y="803090"/>
                    <a:pt x="508363" y="782796"/>
                  </a:cubicBezTo>
                  <a:cubicBezTo>
                    <a:pt x="520207" y="759767"/>
                    <a:pt x="535049" y="744249"/>
                    <a:pt x="552890" y="736242"/>
                  </a:cubicBezTo>
                  <a:cubicBezTo>
                    <a:pt x="561810" y="732239"/>
                    <a:pt x="570872" y="730456"/>
                    <a:pt x="580075" y="730893"/>
                  </a:cubicBezTo>
                  <a:close/>
                  <a:moveTo>
                    <a:pt x="1654941" y="671253"/>
                  </a:moveTo>
                  <a:lnTo>
                    <a:pt x="1672522" y="695823"/>
                  </a:lnTo>
                  <a:cubicBezTo>
                    <a:pt x="1659535" y="696087"/>
                    <a:pt x="1647393" y="700261"/>
                    <a:pt x="1636096" y="708344"/>
                  </a:cubicBezTo>
                  <a:cubicBezTo>
                    <a:pt x="1632546" y="710884"/>
                    <a:pt x="1629598" y="713543"/>
                    <a:pt x="1627254" y="716319"/>
                  </a:cubicBezTo>
                  <a:cubicBezTo>
                    <a:pt x="1624909" y="719094"/>
                    <a:pt x="1623190" y="721849"/>
                    <a:pt x="1622096" y="724584"/>
                  </a:cubicBezTo>
                  <a:cubicBezTo>
                    <a:pt x="1621003" y="727318"/>
                    <a:pt x="1620541" y="729998"/>
                    <a:pt x="1620710" y="732621"/>
                  </a:cubicBezTo>
                  <a:cubicBezTo>
                    <a:pt x="1620880" y="735245"/>
                    <a:pt x="1621744" y="737646"/>
                    <a:pt x="1623303" y="739825"/>
                  </a:cubicBezTo>
                  <a:cubicBezTo>
                    <a:pt x="1625208" y="742488"/>
                    <a:pt x="1627390" y="744343"/>
                    <a:pt x="1629847" y="745391"/>
                  </a:cubicBezTo>
                  <a:cubicBezTo>
                    <a:pt x="1632305" y="746438"/>
                    <a:pt x="1635148" y="746874"/>
                    <a:pt x="1638378" y="746698"/>
                  </a:cubicBezTo>
                  <a:cubicBezTo>
                    <a:pt x="1641607" y="746523"/>
                    <a:pt x="1645193" y="745908"/>
                    <a:pt x="1649137" y="744855"/>
                  </a:cubicBezTo>
                  <a:cubicBezTo>
                    <a:pt x="1653081" y="743803"/>
                    <a:pt x="1657561" y="742519"/>
                    <a:pt x="1662577" y="741004"/>
                  </a:cubicBezTo>
                  <a:cubicBezTo>
                    <a:pt x="1669461" y="739372"/>
                    <a:pt x="1675830" y="738170"/>
                    <a:pt x="1681683" y="737398"/>
                  </a:cubicBezTo>
                  <a:cubicBezTo>
                    <a:pt x="1687536" y="736626"/>
                    <a:pt x="1692980" y="736604"/>
                    <a:pt x="1698015" y="737332"/>
                  </a:cubicBezTo>
                  <a:cubicBezTo>
                    <a:pt x="1703050" y="738060"/>
                    <a:pt x="1707717" y="739723"/>
                    <a:pt x="1712015" y="742321"/>
                  </a:cubicBezTo>
                  <a:cubicBezTo>
                    <a:pt x="1716314" y="744918"/>
                    <a:pt x="1720311" y="748799"/>
                    <a:pt x="1724006" y="753963"/>
                  </a:cubicBezTo>
                  <a:cubicBezTo>
                    <a:pt x="1728509" y="760257"/>
                    <a:pt x="1730983" y="766783"/>
                    <a:pt x="1731427" y="773541"/>
                  </a:cubicBezTo>
                  <a:cubicBezTo>
                    <a:pt x="1731871" y="780300"/>
                    <a:pt x="1730769" y="786944"/>
                    <a:pt x="1728122" y="793475"/>
                  </a:cubicBezTo>
                  <a:cubicBezTo>
                    <a:pt x="1725474" y="800005"/>
                    <a:pt x="1721518" y="806283"/>
                    <a:pt x="1716252" y="812308"/>
                  </a:cubicBezTo>
                  <a:cubicBezTo>
                    <a:pt x="1710986" y="818333"/>
                    <a:pt x="1704842" y="823857"/>
                    <a:pt x="1697823" y="828880"/>
                  </a:cubicBezTo>
                  <a:cubicBezTo>
                    <a:pt x="1684267" y="838580"/>
                    <a:pt x="1670910" y="844721"/>
                    <a:pt x="1657752" y="847304"/>
                  </a:cubicBezTo>
                  <a:lnTo>
                    <a:pt x="1639132" y="821282"/>
                  </a:lnTo>
                  <a:cubicBezTo>
                    <a:pt x="1655337" y="821764"/>
                    <a:pt x="1669774" y="817473"/>
                    <a:pt x="1682442" y="808409"/>
                  </a:cubicBezTo>
                  <a:cubicBezTo>
                    <a:pt x="1699387" y="796284"/>
                    <a:pt x="1704280" y="785219"/>
                    <a:pt x="1697121" y="775213"/>
                  </a:cubicBezTo>
                  <a:cubicBezTo>
                    <a:pt x="1695100" y="772389"/>
                    <a:pt x="1692656" y="770508"/>
                    <a:pt x="1689789" y="769571"/>
                  </a:cubicBezTo>
                  <a:cubicBezTo>
                    <a:pt x="1686922" y="768633"/>
                    <a:pt x="1683710" y="768278"/>
                    <a:pt x="1680151" y="768506"/>
                  </a:cubicBezTo>
                  <a:cubicBezTo>
                    <a:pt x="1676593" y="768734"/>
                    <a:pt x="1672707" y="769441"/>
                    <a:pt x="1668492" y="770626"/>
                  </a:cubicBezTo>
                  <a:cubicBezTo>
                    <a:pt x="1664278" y="771812"/>
                    <a:pt x="1659564" y="773111"/>
                    <a:pt x="1654352" y="774522"/>
                  </a:cubicBezTo>
                  <a:cubicBezTo>
                    <a:pt x="1647825" y="776142"/>
                    <a:pt x="1641716" y="777281"/>
                    <a:pt x="1636025" y="777937"/>
                  </a:cubicBezTo>
                  <a:cubicBezTo>
                    <a:pt x="1630333" y="778594"/>
                    <a:pt x="1625111" y="778457"/>
                    <a:pt x="1620358" y="777526"/>
                  </a:cubicBezTo>
                  <a:cubicBezTo>
                    <a:pt x="1615606" y="776596"/>
                    <a:pt x="1611244" y="774806"/>
                    <a:pt x="1607274" y="772157"/>
                  </a:cubicBezTo>
                  <a:cubicBezTo>
                    <a:pt x="1603304" y="769507"/>
                    <a:pt x="1599588" y="765762"/>
                    <a:pt x="1596123" y="760920"/>
                  </a:cubicBezTo>
                  <a:cubicBezTo>
                    <a:pt x="1591851" y="754949"/>
                    <a:pt x="1589495" y="748674"/>
                    <a:pt x="1589057" y="742094"/>
                  </a:cubicBezTo>
                  <a:cubicBezTo>
                    <a:pt x="1588619" y="735514"/>
                    <a:pt x="1589669" y="728968"/>
                    <a:pt x="1592207" y="722455"/>
                  </a:cubicBezTo>
                  <a:cubicBezTo>
                    <a:pt x="1594745" y="715942"/>
                    <a:pt x="1598477" y="709733"/>
                    <a:pt x="1603403" y="703830"/>
                  </a:cubicBezTo>
                  <a:cubicBezTo>
                    <a:pt x="1608328" y="697926"/>
                    <a:pt x="1614019" y="692665"/>
                    <a:pt x="1620474" y="688046"/>
                  </a:cubicBezTo>
                  <a:cubicBezTo>
                    <a:pt x="1631932" y="679847"/>
                    <a:pt x="1643421" y="674249"/>
                    <a:pt x="1654941" y="671253"/>
                  </a:cubicBezTo>
                  <a:close/>
                  <a:moveTo>
                    <a:pt x="485539" y="661507"/>
                  </a:moveTo>
                  <a:lnTo>
                    <a:pt x="513482" y="681789"/>
                  </a:lnTo>
                  <a:lnTo>
                    <a:pt x="423962" y="805125"/>
                  </a:lnTo>
                  <a:lnTo>
                    <a:pt x="396018" y="784844"/>
                  </a:lnTo>
                  <a:close/>
                  <a:moveTo>
                    <a:pt x="526440" y="610095"/>
                  </a:moveTo>
                  <a:cubicBezTo>
                    <a:pt x="531907" y="609404"/>
                    <a:pt x="536929" y="610720"/>
                    <a:pt x="541506" y="614042"/>
                  </a:cubicBezTo>
                  <a:cubicBezTo>
                    <a:pt x="546243" y="617480"/>
                    <a:pt x="549151" y="621920"/>
                    <a:pt x="550228" y="627361"/>
                  </a:cubicBezTo>
                  <a:cubicBezTo>
                    <a:pt x="551306" y="632802"/>
                    <a:pt x="550184" y="637811"/>
                    <a:pt x="546862" y="642388"/>
                  </a:cubicBezTo>
                  <a:cubicBezTo>
                    <a:pt x="543714" y="646724"/>
                    <a:pt x="539373" y="649243"/>
                    <a:pt x="533837" y="649945"/>
                  </a:cubicBezTo>
                  <a:cubicBezTo>
                    <a:pt x="528301" y="650646"/>
                    <a:pt x="523164" y="649278"/>
                    <a:pt x="518426" y="645840"/>
                  </a:cubicBezTo>
                  <a:cubicBezTo>
                    <a:pt x="513850" y="642518"/>
                    <a:pt x="511013" y="638191"/>
                    <a:pt x="509918" y="632859"/>
                  </a:cubicBezTo>
                  <a:cubicBezTo>
                    <a:pt x="508822" y="627528"/>
                    <a:pt x="509935" y="622574"/>
                    <a:pt x="513257" y="617997"/>
                  </a:cubicBezTo>
                  <a:cubicBezTo>
                    <a:pt x="516579" y="613420"/>
                    <a:pt x="520974" y="610786"/>
                    <a:pt x="526440" y="610095"/>
                  </a:cubicBezTo>
                  <a:close/>
                  <a:moveTo>
                    <a:pt x="1696690" y="571987"/>
                  </a:moveTo>
                  <a:lnTo>
                    <a:pt x="1727923" y="604514"/>
                  </a:lnTo>
                  <a:lnTo>
                    <a:pt x="1754224" y="579260"/>
                  </a:lnTo>
                  <a:lnTo>
                    <a:pt x="1772984" y="598798"/>
                  </a:lnTo>
                  <a:lnTo>
                    <a:pt x="1746683" y="624052"/>
                  </a:lnTo>
                  <a:lnTo>
                    <a:pt x="1799461" y="679016"/>
                  </a:lnTo>
                  <a:cubicBezTo>
                    <a:pt x="1805714" y="685529"/>
                    <a:pt x="1811362" y="689047"/>
                    <a:pt x="1816404" y="689570"/>
                  </a:cubicBezTo>
                  <a:cubicBezTo>
                    <a:pt x="1821445" y="690093"/>
                    <a:pt x="1826722" y="687709"/>
                    <a:pt x="1832232" y="682418"/>
                  </a:cubicBezTo>
                  <a:cubicBezTo>
                    <a:pt x="1836455" y="678363"/>
                    <a:pt x="1838936" y="673642"/>
                    <a:pt x="1839678" y="668254"/>
                  </a:cubicBezTo>
                  <a:lnTo>
                    <a:pt x="1858644" y="688006"/>
                  </a:lnTo>
                  <a:cubicBezTo>
                    <a:pt x="1856114" y="695113"/>
                    <a:pt x="1850877" y="702480"/>
                    <a:pt x="1842933" y="710108"/>
                  </a:cubicBezTo>
                  <a:cubicBezTo>
                    <a:pt x="1821606" y="730586"/>
                    <a:pt x="1801115" y="730592"/>
                    <a:pt x="1781462" y="710123"/>
                  </a:cubicBezTo>
                  <a:lnTo>
                    <a:pt x="1721778" y="647967"/>
                  </a:lnTo>
                  <a:lnTo>
                    <a:pt x="1703421" y="665594"/>
                  </a:lnTo>
                  <a:lnTo>
                    <a:pt x="1684660" y="646056"/>
                  </a:lnTo>
                  <a:lnTo>
                    <a:pt x="1703017" y="628429"/>
                  </a:lnTo>
                  <a:lnTo>
                    <a:pt x="1678587" y="602987"/>
                  </a:lnTo>
                  <a:close/>
                  <a:moveTo>
                    <a:pt x="463262" y="544565"/>
                  </a:moveTo>
                  <a:lnTo>
                    <a:pt x="488989" y="567816"/>
                  </a:lnTo>
                  <a:lnTo>
                    <a:pt x="337707" y="735207"/>
                  </a:lnTo>
                  <a:lnTo>
                    <a:pt x="311980" y="711956"/>
                  </a:lnTo>
                  <a:close/>
                  <a:moveTo>
                    <a:pt x="1862904" y="498756"/>
                  </a:moveTo>
                  <a:cubicBezTo>
                    <a:pt x="1853935" y="499213"/>
                    <a:pt x="1846410" y="503487"/>
                    <a:pt x="1840329" y="511577"/>
                  </a:cubicBezTo>
                  <a:cubicBezTo>
                    <a:pt x="1834368" y="519508"/>
                    <a:pt x="1832210" y="528406"/>
                    <a:pt x="1833857" y="538270"/>
                  </a:cubicBezTo>
                  <a:cubicBezTo>
                    <a:pt x="1835504" y="548134"/>
                    <a:pt x="1840530" y="557218"/>
                    <a:pt x="1848935" y="565521"/>
                  </a:cubicBezTo>
                  <a:lnTo>
                    <a:pt x="1891320" y="509129"/>
                  </a:lnTo>
                  <a:cubicBezTo>
                    <a:pt x="1881346" y="501757"/>
                    <a:pt x="1871874" y="498299"/>
                    <a:pt x="1862904" y="498756"/>
                  </a:cubicBezTo>
                  <a:close/>
                  <a:moveTo>
                    <a:pt x="404604" y="480661"/>
                  </a:moveTo>
                  <a:lnTo>
                    <a:pt x="427662" y="506562"/>
                  </a:lnTo>
                  <a:lnTo>
                    <a:pt x="259139" y="656582"/>
                  </a:lnTo>
                  <a:lnTo>
                    <a:pt x="236081" y="630681"/>
                  </a:lnTo>
                  <a:close/>
                  <a:moveTo>
                    <a:pt x="1865376" y="469336"/>
                  </a:moveTo>
                  <a:cubicBezTo>
                    <a:pt x="1882938" y="468262"/>
                    <a:pt x="1901237" y="474879"/>
                    <a:pt x="1920273" y="489186"/>
                  </a:cubicBezTo>
                  <a:lnTo>
                    <a:pt x="1930861" y="497145"/>
                  </a:lnTo>
                  <a:lnTo>
                    <a:pt x="1868446" y="580186"/>
                  </a:lnTo>
                  <a:cubicBezTo>
                    <a:pt x="1879947" y="588334"/>
                    <a:pt x="1891240" y="591391"/>
                    <a:pt x="1902325" y="589359"/>
                  </a:cubicBezTo>
                  <a:cubicBezTo>
                    <a:pt x="1913410" y="587326"/>
                    <a:pt x="1923304" y="580520"/>
                    <a:pt x="1932007" y="568940"/>
                  </a:cubicBezTo>
                  <a:cubicBezTo>
                    <a:pt x="1941784" y="555933"/>
                    <a:pt x="1946870" y="541075"/>
                    <a:pt x="1947264" y="524367"/>
                  </a:cubicBezTo>
                  <a:lnTo>
                    <a:pt x="1969511" y="541089"/>
                  </a:lnTo>
                  <a:cubicBezTo>
                    <a:pt x="1968145" y="557439"/>
                    <a:pt x="1960606" y="574734"/>
                    <a:pt x="1946895" y="592977"/>
                  </a:cubicBezTo>
                  <a:cubicBezTo>
                    <a:pt x="1933423" y="610901"/>
                    <a:pt x="1917324" y="620802"/>
                    <a:pt x="1898600" y="622678"/>
                  </a:cubicBezTo>
                  <a:cubicBezTo>
                    <a:pt x="1879875" y="624553"/>
                    <a:pt x="1860480" y="617950"/>
                    <a:pt x="1840414" y="602868"/>
                  </a:cubicBezTo>
                  <a:cubicBezTo>
                    <a:pt x="1821458" y="588621"/>
                    <a:pt x="1810229" y="571400"/>
                    <a:pt x="1806727" y="551205"/>
                  </a:cubicBezTo>
                  <a:cubicBezTo>
                    <a:pt x="1803226" y="531010"/>
                    <a:pt x="1807734" y="512585"/>
                    <a:pt x="1820253" y="495929"/>
                  </a:cubicBezTo>
                  <a:cubicBezTo>
                    <a:pt x="1832772" y="479273"/>
                    <a:pt x="1847813" y="470409"/>
                    <a:pt x="1865376" y="469336"/>
                  </a:cubicBezTo>
                  <a:close/>
                  <a:moveTo>
                    <a:pt x="244196" y="437125"/>
                  </a:moveTo>
                  <a:cubicBezTo>
                    <a:pt x="234362" y="435304"/>
                    <a:pt x="224108" y="436925"/>
                    <a:pt x="213434" y="441989"/>
                  </a:cubicBezTo>
                  <a:lnTo>
                    <a:pt x="251960" y="501085"/>
                  </a:lnTo>
                  <a:cubicBezTo>
                    <a:pt x="262295" y="494228"/>
                    <a:pt x="268780" y="486507"/>
                    <a:pt x="271414" y="477920"/>
                  </a:cubicBezTo>
                  <a:cubicBezTo>
                    <a:pt x="274047" y="469333"/>
                    <a:pt x="272601" y="460801"/>
                    <a:pt x="267074" y="452323"/>
                  </a:cubicBezTo>
                  <a:cubicBezTo>
                    <a:pt x="261655" y="444012"/>
                    <a:pt x="254029" y="438946"/>
                    <a:pt x="244196" y="437125"/>
                  </a:cubicBezTo>
                  <a:close/>
                  <a:moveTo>
                    <a:pt x="241304" y="407208"/>
                  </a:moveTo>
                  <a:cubicBezTo>
                    <a:pt x="261480" y="410814"/>
                    <a:pt x="277258" y="421344"/>
                    <a:pt x="288637" y="438799"/>
                  </a:cubicBezTo>
                  <a:cubicBezTo>
                    <a:pt x="300016" y="456253"/>
                    <a:pt x="303211" y="473417"/>
                    <a:pt x="298222" y="490290"/>
                  </a:cubicBezTo>
                  <a:cubicBezTo>
                    <a:pt x="293232" y="507164"/>
                    <a:pt x="280764" y="522103"/>
                    <a:pt x="260816" y="535107"/>
                  </a:cubicBezTo>
                  <a:lnTo>
                    <a:pt x="249720" y="542341"/>
                  </a:lnTo>
                  <a:lnTo>
                    <a:pt x="192987" y="455319"/>
                  </a:lnTo>
                  <a:cubicBezTo>
                    <a:pt x="181401" y="463346"/>
                    <a:pt x="174671" y="472916"/>
                    <a:pt x="172796" y="484028"/>
                  </a:cubicBezTo>
                  <a:cubicBezTo>
                    <a:pt x="170920" y="495141"/>
                    <a:pt x="173938" y="506764"/>
                    <a:pt x="181849" y="518899"/>
                  </a:cubicBezTo>
                  <a:cubicBezTo>
                    <a:pt x="190736" y="532530"/>
                    <a:pt x="202964" y="542384"/>
                    <a:pt x="218532" y="548461"/>
                  </a:cubicBezTo>
                  <a:lnTo>
                    <a:pt x="195219" y="563660"/>
                  </a:lnTo>
                  <a:cubicBezTo>
                    <a:pt x="180318" y="556792"/>
                    <a:pt x="166637" y="543800"/>
                    <a:pt x="154174" y="524683"/>
                  </a:cubicBezTo>
                  <a:cubicBezTo>
                    <a:pt x="141928" y="505899"/>
                    <a:pt x="138121" y="487387"/>
                    <a:pt x="142752" y="469148"/>
                  </a:cubicBezTo>
                  <a:cubicBezTo>
                    <a:pt x="147384" y="450909"/>
                    <a:pt x="160214" y="434934"/>
                    <a:pt x="181242" y="421225"/>
                  </a:cubicBezTo>
                  <a:cubicBezTo>
                    <a:pt x="201107" y="408275"/>
                    <a:pt x="221127" y="403602"/>
                    <a:pt x="241304" y="407208"/>
                  </a:cubicBezTo>
                  <a:close/>
                  <a:moveTo>
                    <a:pt x="195436" y="260374"/>
                  </a:moveTo>
                  <a:lnTo>
                    <a:pt x="205592" y="283709"/>
                  </a:lnTo>
                  <a:lnTo>
                    <a:pt x="237934" y="269634"/>
                  </a:lnTo>
                  <a:lnTo>
                    <a:pt x="260719" y="297374"/>
                  </a:lnTo>
                  <a:lnTo>
                    <a:pt x="219371" y="315369"/>
                  </a:lnTo>
                  <a:lnTo>
                    <a:pt x="233921" y="348803"/>
                  </a:lnTo>
                  <a:lnTo>
                    <a:pt x="209085" y="359612"/>
                  </a:lnTo>
                  <a:lnTo>
                    <a:pt x="194534" y="326178"/>
                  </a:lnTo>
                  <a:lnTo>
                    <a:pt x="124664" y="356586"/>
                  </a:lnTo>
                  <a:cubicBezTo>
                    <a:pt x="116385" y="360189"/>
                    <a:pt x="111125" y="364264"/>
                    <a:pt x="108884" y="368811"/>
                  </a:cubicBezTo>
                  <a:cubicBezTo>
                    <a:pt x="106642" y="373357"/>
                    <a:pt x="107046" y="379133"/>
                    <a:pt x="110095" y="386138"/>
                  </a:cubicBezTo>
                  <a:cubicBezTo>
                    <a:pt x="112431" y="391505"/>
                    <a:pt x="115997" y="395472"/>
                    <a:pt x="120792" y="398038"/>
                  </a:cubicBezTo>
                  <a:lnTo>
                    <a:pt x="95683" y="408966"/>
                  </a:lnTo>
                  <a:cubicBezTo>
                    <a:pt x="89897" y="404126"/>
                    <a:pt x="84807" y="396656"/>
                    <a:pt x="80412" y="386558"/>
                  </a:cubicBezTo>
                  <a:cubicBezTo>
                    <a:pt x="68613" y="359447"/>
                    <a:pt x="75723" y="340230"/>
                    <a:pt x="101742" y="328906"/>
                  </a:cubicBezTo>
                  <a:lnTo>
                    <a:pt x="180755" y="294518"/>
                  </a:lnTo>
                  <a:lnTo>
                    <a:pt x="170599" y="271183"/>
                  </a:lnTo>
                  <a:close/>
                  <a:moveTo>
                    <a:pt x="1999256" y="230602"/>
                  </a:moveTo>
                  <a:cubicBezTo>
                    <a:pt x="2007217" y="231693"/>
                    <a:pt x="2015961" y="234253"/>
                    <a:pt x="2025488" y="238281"/>
                  </a:cubicBezTo>
                  <a:lnTo>
                    <a:pt x="2111984" y="274856"/>
                  </a:lnTo>
                  <a:lnTo>
                    <a:pt x="2098537" y="306658"/>
                  </a:lnTo>
                  <a:lnTo>
                    <a:pt x="2022048" y="274314"/>
                  </a:lnTo>
                  <a:cubicBezTo>
                    <a:pt x="2007335" y="268093"/>
                    <a:pt x="1995809" y="265670"/>
                    <a:pt x="1987472" y="267046"/>
                  </a:cubicBezTo>
                  <a:cubicBezTo>
                    <a:pt x="1979134" y="268422"/>
                    <a:pt x="1972878" y="274045"/>
                    <a:pt x="1968705" y="283914"/>
                  </a:cubicBezTo>
                  <a:cubicBezTo>
                    <a:pt x="1965188" y="292230"/>
                    <a:pt x="1966361" y="301048"/>
                    <a:pt x="1972223" y="310367"/>
                  </a:cubicBezTo>
                  <a:cubicBezTo>
                    <a:pt x="1978086" y="319687"/>
                    <a:pt x="1986820" y="326800"/>
                    <a:pt x="1998426" y="331707"/>
                  </a:cubicBezTo>
                  <a:lnTo>
                    <a:pt x="2074366" y="363819"/>
                  </a:lnTo>
                  <a:lnTo>
                    <a:pt x="2060861" y="395758"/>
                  </a:lnTo>
                  <a:lnTo>
                    <a:pt x="1981768" y="362313"/>
                  </a:lnTo>
                  <a:cubicBezTo>
                    <a:pt x="1955632" y="351262"/>
                    <a:pt x="1938661" y="354966"/>
                    <a:pt x="1930855" y="373426"/>
                  </a:cubicBezTo>
                  <a:cubicBezTo>
                    <a:pt x="1927223" y="382016"/>
                    <a:pt x="1928167" y="390737"/>
                    <a:pt x="1933689" y="399589"/>
                  </a:cubicBezTo>
                  <a:cubicBezTo>
                    <a:pt x="1939210" y="408441"/>
                    <a:pt x="1948230" y="415514"/>
                    <a:pt x="1960750" y="420808"/>
                  </a:cubicBezTo>
                  <a:lnTo>
                    <a:pt x="2036691" y="452919"/>
                  </a:lnTo>
                  <a:lnTo>
                    <a:pt x="2023243" y="484721"/>
                  </a:lnTo>
                  <a:lnTo>
                    <a:pt x="1882876" y="425367"/>
                  </a:lnTo>
                  <a:lnTo>
                    <a:pt x="1896324" y="393565"/>
                  </a:lnTo>
                  <a:lnTo>
                    <a:pt x="1918530" y="402955"/>
                  </a:lnTo>
                  <a:lnTo>
                    <a:pt x="1918762" y="402407"/>
                  </a:lnTo>
                  <a:cubicBezTo>
                    <a:pt x="1906054" y="385076"/>
                    <a:pt x="1903796" y="366723"/>
                    <a:pt x="1911988" y="347350"/>
                  </a:cubicBezTo>
                  <a:cubicBezTo>
                    <a:pt x="1916084" y="337663"/>
                    <a:pt x="1922341" y="330317"/>
                    <a:pt x="1930759" y="325313"/>
                  </a:cubicBezTo>
                  <a:cubicBezTo>
                    <a:pt x="1939177" y="320308"/>
                    <a:pt x="1948287" y="318316"/>
                    <a:pt x="1958089" y="319337"/>
                  </a:cubicBezTo>
                  <a:cubicBezTo>
                    <a:pt x="1943120" y="300727"/>
                    <a:pt x="1940003" y="281096"/>
                    <a:pt x="1948736" y="260443"/>
                  </a:cubicBezTo>
                  <a:cubicBezTo>
                    <a:pt x="1958532" y="237277"/>
                    <a:pt x="1975372" y="227330"/>
                    <a:pt x="1999256" y="230602"/>
                  </a:cubicBezTo>
                  <a:close/>
                  <a:moveTo>
                    <a:pt x="154659" y="94111"/>
                  </a:moveTo>
                  <a:lnTo>
                    <a:pt x="162630" y="127859"/>
                  </a:lnTo>
                  <a:lnTo>
                    <a:pt x="138007" y="133675"/>
                  </a:lnTo>
                  <a:lnTo>
                    <a:pt x="138144" y="134254"/>
                  </a:lnTo>
                  <a:cubicBezTo>
                    <a:pt x="159500" y="140934"/>
                    <a:pt x="172653" y="154751"/>
                    <a:pt x="177602" y="175705"/>
                  </a:cubicBezTo>
                  <a:cubicBezTo>
                    <a:pt x="181411" y="191831"/>
                    <a:pt x="179081" y="205380"/>
                    <a:pt x="170611" y="216352"/>
                  </a:cubicBezTo>
                  <a:cubicBezTo>
                    <a:pt x="162141" y="227324"/>
                    <a:pt x="148009" y="235148"/>
                    <a:pt x="128214" y="239824"/>
                  </a:cubicBezTo>
                  <a:lnTo>
                    <a:pt x="37542" y="261241"/>
                  </a:lnTo>
                  <a:lnTo>
                    <a:pt x="29605" y="227637"/>
                  </a:lnTo>
                  <a:lnTo>
                    <a:pt x="113179" y="207897"/>
                  </a:lnTo>
                  <a:cubicBezTo>
                    <a:pt x="140892" y="201350"/>
                    <a:pt x="152434" y="188276"/>
                    <a:pt x="147804" y="168674"/>
                  </a:cubicBezTo>
                  <a:cubicBezTo>
                    <a:pt x="145386" y="158439"/>
                    <a:pt x="139552" y="150896"/>
                    <a:pt x="130301" y="146047"/>
                  </a:cubicBezTo>
                  <a:cubicBezTo>
                    <a:pt x="121051" y="141197"/>
                    <a:pt x="110584" y="140153"/>
                    <a:pt x="98900" y="142912"/>
                  </a:cubicBezTo>
                  <a:lnTo>
                    <a:pt x="14312" y="162893"/>
                  </a:lnTo>
                  <a:lnTo>
                    <a:pt x="6340" y="129145"/>
                  </a:lnTo>
                  <a:close/>
                  <a:moveTo>
                    <a:pt x="1993315" y="91095"/>
                  </a:moveTo>
                  <a:lnTo>
                    <a:pt x="2023122" y="96020"/>
                  </a:lnTo>
                  <a:cubicBezTo>
                    <a:pt x="2014132" y="105396"/>
                    <a:pt x="2008504" y="116936"/>
                    <a:pt x="2006240" y="130640"/>
                  </a:cubicBezTo>
                  <a:cubicBezTo>
                    <a:pt x="2005528" y="134948"/>
                    <a:pt x="2005326" y="138912"/>
                    <a:pt x="2005633" y="142532"/>
                  </a:cubicBezTo>
                  <a:cubicBezTo>
                    <a:pt x="2005940" y="146153"/>
                    <a:pt x="2006674" y="149317"/>
                    <a:pt x="2007836" y="152023"/>
                  </a:cubicBezTo>
                  <a:cubicBezTo>
                    <a:pt x="2008998" y="154729"/>
                    <a:pt x="2010567" y="156949"/>
                    <a:pt x="2012543" y="158683"/>
                  </a:cubicBezTo>
                  <a:cubicBezTo>
                    <a:pt x="2014519" y="160418"/>
                    <a:pt x="2016829" y="161503"/>
                    <a:pt x="2019472" y="161940"/>
                  </a:cubicBezTo>
                  <a:cubicBezTo>
                    <a:pt x="2022702" y="162474"/>
                    <a:pt x="2025556" y="162241"/>
                    <a:pt x="2028034" y="161243"/>
                  </a:cubicBezTo>
                  <a:cubicBezTo>
                    <a:pt x="2030512" y="160244"/>
                    <a:pt x="2032830" y="158541"/>
                    <a:pt x="2034988" y="156132"/>
                  </a:cubicBezTo>
                  <a:cubicBezTo>
                    <a:pt x="2037146" y="153723"/>
                    <a:pt x="2039246" y="150751"/>
                    <a:pt x="2041288" y="147217"/>
                  </a:cubicBezTo>
                  <a:cubicBezTo>
                    <a:pt x="2043330" y="143682"/>
                    <a:pt x="2045588" y="139605"/>
                    <a:pt x="2048060" y="134986"/>
                  </a:cubicBezTo>
                  <a:cubicBezTo>
                    <a:pt x="2051771" y="128962"/>
                    <a:pt x="2055421" y="123606"/>
                    <a:pt x="2059012" y="118920"/>
                  </a:cubicBezTo>
                  <a:cubicBezTo>
                    <a:pt x="2062602" y="114234"/>
                    <a:pt x="2066433" y="110366"/>
                    <a:pt x="2070507" y="107319"/>
                  </a:cubicBezTo>
                  <a:cubicBezTo>
                    <a:pt x="2074580" y="104271"/>
                    <a:pt x="2079055" y="102144"/>
                    <a:pt x="2083930" y="100938"/>
                  </a:cubicBezTo>
                  <a:cubicBezTo>
                    <a:pt x="2088806" y="99732"/>
                    <a:pt x="2094376" y="99647"/>
                    <a:pt x="2100641" y="100682"/>
                  </a:cubicBezTo>
                  <a:cubicBezTo>
                    <a:pt x="2108277" y="101944"/>
                    <a:pt x="2114642" y="104806"/>
                    <a:pt x="2119738" y="109268"/>
                  </a:cubicBezTo>
                  <a:cubicBezTo>
                    <a:pt x="2124833" y="113730"/>
                    <a:pt x="2128756" y="119205"/>
                    <a:pt x="2131505" y="125693"/>
                  </a:cubicBezTo>
                  <a:cubicBezTo>
                    <a:pt x="2134254" y="132181"/>
                    <a:pt x="2135900" y="139417"/>
                    <a:pt x="2136441" y="147401"/>
                  </a:cubicBezTo>
                  <a:cubicBezTo>
                    <a:pt x="2136982" y="155385"/>
                    <a:pt x="2136550" y="163635"/>
                    <a:pt x="2135142" y="172151"/>
                  </a:cubicBezTo>
                  <a:cubicBezTo>
                    <a:pt x="2132426" y="188597"/>
                    <a:pt x="2127331" y="202388"/>
                    <a:pt x="2119860" y="213522"/>
                  </a:cubicBezTo>
                  <a:lnTo>
                    <a:pt x="2088290" y="208306"/>
                  </a:lnTo>
                  <a:cubicBezTo>
                    <a:pt x="2100084" y="197182"/>
                    <a:pt x="2107250" y="183935"/>
                    <a:pt x="2109790" y="168566"/>
                  </a:cubicBezTo>
                  <a:cubicBezTo>
                    <a:pt x="2113186" y="148009"/>
                    <a:pt x="2108815" y="136727"/>
                    <a:pt x="2096676" y="134722"/>
                  </a:cubicBezTo>
                  <a:cubicBezTo>
                    <a:pt x="2093250" y="134156"/>
                    <a:pt x="2090192" y="134555"/>
                    <a:pt x="2087503" y="135921"/>
                  </a:cubicBezTo>
                  <a:cubicBezTo>
                    <a:pt x="2084814" y="137287"/>
                    <a:pt x="2082292" y="139309"/>
                    <a:pt x="2079939" y="141988"/>
                  </a:cubicBezTo>
                  <a:cubicBezTo>
                    <a:pt x="2077586" y="144666"/>
                    <a:pt x="2075339" y="147915"/>
                    <a:pt x="2073200" y="151735"/>
                  </a:cubicBezTo>
                  <a:cubicBezTo>
                    <a:pt x="2071060" y="155555"/>
                    <a:pt x="2068648" y="159807"/>
                    <a:pt x="2065963" y="164493"/>
                  </a:cubicBezTo>
                  <a:cubicBezTo>
                    <a:pt x="2062497" y="170255"/>
                    <a:pt x="2058985" y="175382"/>
                    <a:pt x="2055427" y="179873"/>
                  </a:cubicBezTo>
                  <a:cubicBezTo>
                    <a:pt x="2051869" y="184363"/>
                    <a:pt x="2048082" y="187961"/>
                    <a:pt x="2044065" y="190667"/>
                  </a:cubicBezTo>
                  <a:cubicBezTo>
                    <a:pt x="2040048" y="193372"/>
                    <a:pt x="2035700" y="195193"/>
                    <a:pt x="2031019" y="196129"/>
                  </a:cubicBezTo>
                  <a:cubicBezTo>
                    <a:pt x="2026339" y="197065"/>
                    <a:pt x="2021062" y="197048"/>
                    <a:pt x="2015189" y="196078"/>
                  </a:cubicBezTo>
                  <a:cubicBezTo>
                    <a:pt x="2007945" y="194881"/>
                    <a:pt x="2001841" y="192112"/>
                    <a:pt x="1996876" y="187772"/>
                  </a:cubicBezTo>
                  <a:cubicBezTo>
                    <a:pt x="1991911" y="183432"/>
                    <a:pt x="1988022" y="178063"/>
                    <a:pt x="1985207" y="171665"/>
                  </a:cubicBezTo>
                  <a:cubicBezTo>
                    <a:pt x="1982392" y="165267"/>
                    <a:pt x="1980637" y="158239"/>
                    <a:pt x="1979941" y="150582"/>
                  </a:cubicBezTo>
                  <a:cubicBezTo>
                    <a:pt x="1979245" y="142924"/>
                    <a:pt x="1979544" y="135180"/>
                    <a:pt x="1980838" y="127349"/>
                  </a:cubicBezTo>
                  <a:cubicBezTo>
                    <a:pt x="1983135" y="113448"/>
                    <a:pt x="1987294" y="101364"/>
                    <a:pt x="1993315" y="91095"/>
                  </a:cubicBezTo>
                  <a:close/>
                  <a:moveTo>
                    <a:pt x="213008" y="0"/>
                  </a:moveTo>
                  <a:lnTo>
                    <a:pt x="215273" y="36393"/>
                  </a:lnTo>
                  <a:lnTo>
                    <a:pt x="2266" y="49651"/>
                  </a:lnTo>
                  <a:lnTo>
                    <a:pt x="0" y="13258"/>
                  </a:lnTo>
                  <a:close/>
                </a:path>
              </a:pathLst>
            </a:custGeom>
            <a:solidFill>
              <a:sysClr val="window" lastClr="FFFFFF"/>
            </a:solidFill>
            <a:ln w="9525" cap="flat" cmpd="sng" algn="ctr">
              <a:noFill/>
              <a:prstDash val="solid"/>
              <a:headEnd type="none" w="med" len="med"/>
              <a:tailEnd type="none" w="med" len="med"/>
            </a:ln>
            <a:effectLst/>
            <a:sp3d>
              <a:bevelB/>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0" name="ICON OO">
            <a:extLst>
              <a:ext uri="{FF2B5EF4-FFF2-40B4-BE49-F238E27FC236}">
                <a16:creationId xmlns:a16="http://schemas.microsoft.com/office/drawing/2014/main" id="{9BCDDCCD-0EE4-4396-A43E-EC977C2D5015}"/>
              </a:ext>
              <a:ext uri="{C183D7F6-B498-43B3-948B-1728B52AA6E4}">
                <adec:decorative xmlns:adec="http://schemas.microsoft.com/office/drawing/2017/decorative" val="1"/>
              </a:ext>
            </a:extLst>
          </p:cNvPr>
          <p:cNvGrpSpPr>
            <a:grpSpLocks noChangeAspect="1"/>
          </p:cNvGrpSpPr>
          <p:nvPr/>
        </p:nvGrpSpPr>
        <p:grpSpPr bwMode="auto">
          <a:xfrm>
            <a:off x="5643525" y="5274740"/>
            <a:ext cx="897903" cy="895247"/>
            <a:chOff x="3502" y="1825"/>
            <a:chExt cx="676" cy="674"/>
          </a:xfrm>
          <a:scene3d>
            <a:camera prst="perspectiveFront">
              <a:rot lat="16800000" lon="0" rev="0"/>
            </a:camera>
            <a:lightRig rig="threePt" dir="t"/>
          </a:scene3d>
        </p:grpSpPr>
        <p:sp>
          <p:nvSpPr>
            <p:cNvPr id="241" name="Oval 124">
              <a:extLst>
                <a:ext uri="{FF2B5EF4-FFF2-40B4-BE49-F238E27FC236}">
                  <a16:creationId xmlns:a16="http://schemas.microsoft.com/office/drawing/2014/main" id="{8D267625-C684-49C2-938C-D431B6636BA4}"/>
                </a:ext>
              </a:extLst>
            </p:cNvPr>
            <p:cNvSpPr>
              <a:spLocks noChangeArrowheads="1"/>
            </p:cNvSpPr>
            <p:nvPr/>
          </p:nvSpPr>
          <p:spPr bwMode="auto">
            <a:xfrm>
              <a:off x="3502" y="1825"/>
              <a:ext cx="676" cy="674"/>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242" name="Freeform 125">
              <a:extLst>
                <a:ext uri="{FF2B5EF4-FFF2-40B4-BE49-F238E27FC236}">
                  <a16:creationId xmlns:a16="http://schemas.microsoft.com/office/drawing/2014/main" id="{E263A1B5-117A-4AA3-A974-2EA5B49DF246}"/>
                </a:ext>
              </a:extLst>
            </p:cNvPr>
            <p:cNvSpPr>
              <a:spLocks noEditPoints="1"/>
            </p:cNvSpPr>
            <p:nvPr/>
          </p:nvSpPr>
          <p:spPr bwMode="auto">
            <a:xfrm>
              <a:off x="3735" y="2058"/>
              <a:ext cx="210" cy="208"/>
            </a:xfrm>
            <a:custGeom>
              <a:avLst/>
              <a:gdLst>
                <a:gd name="T0" fmla="*/ 98 w 102"/>
                <a:gd name="T1" fmla="*/ 45 h 101"/>
                <a:gd name="T2" fmla="*/ 99 w 102"/>
                <a:gd name="T3" fmla="*/ 36 h 101"/>
                <a:gd name="T4" fmla="*/ 95 w 102"/>
                <a:gd name="T5" fmla="*/ 26 h 101"/>
                <a:gd name="T6" fmla="*/ 89 w 102"/>
                <a:gd name="T7" fmla="*/ 21 h 101"/>
                <a:gd name="T8" fmla="*/ 90 w 102"/>
                <a:gd name="T9" fmla="*/ 18 h 101"/>
                <a:gd name="T10" fmla="*/ 81 w 102"/>
                <a:gd name="T11" fmla="*/ 13 h 101"/>
                <a:gd name="T12" fmla="*/ 74 w 102"/>
                <a:gd name="T13" fmla="*/ 8 h 101"/>
                <a:gd name="T14" fmla="*/ 67 w 102"/>
                <a:gd name="T15" fmla="*/ 2 h 101"/>
                <a:gd name="T16" fmla="*/ 64 w 102"/>
                <a:gd name="T17" fmla="*/ 5 h 101"/>
                <a:gd name="T18" fmla="*/ 56 w 102"/>
                <a:gd name="T19" fmla="*/ 1 h 101"/>
                <a:gd name="T20" fmla="*/ 46 w 102"/>
                <a:gd name="T21" fmla="*/ 1 h 101"/>
                <a:gd name="T22" fmla="*/ 39 w 102"/>
                <a:gd name="T23" fmla="*/ 5 h 101"/>
                <a:gd name="T24" fmla="*/ 36 w 102"/>
                <a:gd name="T25" fmla="*/ 2 h 101"/>
                <a:gd name="T26" fmla="*/ 28 w 102"/>
                <a:gd name="T27" fmla="*/ 8 h 101"/>
                <a:gd name="T28" fmla="*/ 21 w 102"/>
                <a:gd name="T29" fmla="*/ 13 h 101"/>
                <a:gd name="T30" fmla="*/ 12 w 102"/>
                <a:gd name="T31" fmla="*/ 18 h 101"/>
                <a:gd name="T32" fmla="*/ 13 w 102"/>
                <a:gd name="T33" fmla="*/ 21 h 101"/>
                <a:gd name="T34" fmla="*/ 7 w 102"/>
                <a:gd name="T35" fmla="*/ 26 h 101"/>
                <a:gd name="T36" fmla="*/ 3 w 102"/>
                <a:gd name="T37" fmla="*/ 36 h 101"/>
                <a:gd name="T38" fmla="*/ 4 w 102"/>
                <a:gd name="T39" fmla="*/ 45 h 101"/>
                <a:gd name="T40" fmla="*/ 0 w 102"/>
                <a:gd name="T41" fmla="*/ 46 h 101"/>
                <a:gd name="T42" fmla="*/ 3 w 102"/>
                <a:gd name="T43" fmla="*/ 56 h 101"/>
                <a:gd name="T44" fmla="*/ 5 w 102"/>
                <a:gd name="T45" fmla="*/ 64 h 101"/>
                <a:gd name="T46" fmla="*/ 6 w 102"/>
                <a:gd name="T47" fmla="*/ 74 h 101"/>
                <a:gd name="T48" fmla="*/ 10 w 102"/>
                <a:gd name="T49" fmla="*/ 74 h 101"/>
                <a:gd name="T50" fmla="*/ 12 w 102"/>
                <a:gd name="T51" fmla="*/ 82 h 101"/>
                <a:gd name="T52" fmla="*/ 20 w 102"/>
                <a:gd name="T53" fmla="*/ 89 h 101"/>
                <a:gd name="T54" fmla="*/ 27 w 102"/>
                <a:gd name="T55" fmla="*/ 92 h 101"/>
                <a:gd name="T56" fmla="*/ 27 w 102"/>
                <a:gd name="T57" fmla="*/ 96 h 101"/>
                <a:gd name="T58" fmla="*/ 37 w 102"/>
                <a:gd name="T59" fmla="*/ 97 h 101"/>
                <a:gd name="T60" fmla="*/ 46 w 102"/>
                <a:gd name="T61" fmla="*/ 99 h 101"/>
                <a:gd name="T62" fmla="*/ 55 w 102"/>
                <a:gd name="T63" fmla="*/ 101 h 101"/>
                <a:gd name="T64" fmla="*/ 57 w 102"/>
                <a:gd name="T65" fmla="*/ 98 h 101"/>
                <a:gd name="T66" fmla="*/ 65 w 102"/>
                <a:gd name="T67" fmla="*/ 98 h 101"/>
                <a:gd name="T68" fmla="*/ 75 w 102"/>
                <a:gd name="T69" fmla="*/ 95 h 101"/>
                <a:gd name="T70" fmla="*/ 80 w 102"/>
                <a:gd name="T71" fmla="*/ 88 h 101"/>
                <a:gd name="T72" fmla="*/ 84 w 102"/>
                <a:gd name="T73" fmla="*/ 89 h 101"/>
                <a:gd name="T74" fmla="*/ 89 w 102"/>
                <a:gd name="T75" fmla="*/ 81 h 101"/>
                <a:gd name="T76" fmla="*/ 93 w 102"/>
                <a:gd name="T77" fmla="*/ 74 h 101"/>
                <a:gd name="T78" fmla="*/ 99 w 102"/>
                <a:gd name="T79" fmla="*/ 66 h 101"/>
                <a:gd name="T80" fmla="*/ 97 w 102"/>
                <a:gd name="T81" fmla="*/ 63 h 101"/>
                <a:gd name="T82" fmla="*/ 101 w 102"/>
                <a:gd name="T83" fmla="*/ 56 h 101"/>
                <a:gd name="T84" fmla="*/ 101 w 102"/>
                <a:gd name="T85" fmla="*/ 45 h 101"/>
                <a:gd name="T86" fmla="*/ 51 w 102"/>
                <a:gd name="T87"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1">
                  <a:moveTo>
                    <a:pt x="101" y="45"/>
                  </a:moveTo>
                  <a:cubicBezTo>
                    <a:pt x="99" y="45"/>
                    <a:pt x="99" y="45"/>
                    <a:pt x="99" y="45"/>
                  </a:cubicBezTo>
                  <a:cubicBezTo>
                    <a:pt x="99" y="45"/>
                    <a:pt x="98" y="45"/>
                    <a:pt x="98" y="45"/>
                  </a:cubicBezTo>
                  <a:cubicBezTo>
                    <a:pt x="98" y="42"/>
                    <a:pt x="97" y="40"/>
                    <a:pt x="97" y="38"/>
                  </a:cubicBezTo>
                  <a:cubicBezTo>
                    <a:pt x="97" y="37"/>
                    <a:pt x="97" y="37"/>
                    <a:pt x="97" y="37"/>
                  </a:cubicBezTo>
                  <a:cubicBezTo>
                    <a:pt x="99" y="36"/>
                    <a:pt x="99" y="36"/>
                    <a:pt x="99" y="36"/>
                  </a:cubicBezTo>
                  <a:cubicBezTo>
                    <a:pt x="99" y="36"/>
                    <a:pt x="100" y="35"/>
                    <a:pt x="99" y="35"/>
                  </a:cubicBezTo>
                  <a:cubicBezTo>
                    <a:pt x="96" y="27"/>
                    <a:pt x="96" y="27"/>
                    <a:pt x="96" y="27"/>
                  </a:cubicBezTo>
                  <a:cubicBezTo>
                    <a:pt x="96" y="27"/>
                    <a:pt x="95" y="26"/>
                    <a:pt x="95" y="26"/>
                  </a:cubicBezTo>
                  <a:cubicBezTo>
                    <a:pt x="93" y="27"/>
                    <a:pt x="93" y="27"/>
                    <a:pt x="93" y="27"/>
                  </a:cubicBezTo>
                  <a:cubicBezTo>
                    <a:pt x="93" y="27"/>
                    <a:pt x="92" y="27"/>
                    <a:pt x="92" y="27"/>
                  </a:cubicBezTo>
                  <a:cubicBezTo>
                    <a:pt x="91" y="25"/>
                    <a:pt x="90" y="23"/>
                    <a:pt x="89" y="21"/>
                  </a:cubicBezTo>
                  <a:cubicBezTo>
                    <a:pt x="88" y="21"/>
                    <a:pt x="88" y="21"/>
                    <a:pt x="89" y="20"/>
                  </a:cubicBezTo>
                  <a:cubicBezTo>
                    <a:pt x="90" y="19"/>
                    <a:pt x="90" y="19"/>
                    <a:pt x="90" y="19"/>
                  </a:cubicBezTo>
                  <a:cubicBezTo>
                    <a:pt x="90" y="19"/>
                    <a:pt x="90" y="18"/>
                    <a:pt x="90" y="18"/>
                  </a:cubicBezTo>
                  <a:cubicBezTo>
                    <a:pt x="84" y="12"/>
                    <a:pt x="84" y="12"/>
                    <a:pt x="84" y="12"/>
                  </a:cubicBezTo>
                  <a:cubicBezTo>
                    <a:pt x="83" y="11"/>
                    <a:pt x="83" y="11"/>
                    <a:pt x="83" y="12"/>
                  </a:cubicBezTo>
                  <a:cubicBezTo>
                    <a:pt x="81" y="13"/>
                    <a:pt x="81" y="13"/>
                    <a:pt x="81" y="13"/>
                  </a:cubicBezTo>
                  <a:cubicBezTo>
                    <a:pt x="81" y="13"/>
                    <a:pt x="81" y="13"/>
                    <a:pt x="80" y="13"/>
                  </a:cubicBezTo>
                  <a:cubicBezTo>
                    <a:pt x="78" y="12"/>
                    <a:pt x="77" y="10"/>
                    <a:pt x="75" y="9"/>
                  </a:cubicBezTo>
                  <a:cubicBezTo>
                    <a:pt x="74" y="9"/>
                    <a:pt x="74" y="9"/>
                    <a:pt x="74" y="8"/>
                  </a:cubicBezTo>
                  <a:cubicBezTo>
                    <a:pt x="75" y="7"/>
                    <a:pt x="75" y="7"/>
                    <a:pt x="75" y="7"/>
                  </a:cubicBezTo>
                  <a:cubicBezTo>
                    <a:pt x="75" y="6"/>
                    <a:pt x="75" y="6"/>
                    <a:pt x="75" y="6"/>
                  </a:cubicBezTo>
                  <a:cubicBezTo>
                    <a:pt x="67" y="2"/>
                    <a:pt x="67" y="2"/>
                    <a:pt x="67" y="2"/>
                  </a:cubicBezTo>
                  <a:cubicBezTo>
                    <a:pt x="66" y="2"/>
                    <a:pt x="66" y="2"/>
                    <a:pt x="66" y="3"/>
                  </a:cubicBezTo>
                  <a:cubicBezTo>
                    <a:pt x="65" y="4"/>
                    <a:pt x="65" y="4"/>
                    <a:pt x="65" y="4"/>
                  </a:cubicBezTo>
                  <a:cubicBezTo>
                    <a:pt x="65" y="5"/>
                    <a:pt x="64" y="5"/>
                    <a:pt x="64" y="5"/>
                  </a:cubicBezTo>
                  <a:cubicBezTo>
                    <a:pt x="62" y="4"/>
                    <a:pt x="59" y="4"/>
                    <a:pt x="57" y="3"/>
                  </a:cubicBezTo>
                  <a:cubicBezTo>
                    <a:pt x="57" y="3"/>
                    <a:pt x="56" y="3"/>
                    <a:pt x="56" y="2"/>
                  </a:cubicBezTo>
                  <a:cubicBezTo>
                    <a:pt x="56" y="1"/>
                    <a:pt x="56" y="1"/>
                    <a:pt x="56" y="1"/>
                  </a:cubicBezTo>
                  <a:cubicBezTo>
                    <a:pt x="56" y="0"/>
                    <a:pt x="56" y="0"/>
                    <a:pt x="55" y="0"/>
                  </a:cubicBezTo>
                  <a:cubicBezTo>
                    <a:pt x="47" y="0"/>
                    <a:pt x="47" y="0"/>
                    <a:pt x="47" y="0"/>
                  </a:cubicBezTo>
                  <a:cubicBezTo>
                    <a:pt x="46" y="0"/>
                    <a:pt x="46" y="0"/>
                    <a:pt x="46" y="1"/>
                  </a:cubicBezTo>
                  <a:cubicBezTo>
                    <a:pt x="46" y="2"/>
                    <a:pt x="46" y="2"/>
                    <a:pt x="46" y="2"/>
                  </a:cubicBezTo>
                  <a:cubicBezTo>
                    <a:pt x="46" y="3"/>
                    <a:pt x="46" y="3"/>
                    <a:pt x="45" y="3"/>
                  </a:cubicBezTo>
                  <a:cubicBezTo>
                    <a:pt x="43" y="4"/>
                    <a:pt x="41" y="4"/>
                    <a:pt x="39" y="5"/>
                  </a:cubicBezTo>
                  <a:cubicBezTo>
                    <a:pt x="38" y="5"/>
                    <a:pt x="38" y="5"/>
                    <a:pt x="38" y="4"/>
                  </a:cubicBezTo>
                  <a:cubicBezTo>
                    <a:pt x="37" y="3"/>
                    <a:pt x="37" y="3"/>
                    <a:pt x="37" y="3"/>
                  </a:cubicBezTo>
                  <a:cubicBezTo>
                    <a:pt x="37" y="2"/>
                    <a:pt x="36" y="2"/>
                    <a:pt x="36" y="2"/>
                  </a:cubicBezTo>
                  <a:cubicBezTo>
                    <a:pt x="28" y="5"/>
                    <a:pt x="28" y="5"/>
                    <a:pt x="28" y="5"/>
                  </a:cubicBezTo>
                  <a:cubicBezTo>
                    <a:pt x="28" y="5"/>
                    <a:pt x="27" y="6"/>
                    <a:pt x="28" y="6"/>
                  </a:cubicBezTo>
                  <a:cubicBezTo>
                    <a:pt x="28" y="8"/>
                    <a:pt x="28" y="8"/>
                    <a:pt x="28" y="8"/>
                  </a:cubicBezTo>
                  <a:cubicBezTo>
                    <a:pt x="28" y="8"/>
                    <a:pt x="28" y="9"/>
                    <a:pt x="28" y="9"/>
                  </a:cubicBezTo>
                  <a:cubicBezTo>
                    <a:pt x="26" y="10"/>
                    <a:pt x="24" y="12"/>
                    <a:pt x="22" y="13"/>
                  </a:cubicBezTo>
                  <a:cubicBezTo>
                    <a:pt x="22" y="13"/>
                    <a:pt x="21" y="13"/>
                    <a:pt x="21" y="13"/>
                  </a:cubicBezTo>
                  <a:cubicBezTo>
                    <a:pt x="20" y="12"/>
                    <a:pt x="20" y="12"/>
                    <a:pt x="20" y="12"/>
                  </a:cubicBezTo>
                  <a:cubicBezTo>
                    <a:pt x="19" y="11"/>
                    <a:pt x="19" y="11"/>
                    <a:pt x="18" y="12"/>
                  </a:cubicBezTo>
                  <a:cubicBezTo>
                    <a:pt x="12" y="18"/>
                    <a:pt x="12" y="18"/>
                    <a:pt x="12" y="18"/>
                  </a:cubicBezTo>
                  <a:cubicBezTo>
                    <a:pt x="12" y="18"/>
                    <a:pt x="12" y="19"/>
                    <a:pt x="12" y="19"/>
                  </a:cubicBezTo>
                  <a:cubicBezTo>
                    <a:pt x="13" y="20"/>
                    <a:pt x="13" y="20"/>
                    <a:pt x="13" y="20"/>
                  </a:cubicBezTo>
                  <a:cubicBezTo>
                    <a:pt x="14" y="21"/>
                    <a:pt x="14" y="21"/>
                    <a:pt x="13" y="21"/>
                  </a:cubicBezTo>
                  <a:cubicBezTo>
                    <a:pt x="12" y="23"/>
                    <a:pt x="11" y="25"/>
                    <a:pt x="10" y="27"/>
                  </a:cubicBezTo>
                  <a:cubicBezTo>
                    <a:pt x="10" y="27"/>
                    <a:pt x="9" y="27"/>
                    <a:pt x="9" y="27"/>
                  </a:cubicBezTo>
                  <a:cubicBezTo>
                    <a:pt x="7" y="26"/>
                    <a:pt x="7" y="26"/>
                    <a:pt x="7" y="26"/>
                  </a:cubicBezTo>
                  <a:cubicBezTo>
                    <a:pt x="7" y="26"/>
                    <a:pt x="6" y="27"/>
                    <a:pt x="6" y="27"/>
                  </a:cubicBezTo>
                  <a:cubicBezTo>
                    <a:pt x="3" y="35"/>
                    <a:pt x="3" y="35"/>
                    <a:pt x="3" y="35"/>
                  </a:cubicBezTo>
                  <a:cubicBezTo>
                    <a:pt x="3" y="35"/>
                    <a:pt x="3" y="36"/>
                    <a:pt x="3" y="36"/>
                  </a:cubicBezTo>
                  <a:cubicBezTo>
                    <a:pt x="5" y="37"/>
                    <a:pt x="5" y="37"/>
                    <a:pt x="5" y="37"/>
                  </a:cubicBezTo>
                  <a:cubicBezTo>
                    <a:pt x="5" y="37"/>
                    <a:pt x="5" y="37"/>
                    <a:pt x="5" y="38"/>
                  </a:cubicBezTo>
                  <a:cubicBezTo>
                    <a:pt x="5" y="40"/>
                    <a:pt x="4" y="42"/>
                    <a:pt x="4" y="45"/>
                  </a:cubicBezTo>
                  <a:cubicBezTo>
                    <a:pt x="4" y="45"/>
                    <a:pt x="3" y="45"/>
                    <a:pt x="3" y="45"/>
                  </a:cubicBezTo>
                  <a:cubicBezTo>
                    <a:pt x="1" y="45"/>
                    <a:pt x="1" y="45"/>
                    <a:pt x="1" y="45"/>
                  </a:cubicBezTo>
                  <a:cubicBezTo>
                    <a:pt x="1" y="45"/>
                    <a:pt x="0" y="46"/>
                    <a:pt x="0" y="46"/>
                  </a:cubicBezTo>
                  <a:cubicBezTo>
                    <a:pt x="0" y="55"/>
                    <a:pt x="0" y="55"/>
                    <a:pt x="0" y="55"/>
                  </a:cubicBezTo>
                  <a:cubicBezTo>
                    <a:pt x="0" y="55"/>
                    <a:pt x="1" y="56"/>
                    <a:pt x="1" y="56"/>
                  </a:cubicBezTo>
                  <a:cubicBezTo>
                    <a:pt x="3" y="56"/>
                    <a:pt x="3" y="56"/>
                    <a:pt x="3" y="56"/>
                  </a:cubicBezTo>
                  <a:cubicBezTo>
                    <a:pt x="3" y="56"/>
                    <a:pt x="4" y="56"/>
                    <a:pt x="4" y="57"/>
                  </a:cubicBezTo>
                  <a:cubicBezTo>
                    <a:pt x="4" y="59"/>
                    <a:pt x="5" y="61"/>
                    <a:pt x="5" y="63"/>
                  </a:cubicBezTo>
                  <a:cubicBezTo>
                    <a:pt x="5" y="64"/>
                    <a:pt x="5" y="64"/>
                    <a:pt x="5" y="64"/>
                  </a:cubicBezTo>
                  <a:cubicBezTo>
                    <a:pt x="3" y="65"/>
                    <a:pt x="3" y="65"/>
                    <a:pt x="3" y="65"/>
                  </a:cubicBezTo>
                  <a:cubicBezTo>
                    <a:pt x="3" y="65"/>
                    <a:pt x="3" y="66"/>
                    <a:pt x="3" y="66"/>
                  </a:cubicBezTo>
                  <a:cubicBezTo>
                    <a:pt x="6" y="74"/>
                    <a:pt x="6" y="74"/>
                    <a:pt x="6" y="74"/>
                  </a:cubicBezTo>
                  <a:cubicBezTo>
                    <a:pt x="6" y="75"/>
                    <a:pt x="7" y="75"/>
                    <a:pt x="7" y="75"/>
                  </a:cubicBezTo>
                  <a:cubicBezTo>
                    <a:pt x="9" y="74"/>
                    <a:pt x="9" y="74"/>
                    <a:pt x="9" y="74"/>
                  </a:cubicBezTo>
                  <a:cubicBezTo>
                    <a:pt x="9" y="74"/>
                    <a:pt x="10" y="74"/>
                    <a:pt x="10" y="74"/>
                  </a:cubicBezTo>
                  <a:cubicBezTo>
                    <a:pt x="11" y="76"/>
                    <a:pt x="12" y="78"/>
                    <a:pt x="13" y="80"/>
                  </a:cubicBezTo>
                  <a:cubicBezTo>
                    <a:pt x="14" y="80"/>
                    <a:pt x="14" y="81"/>
                    <a:pt x="13" y="81"/>
                  </a:cubicBezTo>
                  <a:cubicBezTo>
                    <a:pt x="12" y="82"/>
                    <a:pt x="12" y="82"/>
                    <a:pt x="12" y="82"/>
                  </a:cubicBezTo>
                  <a:cubicBezTo>
                    <a:pt x="12" y="82"/>
                    <a:pt x="12" y="83"/>
                    <a:pt x="12" y="83"/>
                  </a:cubicBezTo>
                  <a:cubicBezTo>
                    <a:pt x="18" y="89"/>
                    <a:pt x="18" y="89"/>
                    <a:pt x="18" y="89"/>
                  </a:cubicBezTo>
                  <a:cubicBezTo>
                    <a:pt x="19" y="90"/>
                    <a:pt x="19" y="90"/>
                    <a:pt x="20" y="89"/>
                  </a:cubicBezTo>
                  <a:cubicBezTo>
                    <a:pt x="21" y="88"/>
                    <a:pt x="21" y="88"/>
                    <a:pt x="21" y="88"/>
                  </a:cubicBezTo>
                  <a:cubicBezTo>
                    <a:pt x="21" y="88"/>
                    <a:pt x="22" y="88"/>
                    <a:pt x="22" y="88"/>
                  </a:cubicBezTo>
                  <a:cubicBezTo>
                    <a:pt x="24" y="89"/>
                    <a:pt x="25" y="91"/>
                    <a:pt x="27" y="92"/>
                  </a:cubicBezTo>
                  <a:cubicBezTo>
                    <a:pt x="28" y="92"/>
                    <a:pt x="28" y="92"/>
                    <a:pt x="28" y="93"/>
                  </a:cubicBezTo>
                  <a:cubicBezTo>
                    <a:pt x="27" y="94"/>
                    <a:pt x="27" y="94"/>
                    <a:pt x="27" y="94"/>
                  </a:cubicBezTo>
                  <a:cubicBezTo>
                    <a:pt x="27" y="95"/>
                    <a:pt x="27" y="95"/>
                    <a:pt x="27" y="96"/>
                  </a:cubicBezTo>
                  <a:cubicBezTo>
                    <a:pt x="35" y="99"/>
                    <a:pt x="35" y="99"/>
                    <a:pt x="35" y="99"/>
                  </a:cubicBezTo>
                  <a:cubicBezTo>
                    <a:pt x="36" y="99"/>
                    <a:pt x="36" y="99"/>
                    <a:pt x="37" y="98"/>
                  </a:cubicBezTo>
                  <a:cubicBezTo>
                    <a:pt x="37" y="97"/>
                    <a:pt x="37" y="97"/>
                    <a:pt x="37" y="97"/>
                  </a:cubicBezTo>
                  <a:cubicBezTo>
                    <a:pt x="37" y="96"/>
                    <a:pt x="38" y="96"/>
                    <a:pt x="38" y="96"/>
                  </a:cubicBezTo>
                  <a:cubicBezTo>
                    <a:pt x="40" y="97"/>
                    <a:pt x="43" y="97"/>
                    <a:pt x="45" y="98"/>
                  </a:cubicBezTo>
                  <a:cubicBezTo>
                    <a:pt x="46" y="98"/>
                    <a:pt x="46" y="98"/>
                    <a:pt x="46" y="99"/>
                  </a:cubicBezTo>
                  <a:cubicBezTo>
                    <a:pt x="46" y="100"/>
                    <a:pt x="46" y="100"/>
                    <a:pt x="46" y="100"/>
                  </a:cubicBezTo>
                  <a:cubicBezTo>
                    <a:pt x="46" y="101"/>
                    <a:pt x="46" y="101"/>
                    <a:pt x="47" y="101"/>
                  </a:cubicBezTo>
                  <a:cubicBezTo>
                    <a:pt x="55" y="101"/>
                    <a:pt x="55" y="101"/>
                    <a:pt x="55" y="101"/>
                  </a:cubicBezTo>
                  <a:cubicBezTo>
                    <a:pt x="56" y="101"/>
                    <a:pt x="56" y="101"/>
                    <a:pt x="56" y="100"/>
                  </a:cubicBezTo>
                  <a:cubicBezTo>
                    <a:pt x="56" y="99"/>
                    <a:pt x="56" y="99"/>
                    <a:pt x="56" y="99"/>
                  </a:cubicBezTo>
                  <a:cubicBezTo>
                    <a:pt x="56" y="98"/>
                    <a:pt x="57" y="98"/>
                    <a:pt x="57" y="98"/>
                  </a:cubicBezTo>
                  <a:cubicBezTo>
                    <a:pt x="59" y="97"/>
                    <a:pt x="61" y="97"/>
                    <a:pt x="63" y="96"/>
                  </a:cubicBezTo>
                  <a:cubicBezTo>
                    <a:pt x="64" y="96"/>
                    <a:pt x="64" y="97"/>
                    <a:pt x="64" y="97"/>
                  </a:cubicBezTo>
                  <a:cubicBezTo>
                    <a:pt x="65" y="98"/>
                    <a:pt x="65" y="98"/>
                    <a:pt x="65" y="98"/>
                  </a:cubicBezTo>
                  <a:cubicBezTo>
                    <a:pt x="65" y="99"/>
                    <a:pt x="66" y="99"/>
                    <a:pt x="66" y="99"/>
                  </a:cubicBezTo>
                  <a:cubicBezTo>
                    <a:pt x="74" y="96"/>
                    <a:pt x="74" y="96"/>
                    <a:pt x="74" y="96"/>
                  </a:cubicBezTo>
                  <a:cubicBezTo>
                    <a:pt x="75" y="96"/>
                    <a:pt x="75" y="95"/>
                    <a:pt x="75" y="95"/>
                  </a:cubicBezTo>
                  <a:cubicBezTo>
                    <a:pt x="74" y="93"/>
                    <a:pt x="74" y="93"/>
                    <a:pt x="74" y="93"/>
                  </a:cubicBezTo>
                  <a:cubicBezTo>
                    <a:pt x="74" y="93"/>
                    <a:pt x="74" y="92"/>
                    <a:pt x="74" y="92"/>
                  </a:cubicBezTo>
                  <a:cubicBezTo>
                    <a:pt x="76" y="91"/>
                    <a:pt x="78" y="89"/>
                    <a:pt x="80" y="88"/>
                  </a:cubicBezTo>
                  <a:cubicBezTo>
                    <a:pt x="81" y="88"/>
                    <a:pt x="81" y="88"/>
                    <a:pt x="81" y="88"/>
                  </a:cubicBezTo>
                  <a:cubicBezTo>
                    <a:pt x="83" y="89"/>
                    <a:pt x="83" y="89"/>
                    <a:pt x="83" y="89"/>
                  </a:cubicBezTo>
                  <a:cubicBezTo>
                    <a:pt x="83" y="90"/>
                    <a:pt x="83" y="90"/>
                    <a:pt x="84" y="89"/>
                  </a:cubicBezTo>
                  <a:cubicBezTo>
                    <a:pt x="90" y="83"/>
                    <a:pt x="90" y="83"/>
                    <a:pt x="90" y="83"/>
                  </a:cubicBezTo>
                  <a:cubicBezTo>
                    <a:pt x="90" y="83"/>
                    <a:pt x="90" y="82"/>
                    <a:pt x="90" y="82"/>
                  </a:cubicBezTo>
                  <a:cubicBezTo>
                    <a:pt x="89" y="81"/>
                    <a:pt x="89" y="81"/>
                    <a:pt x="89" y="81"/>
                  </a:cubicBezTo>
                  <a:cubicBezTo>
                    <a:pt x="88" y="81"/>
                    <a:pt x="88" y="80"/>
                    <a:pt x="89" y="80"/>
                  </a:cubicBezTo>
                  <a:cubicBezTo>
                    <a:pt x="90" y="78"/>
                    <a:pt x="91" y="76"/>
                    <a:pt x="92" y="74"/>
                  </a:cubicBezTo>
                  <a:cubicBezTo>
                    <a:pt x="92" y="74"/>
                    <a:pt x="93" y="74"/>
                    <a:pt x="93" y="74"/>
                  </a:cubicBezTo>
                  <a:cubicBezTo>
                    <a:pt x="95" y="75"/>
                    <a:pt x="95" y="75"/>
                    <a:pt x="95" y="75"/>
                  </a:cubicBezTo>
                  <a:cubicBezTo>
                    <a:pt x="95" y="75"/>
                    <a:pt x="96" y="75"/>
                    <a:pt x="96" y="74"/>
                  </a:cubicBezTo>
                  <a:cubicBezTo>
                    <a:pt x="99" y="66"/>
                    <a:pt x="99" y="66"/>
                    <a:pt x="99" y="66"/>
                  </a:cubicBezTo>
                  <a:cubicBezTo>
                    <a:pt x="100" y="66"/>
                    <a:pt x="99" y="65"/>
                    <a:pt x="99" y="65"/>
                  </a:cubicBezTo>
                  <a:cubicBezTo>
                    <a:pt x="97" y="64"/>
                    <a:pt x="97" y="64"/>
                    <a:pt x="97" y="64"/>
                  </a:cubicBezTo>
                  <a:cubicBezTo>
                    <a:pt x="97" y="64"/>
                    <a:pt x="97" y="64"/>
                    <a:pt x="97" y="63"/>
                  </a:cubicBezTo>
                  <a:cubicBezTo>
                    <a:pt x="97" y="61"/>
                    <a:pt x="98" y="59"/>
                    <a:pt x="98" y="57"/>
                  </a:cubicBezTo>
                  <a:cubicBezTo>
                    <a:pt x="98" y="56"/>
                    <a:pt x="99" y="56"/>
                    <a:pt x="99" y="56"/>
                  </a:cubicBezTo>
                  <a:cubicBezTo>
                    <a:pt x="101" y="56"/>
                    <a:pt x="101" y="56"/>
                    <a:pt x="101" y="56"/>
                  </a:cubicBezTo>
                  <a:cubicBezTo>
                    <a:pt x="101" y="56"/>
                    <a:pt x="102" y="55"/>
                    <a:pt x="102" y="55"/>
                  </a:cubicBezTo>
                  <a:cubicBezTo>
                    <a:pt x="102" y="46"/>
                    <a:pt x="102" y="46"/>
                    <a:pt x="102" y="46"/>
                  </a:cubicBezTo>
                  <a:cubicBezTo>
                    <a:pt x="102" y="46"/>
                    <a:pt x="101" y="45"/>
                    <a:pt x="101" y="45"/>
                  </a:cubicBezTo>
                  <a:moveTo>
                    <a:pt x="51" y="81"/>
                  </a:moveTo>
                  <a:cubicBezTo>
                    <a:pt x="34" y="81"/>
                    <a:pt x="21" y="67"/>
                    <a:pt x="21" y="51"/>
                  </a:cubicBezTo>
                  <a:cubicBezTo>
                    <a:pt x="21" y="34"/>
                    <a:pt x="34" y="20"/>
                    <a:pt x="51" y="20"/>
                  </a:cubicBezTo>
                  <a:cubicBezTo>
                    <a:pt x="68" y="20"/>
                    <a:pt x="81" y="34"/>
                    <a:pt x="81" y="51"/>
                  </a:cubicBezTo>
                  <a:cubicBezTo>
                    <a:pt x="81" y="67"/>
                    <a:pt x="68" y="81"/>
                    <a:pt x="51" y="81"/>
                  </a:cubicBezTo>
                </a:path>
              </a:pathLst>
            </a:custGeom>
            <a:solidFill>
              <a:srgbClr val="0078D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43" name="Freeform 126">
              <a:extLst>
                <a:ext uri="{FF2B5EF4-FFF2-40B4-BE49-F238E27FC236}">
                  <a16:creationId xmlns:a16="http://schemas.microsoft.com/office/drawing/2014/main" id="{D5B9A537-D9AB-40F4-8911-1BCBCDA018CE}"/>
                </a:ext>
              </a:extLst>
            </p:cNvPr>
            <p:cNvSpPr>
              <a:spLocks/>
            </p:cNvSpPr>
            <p:nvPr/>
          </p:nvSpPr>
          <p:spPr bwMode="auto">
            <a:xfrm>
              <a:off x="3883" y="2192"/>
              <a:ext cx="11" cy="14"/>
            </a:xfrm>
            <a:custGeom>
              <a:avLst/>
              <a:gdLst>
                <a:gd name="T0" fmla="*/ 5 w 5"/>
                <a:gd name="T1" fmla="*/ 0 h 7"/>
                <a:gd name="T2" fmla="*/ 5 w 5"/>
                <a:gd name="T3" fmla="*/ 0 h 7"/>
                <a:gd name="T4" fmla="*/ 0 w 5"/>
                <a:gd name="T5" fmla="*/ 7 h 7"/>
                <a:gd name="T6" fmla="*/ 0 w 5"/>
                <a:gd name="T7" fmla="*/ 7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cubicBezTo>
                    <a:pt x="5" y="0"/>
                    <a:pt x="5" y="0"/>
                    <a:pt x="5" y="0"/>
                  </a:cubicBezTo>
                  <a:cubicBezTo>
                    <a:pt x="4" y="3"/>
                    <a:pt x="2" y="5"/>
                    <a:pt x="0" y="7"/>
                  </a:cubicBezTo>
                  <a:cubicBezTo>
                    <a:pt x="0" y="7"/>
                    <a:pt x="0" y="7"/>
                    <a:pt x="0" y="7"/>
                  </a:cubicBezTo>
                  <a:cubicBezTo>
                    <a:pt x="2" y="5"/>
                    <a:pt x="4" y="3"/>
                    <a:pt x="5"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44" name="Freeform 127">
              <a:extLst>
                <a:ext uri="{FF2B5EF4-FFF2-40B4-BE49-F238E27FC236}">
                  <a16:creationId xmlns:a16="http://schemas.microsoft.com/office/drawing/2014/main" id="{D2DD703D-05C7-4834-9BF1-81365495A38F}"/>
                </a:ext>
              </a:extLst>
            </p:cNvPr>
            <p:cNvSpPr>
              <a:spLocks/>
            </p:cNvSpPr>
            <p:nvPr/>
          </p:nvSpPr>
          <p:spPr bwMode="auto">
            <a:xfrm>
              <a:off x="3883" y="2192"/>
              <a:ext cx="50" cy="39"/>
            </a:xfrm>
            <a:custGeom>
              <a:avLst/>
              <a:gdLst>
                <a:gd name="T0" fmla="*/ 8 w 24"/>
                <a:gd name="T1" fmla="*/ 0 h 19"/>
                <a:gd name="T2" fmla="*/ 5 w 24"/>
                <a:gd name="T3" fmla="*/ 0 h 19"/>
                <a:gd name="T4" fmla="*/ 0 w 24"/>
                <a:gd name="T5" fmla="*/ 7 h 19"/>
                <a:gd name="T6" fmla="*/ 17 w 24"/>
                <a:gd name="T7" fmla="*/ 19 h 19"/>
                <a:gd name="T8" fmla="*/ 18 w 24"/>
                <a:gd name="T9" fmla="*/ 18 h 19"/>
                <a:gd name="T10" fmla="*/ 18 w 24"/>
                <a:gd name="T11" fmla="*/ 18 h 19"/>
                <a:gd name="T12" fmla="*/ 18 w 24"/>
                <a:gd name="T13" fmla="*/ 17 h 19"/>
                <a:gd name="T14" fmla="*/ 17 w 24"/>
                <a:gd name="T15" fmla="*/ 16 h 19"/>
                <a:gd name="T16" fmla="*/ 16 w 24"/>
                <a:gd name="T17" fmla="*/ 15 h 19"/>
                <a:gd name="T18" fmla="*/ 17 w 24"/>
                <a:gd name="T19" fmla="*/ 15 h 19"/>
                <a:gd name="T20" fmla="*/ 20 w 24"/>
                <a:gd name="T21" fmla="*/ 9 h 19"/>
                <a:gd name="T22" fmla="*/ 21 w 24"/>
                <a:gd name="T23" fmla="*/ 9 h 19"/>
                <a:gd name="T24" fmla="*/ 21 w 24"/>
                <a:gd name="T25" fmla="*/ 9 h 19"/>
                <a:gd name="T26" fmla="*/ 23 w 24"/>
                <a:gd name="T27" fmla="*/ 10 h 19"/>
                <a:gd name="T28" fmla="*/ 23 w 24"/>
                <a:gd name="T29" fmla="*/ 10 h 19"/>
                <a:gd name="T30" fmla="*/ 24 w 24"/>
                <a:gd name="T31" fmla="*/ 9 h 19"/>
                <a:gd name="T32" fmla="*/ 24 w 24"/>
                <a:gd name="T33" fmla="*/ 8 h 19"/>
                <a:gd name="T34" fmla="*/ 8 w 24"/>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9">
                  <a:moveTo>
                    <a:pt x="8" y="0"/>
                  </a:moveTo>
                  <a:cubicBezTo>
                    <a:pt x="5" y="0"/>
                    <a:pt x="5" y="0"/>
                    <a:pt x="5" y="0"/>
                  </a:cubicBezTo>
                  <a:cubicBezTo>
                    <a:pt x="4" y="3"/>
                    <a:pt x="2" y="5"/>
                    <a:pt x="0" y="7"/>
                  </a:cubicBezTo>
                  <a:cubicBezTo>
                    <a:pt x="17" y="19"/>
                    <a:pt x="17" y="19"/>
                    <a:pt x="17" y="19"/>
                  </a:cubicBezTo>
                  <a:cubicBezTo>
                    <a:pt x="18" y="18"/>
                    <a:pt x="18" y="18"/>
                    <a:pt x="18" y="18"/>
                  </a:cubicBezTo>
                  <a:cubicBezTo>
                    <a:pt x="18" y="18"/>
                    <a:pt x="18" y="18"/>
                    <a:pt x="18" y="18"/>
                  </a:cubicBezTo>
                  <a:cubicBezTo>
                    <a:pt x="18" y="17"/>
                    <a:pt x="18" y="17"/>
                    <a:pt x="18" y="17"/>
                  </a:cubicBezTo>
                  <a:cubicBezTo>
                    <a:pt x="17" y="16"/>
                    <a:pt x="17" y="16"/>
                    <a:pt x="17" y="16"/>
                  </a:cubicBezTo>
                  <a:cubicBezTo>
                    <a:pt x="16" y="16"/>
                    <a:pt x="16" y="15"/>
                    <a:pt x="16" y="15"/>
                  </a:cubicBezTo>
                  <a:cubicBezTo>
                    <a:pt x="16" y="15"/>
                    <a:pt x="16" y="15"/>
                    <a:pt x="17" y="15"/>
                  </a:cubicBezTo>
                  <a:cubicBezTo>
                    <a:pt x="18" y="13"/>
                    <a:pt x="19" y="11"/>
                    <a:pt x="20" y="9"/>
                  </a:cubicBezTo>
                  <a:cubicBezTo>
                    <a:pt x="20" y="9"/>
                    <a:pt x="21" y="9"/>
                    <a:pt x="21" y="9"/>
                  </a:cubicBezTo>
                  <a:cubicBezTo>
                    <a:pt x="21" y="9"/>
                    <a:pt x="21" y="9"/>
                    <a:pt x="21" y="9"/>
                  </a:cubicBezTo>
                  <a:cubicBezTo>
                    <a:pt x="23" y="10"/>
                    <a:pt x="23" y="10"/>
                    <a:pt x="23" y="10"/>
                  </a:cubicBezTo>
                  <a:cubicBezTo>
                    <a:pt x="23" y="10"/>
                    <a:pt x="23" y="10"/>
                    <a:pt x="23" y="10"/>
                  </a:cubicBezTo>
                  <a:cubicBezTo>
                    <a:pt x="24" y="10"/>
                    <a:pt x="24" y="9"/>
                    <a:pt x="24" y="9"/>
                  </a:cubicBezTo>
                  <a:cubicBezTo>
                    <a:pt x="24" y="8"/>
                    <a:pt x="24" y="8"/>
                    <a:pt x="24" y="8"/>
                  </a:cubicBezTo>
                  <a:cubicBezTo>
                    <a:pt x="8" y="0"/>
                    <a:pt x="8" y="0"/>
                    <a:pt x="8"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45" name="Freeform 128">
              <a:extLst>
                <a:ext uri="{FF2B5EF4-FFF2-40B4-BE49-F238E27FC236}">
                  <a16:creationId xmlns:a16="http://schemas.microsoft.com/office/drawing/2014/main" id="{A15D3552-0D74-477A-BD93-2FFCC75A5EAE}"/>
                </a:ext>
              </a:extLst>
            </p:cNvPr>
            <p:cNvSpPr>
              <a:spLocks noEditPoints="1"/>
            </p:cNvSpPr>
            <p:nvPr/>
          </p:nvSpPr>
          <p:spPr bwMode="auto">
            <a:xfrm>
              <a:off x="3811" y="2223"/>
              <a:ext cx="37" cy="33"/>
            </a:xfrm>
            <a:custGeom>
              <a:avLst/>
              <a:gdLst>
                <a:gd name="T0" fmla="*/ 1 w 18"/>
                <a:gd name="T1" fmla="*/ 16 h 16"/>
                <a:gd name="T2" fmla="*/ 0 w 18"/>
                <a:gd name="T3" fmla="*/ 16 h 16"/>
                <a:gd name="T4" fmla="*/ 0 w 18"/>
                <a:gd name="T5" fmla="*/ 16 h 16"/>
                <a:gd name="T6" fmla="*/ 1 w 18"/>
                <a:gd name="T7" fmla="*/ 16 h 16"/>
                <a:gd name="T8" fmla="*/ 1 w 18"/>
                <a:gd name="T9" fmla="*/ 16 h 16"/>
                <a:gd name="T10" fmla="*/ 18 w 18"/>
                <a:gd name="T11" fmla="*/ 0 h 16"/>
                <a:gd name="T12" fmla="*/ 14 w 18"/>
                <a:gd name="T13" fmla="*/ 1 h 16"/>
                <a:gd name="T14" fmla="*/ 14 w 18"/>
                <a:gd name="T15" fmla="*/ 1 h 16"/>
                <a:gd name="T16" fmla="*/ 14 w 18"/>
                <a:gd name="T17" fmla="*/ 1 h 16"/>
                <a:gd name="T18" fmla="*/ 18 w 18"/>
                <a:gd name="T19" fmla="*/ 0 h 16"/>
                <a:gd name="T20" fmla="*/ 18 w 18"/>
                <a:gd name="T21" fmla="*/ 0 h 16"/>
                <a:gd name="T22" fmla="*/ 7 w 18"/>
                <a:gd name="T23" fmla="*/ 0 h 16"/>
                <a:gd name="T24" fmla="*/ 7 w 18"/>
                <a:gd name="T25" fmla="*/ 0 h 16"/>
                <a:gd name="T26" fmla="*/ 14 w 18"/>
                <a:gd name="T27" fmla="*/ 1 h 16"/>
                <a:gd name="T28" fmla="*/ 7 w 1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6">
                  <a:moveTo>
                    <a:pt x="1" y="16"/>
                  </a:moveTo>
                  <a:cubicBezTo>
                    <a:pt x="1" y="16"/>
                    <a:pt x="1" y="16"/>
                    <a:pt x="0" y="16"/>
                  </a:cubicBezTo>
                  <a:cubicBezTo>
                    <a:pt x="0" y="16"/>
                    <a:pt x="0" y="16"/>
                    <a:pt x="0" y="16"/>
                  </a:cubicBezTo>
                  <a:cubicBezTo>
                    <a:pt x="1" y="16"/>
                    <a:pt x="1" y="16"/>
                    <a:pt x="1" y="16"/>
                  </a:cubicBezTo>
                  <a:cubicBezTo>
                    <a:pt x="1" y="16"/>
                    <a:pt x="1" y="16"/>
                    <a:pt x="1" y="16"/>
                  </a:cubicBezTo>
                  <a:moveTo>
                    <a:pt x="18" y="0"/>
                  </a:moveTo>
                  <a:cubicBezTo>
                    <a:pt x="17" y="0"/>
                    <a:pt x="15" y="1"/>
                    <a:pt x="14" y="1"/>
                  </a:cubicBezTo>
                  <a:cubicBezTo>
                    <a:pt x="14" y="1"/>
                    <a:pt x="14" y="1"/>
                    <a:pt x="14" y="1"/>
                  </a:cubicBezTo>
                  <a:cubicBezTo>
                    <a:pt x="14" y="1"/>
                    <a:pt x="14" y="1"/>
                    <a:pt x="14" y="1"/>
                  </a:cubicBezTo>
                  <a:cubicBezTo>
                    <a:pt x="15" y="1"/>
                    <a:pt x="17" y="0"/>
                    <a:pt x="18" y="0"/>
                  </a:cubicBezTo>
                  <a:cubicBezTo>
                    <a:pt x="18" y="0"/>
                    <a:pt x="18" y="0"/>
                    <a:pt x="18" y="0"/>
                  </a:cubicBezTo>
                  <a:moveTo>
                    <a:pt x="7" y="0"/>
                  </a:moveTo>
                  <a:cubicBezTo>
                    <a:pt x="7" y="0"/>
                    <a:pt x="7" y="0"/>
                    <a:pt x="7" y="0"/>
                  </a:cubicBezTo>
                  <a:cubicBezTo>
                    <a:pt x="9" y="0"/>
                    <a:pt x="11" y="1"/>
                    <a:pt x="14" y="1"/>
                  </a:cubicBezTo>
                  <a:cubicBezTo>
                    <a:pt x="11" y="1"/>
                    <a:pt x="9" y="0"/>
                    <a:pt x="7"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46" name="Freeform 129">
              <a:extLst>
                <a:ext uri="{FF2B5EF4-FFF2-40B4-BE49-F238E27FC236}">
                  <a16:creationId xmlns:a16="http://schemas.microsoft.com/office/drawing/2014/main" id="{EC8029E8-AF3B-4554-8307-BB30F7061474}"/>
                </a:ext>
              </a:extLst>
            </p:cNvPr>
            <p:cNvSpPr>
              <a:spLocks/>
            </p:cNvSpPr>
            <p:nvPr/>
          </p:nvSpPr>
          <p:spPr bwMode="auto">
            <a:xfrm>
              <a:off x="3811" y="2223"/>
              <a:ext cx="37" cy="43"/>
            </a:xfrm>
            <a:custGeom>
              <a:avLst/>
              <a:gdLst>
                <a:gd name="T0" fmla="*/ 7 w 18"/>
                <a:gd name="T1" fmla="*/ 0 h 21"/>
                <a:gd name="T2" fmla="*/ 0 w 18"/>
                <a:gd name="T3" fmla="*/ 16 h 21"/>
                <a:gd name="T4" fmla="*/ 1 w 18"/>
                <a:gd name="T5" fmla="*/ 16 h 21"/>
                <a:gd name="T6" fmla="*/ 1 w 18"/>
                <a:gd name="T7" fmla="*/ 16 h 21"/>
                <a:gd name="T8" fmla="*/ 1 w 18"/>
                <a:gd name="T9" fmla="*/ 16 h 21"/>
                <a:gd name="T10" fmla="*/ 8 w 18"/>
                <a:gd name="T11" fmla="*/ 18 h 21"/>
                <a:gd name="T12" fmla="*/ 9 w 18"/>
                <a:gd name="T13" fmla="*/ 19 h 21"/>
                <a:gd name="T14" fmla="*/ 9 w 18"/>
                <a:gd name="T15" fmla="*/ 20 h 21"/>
                <a:gd name="T16" fmla="*/ 10 w 18"/>
                <a:gd name="T17" fmla="*/ 21 h 21"/>
                <a:gd name="T18" fmla="*/ 12 w 18"/>
                <a:gd name="T19" fmla="*/ 21 h 21"/>
                <a:gd name="T20" fmla="*/ 18 w 18"/>
                <a:gd name="T21" fmla="*/ 0 h 21"/>
                <a:gd name="T22" fmla="*/ 14 w 18"/>
                <a:gd name="T23" fmla="*/ 1 h 21"/>
                <a:gd name="T24" fmla="*/ 14 w 18"/>
                <a:gd name="T25" fmla="*/ 1 h 21"/>
                <a:gd name="T26" fmla="*/ 14 w 18"/>
                <a:gd name="T27" fmla="*/ 1 h 21"/>
                <a:gd name="T28" fmla="*/ 7 w 18"/>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1">
                  <a:moveTo>
                    <a:pt x="7" y="0"/>
                  </a:moveTo>
                  <a:cubicBezTo>
                    <a:pt x="0" y="16"/>
                    <a:pt x="0" y="16"/>
                    <a:pt x="0" y="16"/>
                  </a:cubicBezTo>
                  <a:cubicBezTo>
                    <a:pt x="1" y="16"/>
                    <a:pt x="1" y="16"/>
                    <a:pt x="1" y="16"/>
                  </a:cubicBezTo>
                  <a:cubicBezTo>
                    <a:pt x="1" y="16"/>
                    <a:pt x="1" y="16"/>
                    <a:pt x="1" y="16"/>
                  </a:cubicBezTo>
                  <a:cubicBezTo>
                    <a:pt x="1" y="16"/>
                    <a:pt x="1" y="16"/>
                    <a:pt x="1" y="16"/>
                  </a:cubicBezTo>
                  <a:cubicBezTo>
                    <a:pt x="3" y="17"/>
                    <a:pt x="6" y="17"/>
                    <a:pt x="8" y="18"/>
                  </a:cubicBezTo>
                  <a:cubicBezTo>
                    <a:pt x="9" y="18"/>
                    <a:pt x="9" y="18"/>
                    <a:pt x="9" y="19"/>
                  </a:cubicBezTo>
                  <a:cubicBezTo>
                    <a:pt x="9" y="20"/>
                    <a:pt x="9" y="20"/>
                    <a:pt x="9" y="20"/>
                  </a:cubicBezTo>
                  <a:cubicBezTo>
                    <a:pt x="9" y="21"/>
                    <a:pt x="9" y="21"/>
                    <a:pt x="10" y="21"/>
                  </a:cubicBezTo>
                  <a:cubicBezTo>
                    <a:pt x="12" y="21"/>
                    <a:pt x="12" y="21"/>
                    <a:pt x="12" y="21"/>
                  </a:cubicBezTo>
                  <a:cubicBezTo>
                    <a:pt x="18" y="0"/>
                    <a:pt x="18" y="0"/>
                    <a:pt x="18" y="0"/>
                  </a:cubicBezTo>
                  <a:cubicBezTo>
                    <a:pt x="17" y="0"/>
                    <a:pt x="15" y="1"/>
                    <a:pt x="14" y="1"/>
                  </a:cubicBezTo>
                  <a:cubicBezTo>
                    <a:pt x="14" y="1"/>
                    <a:pt x="14" y="1"/>
                    <a:pt x="14" y="1"/>
                  </a:cubicBezTo>
                  <a:cubicBezTo>
                    <a:pt x="14" y="1"/>
                    <a:pt x="14" y="1"/>
                    <a:pt x="14" y="1"/>
                  </a:cubicBezTo>
                  <a:cubicBezTo>
                    <a:pt x="11" y="1"/>
                    <a:pt x="9" y="0"/>
                    <a:pt x="7"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47" name="Freeform 130">
              <a:extLst>
                <a:ext uri="{FF2B5EF4-FFF2-40B4-BE49-F238E27FC236}">
                  <a16:creationId xmlns:a16="http://schemas.microsoft.com/office/drawing/2014/main" id="{E7C19499-8254-44C3-A73B-1145CD8C9087}"/>
                </a:ext>
              </a:extLst>
            </p:cNvPr>
            <p:cNvSpPr>
              <a:spLocks noEditPoints="1"/>
            </p:cNvSpPr>
            <p:nvPr/>
          </p:nvSpPr>
          <p:spPr bwMode="auto">
            <a:xfrm>
              <a:off x="3826" y="2062"/>
              <a:ext cx="22" cy="39"/>
            </a:xfrm>
            <a:custGeom>
              <a:avLst/>
              <a:gdLst>
                <a:gd name="T0" fmla="*/ 7 w 11"/>
                <a:gd name="T1" fmla="*/ 18 h 19"/>
                <a:gd name="T2" fmla="*/ 11 w 11"/>
                <a:gd name="T3" fmla="*/ 19 h 19"/>
                <a:gd name="T4" fmla="*/ 11 w 11"/>
                <a:gd name="T5" fmla="*/ 19 h 19"/>
                <a:gd name="T6" fmla="*/ 7 w 11"/>
                <a:gd name="T7" fmla="*/ 18 h 19"/>
                <a:gd name="T8" fmla="*/ 7 w 11"/>
                <a:gd name="T9" fmla="*/ 18 h 19"/>
                <a:gd name="T10" fmla="*/ 0 w 11"/>
                <a:gd name="T11" fmla="*/ 19 h 19"/>
                <a:gd name="T12" fmla="*/ 0 w 11"/>
                <a:gd name="T13" fmla="*/ 19 h 19"/>
                <a:gd name="T14" fmla="*/ 7 w 11"/>
                <a:gd name="T15" fmla="*/ 18 h 19"/>
                <a:gd name="T16" fmla="*/ 2 w 11"/>
                <a:gd name="T17" fmla="*/ 0 h 19"/>
                <a:gd name="T18" fmla="*/ 1 w 11"/>
                <a:gd name="T19" fmla="*/ 1 h 19"/>
                <a:gd name="T20" fmla="*/ 1 w 11"/>
                <a:gd name="T21" fmla="*/ 1 h 19"/>
                <a:gd name="T22" fmla="*/ 1 w 11"/>
                <a:gd name="T23" fmla="*/ 1 h 19"/>
                <a:gd name="T24" fmla="*/ 2 w 11"/>
                <a:gd name="T25" fmla="*/ 0 h 19"/>
                <a:gd name="T26" fmla="*/ 2 w 11"/>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9">
                  <a:moveTo>
                    <a:pt x="7" y="18"/>
                  </a:moveTo>
                  <a:cubicBezTo>
                    <a:pt x="8" y="18"/>
                    <a:pt x="9" y="19"/>
                    <a:pt x="11" y="19"/>
                  </a:cubicBezTo>
                  <a:cubicBezTo>
                    <a:pt x="11" y="19"/>
                    <a:pt x="11" y="19"/>
                    <a:pt x="11" y="19"/>
                  </a:cubicBezTo>
                  <a:cubicBezTo>
                    <a:pt x="9" y="19"/>
                    <a:pt x="8" y="18"/>
                    <a:pt x="7" y="18"/>
                  </a:cubicBezTo>
                  <a:moveTo>
                    <a:pt x="7" y="18"/>
                  </a:moveTo>
                  <a:cubicBezTo>
                    <a:pt x="5" y="18"/>
                    <a:pt x="3" y="19"/>
                    <a:pt x="0" y="19"/>
                  </a:cubicBezTo>
                  <a:cubicBezTo>
                    <a:pt x="0" y="19"/>
                    <a:pt x="0" y="19"/>
                    <a:pt x="0" y="19"/>
                  </a:cubicBezTo>
                  <a:cubicBezTo>
                    <a:pt x="3" y="19"/>
                    <a:pt x="5" y="18"/>
                    <a:pt x="7" y="18"/>
                  </a:cubicBezTo>
                  <a:moveTo>
                    <a:pt x="2" y="0"/>
                  </a:moveTo>
                  <a:cubicBezTo>
                    <a:pt x="2" y="1"/>
                    <a:pt x="2" y="1"/>
                    <a:pt x="1" y="1"/>
                  </a:cubicBezTo>
                  <a:cubicBezTo>
                    <a:pt x="1" y="1"/>
                    <a:pt x="1" y="1"/>
                    <a:pt x="1" y="1"/>
                  </a:cubicBezTo>
                  <a:cubicBezTo>
                    <a:pt x="1" y="1"/>
                    <a:pt x="1" y="1"/>
                    <a:pt x="1" y="1"/>
                  </a:cubicBezTo>
                  <a:cubicBezTo>
                    <a:pt x="2" y="1"/>
                    <a:pt x="2" y="1"/>
                    <a:pt x="2" y="0"/>
                  </a:cubicBezTo>
                  <a:cubicBezTo>
                    <a:pt x="2" y="0"/>
                    <a:pt x="2" y="0"/>
                    <a:pt x="2"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48" name="Freeform 131">
              <a:extLst>
                <a:ext uri="{FF2B5EF4-FFF2-40B4-BE49-F238E27FC236}">
                  <a16:creationId xmlns:a16="http://schemas.microsoft.com/office/drawing/2014/main" id="{F112B1E6-5923-4467-BEA8-6B69C99FF4F0}"/>
                </a:ext>
              </a:extLst>
            </p:cNvPr>
            <p:cNvSpPr>
              <a:spLocks/>
            </p:cNvSpPr>
            <p:nvPr/>
          </p:nvSpPr>
          <p:spPr bwMode="auto">
            <a:xfrm>
              <a:off x="3817" y="2058"/>
              <a:ext cx="31" cy="43"/>
            </a:xfrm>
            <a:custGeom>
              <a:avLst/>
              <a:gdLst>
                <a:gd name="T0" fmla="*/ 10 w 15"/>
                <a:gd name="T1" fmla="*/ 0 h 21"/>
                <a:gd name="T2" fmla="*/ 7 w 15"/>
                <a:gd name="T3" fmla="*/ 0 h 21"/>
                <a:gd name="T4" fmla="*/ 6 w 15"/>
                <a:gd name="T5" fmla="*/ 1 h 21"/>
                <a:gd name="T6" fmla="*/ 6 w 15"/>
                <a:gd name="T7" fmla="*/ 2 h 21"/>
                <a:gd name="T8" fmla="*/ 6 w 15"/>
                <a:gd name="T9" fmla="*/ 2 h 21"/>
                <a:gd name="T10" fmla="*/ 5 w 15"/>
                <a:gd name="T11" fmla="*/ 3 h 21"/>
                <a:gd name="T12" fmla="*/ 5 w 15"/>
                <a:gd name="T13" fmla="*/ 3 h 21"/>
                <a:gd name="T14" fmla="*/ 0 w 15"/>
                <a:gd name="T15" fmla="*/ 4 h 21"/>
                <a:gd name="T16" fmla="*/ 4 w 15"/>
                <a:gd name="T17" fmla="*/ 21 h 21"/>
                <a:gd name="T18" fmla="*/ 11 w 15"/>
                <a:gd name="T19" fmla="*/ 20 h 21"/>
                <a:gd name="T20" fmla="*/ 11 w 15"/>
                <a:gd name="T21" fmla="*/ 20 h 21"/>
                <a:gd name="T22" fmla="*/ 11 w 15"/>
                <a:gd name="T23" fmla="*/ 20 h 21"/>
                <a:gd name="T24" fmla="*/ 15 w 15"/>
                <a:gd name="T25" fmla="*/ 21 h 21"/>
                <a:gd name="T26" fmla="*/ 10 w 15"/>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1">
                  <a:moveTo>
                    <a:pt x="10" y="0"/>
                  </a:moveTo>
                  <a:cubicBezTo>
                    <a:pt x="7" y="0"/>
                    <a:pt x="7" y="0"/>
                    <a:pt x="7" y="0"/>
                  </a:cubicBezTo>
                  <a:cubicBezTo>
                    <a:pt x="6" y="0"/>
                    <a:pt x="6" y="0"/>
                    <a:pt x="6" y="1"/>
                  </a:cubicBezTo>
                  <a:cubicBezTo>
                    <a:pt x="6" y="2"/>
                    <a:pt x="6" y="2"/>
                    <a:pt x="6" y="2"/>
                  </a:cubicBezTo>
                  <a:cubicBezTo>
                    <a:pt x="6" y="2"/>
                    <a:pt x="6" y="2"/>
                    <a:pt x="6" y="2"/>
                  </a:cubicBezTo>
                  <a:cubicBezTo>
                    <a:pt x="6" y="3"/>
                    <a:pt x="6" y="3"/>
                    <a:pt x="5" y="3"/>
                  </a:cubicBezTo>
                  <a:cubicBezTo>
                    <a:pt x="5" y="3"/>
                    <a:pt x="5" y="3"/>
                    <a:pt x="5" y="3"/>
                  </a:cubicBezTo>
                  <a:cubicBezTo>
                    <a:pt x="3" y="4"/>
                    <a:pt x="2" y="4"/>
                    <a:pt x="0" y="4"/>
                  </a:cubicBezTo>
                  <a:cubicBezTo>
                    <a:pt x="4" y="21"/>
                    <a:pt x="4" y="21"/>
                    <a:pt x="4" y="21"/>
                  </a:cubicBezTo>
                  <a:cubicBezTo>
                    <a:pt x="7" y="21"/>
                    <a:pt x="9" y="20"/>
                    <a:pt x="11" y="20"/>
                  </a:cubicBezTo>
                  <a:cubicBezTo>
                    <a:pt x="11" y="20"/>
                    <a:pt x="11" y="20"/>
                    <a:pt x="11" y="20"/>
                  </a:cubicBezTo>
                  <a:cubicBezTo>
                    <a:pt x="11" y="20"/>
                    <a:pt x="11" y="20"/>
                    <a:pt x="11" y="20"/>
                  </a:cubicBezTo>
                  <a:cubicBezTo>
                    <a:pt x="12" y="20"/>
                    <a:pt x="13" y="21"/>
                    <a:pt x="15" y="21"/>
                  </a:cubicBezTo>
                  <a:cubicBezTo>
                    <a:pt x="10" y="0"/>
                    <a:pt x="10" y="0"/>
                    <a:pt x="10"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49" name="Freeform 132">
              <a:extLst>
                <a:ext uri="{FF2B5EF4-FFF2-40B4-BE49-F238E27FC236}">
                  <a16:creationId xmlns:a16="http://schemas.microsoft.com/office/drawing/2014/main" id="{F7E4E59E-9BA2-4AD2-BB66-DE8CD611A130}"/>
                </a:ext>
              </a:extLst>
            </p:cNvPr>
            <p:cNvSpPr>
              <a:spLocks noEditPoints="1"/>
            </p:cNvSpPr>
            <p:nvPr/>
          </p:nvSpPr>
          <p:spPr bwMode="auto">
            <a:xfrm>
              <a:off x="3667" y="1990"/>
              <a:ext cx="346" cy="344"/>
            </a:xfrm>
            <a:custGeom>
              <a:avLst/>
              <a:gdLst>
                <a:gd name="T0" fmla="*/ 152 w 168"/>
                <a:gd name="T1" fmla="*/ 45 h 167"/>
                <a:gd name="T2" fmla="*/ 148 w 168"/>
                <a:gd name="T3" fmla="*/ 33 h 167"/>
                <a:gd name="T4" fmla="*/ 136 w 168"/>
                <a:gd name="T5" fmla="*/ 21 h 167"/>
                <a:gd name="T6" fmla="*/ 125 w 168"/>
                <a:gd name="T7" fmla="*/ 17 h 167"/>
                <a:gd name="T8" fmla="*/ 123 w 168"/>
                <a:gd name="T9" fmla="*/ 9 h 167"/>
                <a:gd name="T10" fmla="*/ 109 w 168"/>
                <a:gd name="T11" fmla="*/ 6 h 167"/>
                <a:gd name="T12" fmla="*/ 95 w 168"/>
                <a:gd name="T13" fmla="*/ 3 h 167"/>
                <a:gd name="T14" fmla="*/ 81 w 168"/>
                <a:gd name="T15" fmla="*/ 0 h 167"/>
                <a:gd name="T16" fmla="*/ 75 w 168"/>
                <a:gd name="T17" fmla="*/ 5 h 167"/>
                <a:gd name="T18" fmla="*/ 63 w 168"/>
                <a:gd name="T19" fmla="*/ 5 h 167"/>
                <a:gd name="T20" fmla="*/ 47 w 168"/>
                <a:gd name="T21" fmla="*/ 11 h 167"/>
                <a:gd name="T22" fmla="*/ 39 w 168"/>
                <a:gd name="T23" fmla="*/ 19 h 167"/>
                <a:gd name="T24" fmla="*/ 30 w 168"/>
                <a:gd name="T25" fmla="*/ 19 h 167"/>
                <a:gd name="T26" fmla="*/ 22 w 168"/>
                <a:gd name="T27" fmla="*/ 35 h 167"/>
                <a:gd name="T28" fmla="*/ 13 w 168"/>
                <a:gd name="T29" fmla="*/ 43 h 167"/>
                <a:gd name="T30" fmla="*/ 7 w 168"/>
                <a:gd name="T31" fmla="*/ 59 h 167"/>
                <a:gd name="T32" fmla="*/ 7 w 168"/>
                <a:gd name="T33" fmla="*/ 70 h 167"/>
                <a:gd name="T34" fmla="*/ 0 w 168"/>
                <a:gd name="T35" fmla="*/ 76 h 167"/>
                <a:gd name="T36" fmla="*/ 3 w 168"/>
                <a:gd name="T37" fmla="*/ 90 h 167"/>
                <a:gd name="T38" fmla="*/ 6 w 168"/>
                <a:gd name="T39" fmla="*/ 105 h 167"/>
                <a:gd name="T40" fmla="*/ 8 w 168"/>
                <a:gd name="T41" fmla="*/ 119 h 167"/>
                <a:gd name="T42" fmla="*/ 16 w 168"/>
                <a:gd name="T43" fmla="*/ 122 h 167"/>
                <a:gd name="T44" fmla="*/ 20 w 168"/>
                <a:gd name="T45" fmla="*/ 134 h 167"/>
                <a:gd name="T46" fmla="*/ 32 w 168"/>
                <a:gd name="T47" fmla="*/ 146 h 167"/>
                <a:gd name="T48" fmla="*/ 43 w 168"/>
                <a:gd name="T49" fmla="*/ 150 h 167"/>
                <a:gd name="T50" fmla="*/ 45 w 168"/>
                <a:gd name="T51" fmla="*/ 158 h 167"/>
                <a:gd name="T52" fmla="*/ 59 w 168"/>
                <a:gd name="T53" fmla="*/ 161 h 167"/>
                <a:gd name="T54" fmla="*/ 73 w 168"/>
                <a:gd name="T55" fmla="*/ 164 h 167"/>
                <a:gd name="T56" fmla="*/ 87 w 168"/>
                <a:gd name="T57" fmla="*/ 167 h 167"/>
                <a:gd name="T58" fmla="*/ 93 w 168"/>
                <a:gd name="T59" fmla="*/ 162 h 167"/>
                <a:gd name="T60" fmla="*/ 106 w 168"/>
                <a:gd name="T61" fmla="*/ 162 h 167"/>
                <a:gd name="T62" fmla="*/ 121 w 168"/>
                <a:gd name="T63" fmla="*/ 156 h 167"/>
                <a:gd name="T64" fmla="*/ 130 w 168"/>
                <a:gd name="T65" fmla="*/ 148 h 167"/>
                <a:gd name="T66" fmla="*/ 138 w 168"/>
                <a:gd name="T67" fmla="*/ 148 h 167"/>
                <a:gd name="T68" fmla="*/ 146 w 168"/>
                <a:gd name="T69" fmla="*/ 132 h 167"/>
                <a:gd name="T70" fmla="*/ 155 w 168"/>
                <a:gd name="T71" fmla="*/ 124 h 167"/>
                <a:gd name="T72" fmla="*/ 161 w 168"/>
                <a:gd name="T73" fmla="*/ 108 h 167"/>
                <a:gd name="T74" fmla="*/ 162 w 168"/>
                <a:gd name="T75" fmla="*/ 97 h 167"/>
                <a:gd name="T76" fmla="*/ 168 w 168"/>
                <a:gd name="T77" fmla="*/ 91 h 167"/>
                <a:gd name="T78" fmla="*/ 165 w 168"/>
                <a:gd name="T79" fmla="*/ 77 h 167"/>
                <a:gd name="T80" fmla="*/ 162 w 168"/>
                <a:gd name="T81" fmla="*/ 62 h 167"/>
                <a:gd name="T82" fmla="*/ 160 w 168"/>
                <a:gd name="T83" fmla="*/ 48 h 167"/>
                <a:gd name="T84" fmla="*/ 91 w 168"/>
                <a:gd name="T85" fmla="*/ 83 h 167"/>
                <a:gd name="T86" fmla="*/ 80 w 168"/>
                <a:gd name="T87" fmla="*/ 78 h 167"/>
                <a:gd name="T88" fmla="*/ 57 w 168"/>
                <a:gd name="T89" fmla="*/ 38 h 167"/>
                <a:gd name="T90" fmla="*/ 70 w 168"/>
                <a:gd name="T91" fmla="*/ 94 h 167"/>
                <a:gd name="T92" fmla="*/ 25 w 168"/>
                <a:gd name="T93" fmla="*/ 109 h 167"/>
                <a:gd name="T94" fmla="*/ 70 w 168"/>
                <a:gd name="T95" fmla="*/ 138 h 167"/>
                <a:gd name="T96" fmla="*/ 95 w 168"/>
                <a:gd name="T97" fmla="*/ 98 h 167"/>
                <a:gd name="T98" fmla="*/ 108 w 168"/>
                <a:gd name="T99" fmla="*/ 145 h 167"/>
                <a:gd name="T100" fmla="*/ 100 w 168"/>
                <a:gd name="T101" fmla="*/ 77 h 167"/>
                <a:gd name="T102" fmla="*/ 80 w 168"/>
                <a:gd name="T103" fmla="*/ 21 h 167"/>
                <a:gd name="T104" fmla="*/ 138 w 168"/>
                <a:gd name="T105" fmla="*/ 9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67">
                  <a:moveTo>
                    <a:pt x="156" y="46"/>
                  </a:moveTo>
                  <a:cubicBezTo>
                    <a:pt x="156" y="46"/>
                    <a:pt x="156" y="46"/>
                    <a:pt x="156" y="46"/>
                  </a:cubicBezTo>
                  <a:cubicBezTo>
                    <a:pt x="155" y="47"/>
                    <a:pt x="153" y="46"/>
                    <a:pt x="152" y="45"/>
                  </a:cubicBezTo>
                  <a:cubicBezTo>
                    <a:pt x="151" y="42"/>
                    <a:pt x="149" y="40"/>
                    <a:pt x="148" y="37"/>
                  </a:cubicBezTo>
                  <a:cubicBezTo>
                    <a:pt x="147" y="36"/>
                    <a:pt x="147" y="34"/>
                    <a:pt x="148" y="33"/>
                  </a:cubicBezTo>
                  <a:cubicBezTo>
                    <a:pt x="148" y="33"/>
                    <a:pt x="148" y="33"/>
                    <a:pt x="148" y="33"/>
                  </a:cubicBezTo>
                  <a:cubicBezTo>
                    <a:pt x="149" y="32"/>
                    <a:pt x="149" y="30"/>
                    <a:pt x="148" y="29"/>
                  </a:cubicBezTo>
                  <a:cubicBezTo>
                    <a:pt x="140" y="21"/>
                    <a:pt x="140" y="21"/>
                    <a:pt x="140" y="21"/>
                  </a:cubicBezTo>
                  <a:cubicBezTo>
                    <a:pt x="139" y="20"/>
                    <a:pt x="137" y="20"/>
                    <a:pt x="136" y="21"/>
                  </a:cubicBezTo>
                  <a:cubicBezTo>
                    <a:pt x="136" y="21"/>
                    <a:pt x="136" y="21"/>
                    <a:pt x="136" y="21"/>
                  </a:cubicBezTo>
                  <a:cubicBezTo>
                    <a:pt x="135" y="22"/>
                    <a:pt x="133" y="22"/>
                    <a:pt x="132" y="21"/>
                  </a:cubicBezTo>
                  <a:cubicBezTo>
                    <a:pt x="130" y="20"/>
                    <a:pt x="128" y="18"/>
                    <a:pt x="125" y="17"/>
                  </a:cubicBezTo>
                  <a:cubicBezTo>
                    <a:pt x="124" y="16"/>
                    <a:pt x="124" y="14"/>
                    <a:pt x="124" y="13"/>
                  </a:cubicBezTo>
                  <a:cubicBezTo>
                    <a:pt x="124" y="13"/>
                    <a:pt x="124" y="13"/>
                    <a:pt x="124" y="13"/>
                  </a:cubicBezTo>
                  <a:cubicBezTo>
                    <a:pt x="125" y="11"/>
                    <a:pt x="124" y="10"/>
                    <a:pt x="123" y="9"/>
                  </a:cubicBezTo>
                  <a:cubicBezTo>
                    <a:pt x="113" y="5"/>
                    <a:pt x="113" y="5"/>
                    <a:pt x="113" y="5"/>
                  </a:cubicBezTo>
                  <a:cubicBezTo>
                    <a:pt x="111" y="4"/>
                    <a:pt x="109" y="5"/>
                    <a:pt x="109" y="6"/>
                  </a:cubicBezTo>
                  <a:cubicBezTo>
                    <a:pt x="109" y="6"/>
                    <a:pt x="109" y="6"/>
                    <a:pt x="109" y="6"/>
                  </a:cubicBezTo>
                  <a:cubicBezTo>
                    <a:pt x="108" y="8"/>
                    <a:pt x="106" y="8"/>
                    <a:pt x="105" y="8"/>
                  </a:cubicBezTo>
                  <a:cubicBezTo>
                    <a:pt x="102" y="7"/>
                    <a:pt x="100" y="6"/>
                    <a:pt x="97" y="6"/>
                  </a:cubicBezTo>
                  <a:cubicBezTo>
                    <a:pt x="96" y="6"/>
                    <a:pt x="95" y="5"/>
                    <a:pt x="95" y="3"/>
                  </a:cubicBezTo>
                  <a:cubicBezTo>
                    <a:pt x="95" y="3"/>
                    <a:pt x="95" y="3"/>
                    <a:pt x="95" y="3"/>
                  </a:cubicBezTo>
                  <a:cubicBezTo>
                    <a:pt x="95" y="1"/>
                    <a:pt x="93" y="0"/>
                    <a:pt x="92" y="0"/>
                  </a:cubicBezTo>
                  <a:cubicBezTo>
                    <a:pt x="81" y="0"/>
                    <a:pt x="81" y="0"/>
                    <a:pt x="81" y="0"/>
                  </a:cubicBezTo>
                  <a:cubicBezTo>
                    <a:pt x="79" y="0"/>
                    <a:pt x="78" y="1"/>
                    <a:pt x="78" y="3"/>
                  </a:cubicBezTo>
                  <a:cubicBezTo>
                    <a:pt x="78" y="3"/>
                    <a:pt x="78" y="3"/>
                    <a:pt x="78" y="3"/>
                  </a:cubicBezTo>
                  <a:cubicBezTo>
                    <a:pt x="78" y="4"/>
                    <a:pt x="76" y="5"/>
                    <a:pt x="75" y="5"/>
                  </a:cubicBezTo>
                  <a:cubicBezTo>
                    <a:pt x="72" y="6"/>
                    <a:pt x="69" y="6"/>
                    <a:pt x="66" y="7"/>
                  </a:cubicBezTo>
                  <a:cubicBezTo>
                    <a:pt x="65" y="7"/>
                    <a:pt x="63" y="7"/>
                    <a:pt x="63" y="5"/>
                  </a:cubicBezTo>
                  <a:cubicBezTo>
                    <a:pt x="63" y="5"/>
                    <a:pt x="63" y="5"/>
                    <a:pt x="63" y="5"/>
                  </a:cubicBezTo>
                  <a:cubicBezTo>
                    <a:pt x="62" y="4"/>
                    <a:pt x="60" y="3"/>
                    <a:pt x="59" y="4"/>
                  </a:cubicBezTo>
                  <a:cubicBezTo>
                    <a:pt x="48" y="8"/>
                    <a:pt x="48" y="8"/>
                    <a:pt x="48" y="8"/>
                  </a:cubicBezTo>
                  <a:cubicBezTo>
                    <a:pt x="47" y="8"/>
                    <a:pt x="46" y="10"/>
                    <a:pt x="47" y="11"/>
                  </a:cubicBezTo>
                  <a:cubicBezTo>
                    <a:pt x="47" y="11"/>
                    <a:pt x="47" y="11"/>
                    <a:pt x="47" y="11"/>
                  </a:cubicBezTo>
                  <a:cubicBezTo>
                    <a:pt x="47" y="13"/>
                    <a:pt x="47" y="14"/>
                    <a:pt x="45" y="15"/>
                  </a:cubicBezTo>
                  <a:cubicBezTo>
                    <a:pt x="43" y="16"/>
                    <a:pt x="41" y="18"/>
                    <a:pt x="39" y="19"/>
                  </a:cubicBezTo>
                  <a:cubicBezTo>
                    <a:pt x="37" y="20"/>
                    <a:pt x="36" y="20"/>
                    <a:pt x="35" y="19"/>
                  </a:cubicBezTo>
                  <a:cubicBezTo>
                    <a:pt x="35" y="19"/>
                    <a:pt x="35" y="19"/>
                    <a:pt x="35" y="19"/>
                  </a:cubicBezTo>
                  <a:cubicBezTo>
                    <a:pt x="33" y="18"/>
                    <a:pt x="32" y="18"/>
                    <a:pt x="30" y="19"/>
                  </a:cubicBezTo>
                  <a:cubicBezTo>
                    <a:pt x="22" y="27"/>
                    <a:pt x="22" y="27"/>
                    <a:pt x="22" y="27"/>
                  </a:cubicBezTo>
                  <a:cubicBezTo>
                    <a:pt x="21" y="28"/>
                    <a:pt x="21" y="30"/>
                    <a:pt x="22" y="31"/>
                  </a:cubicBezTo>
                  <a:cubicBezTo>
                    <a:pt x="23" y="32"/>
                    <a:pt x="23" y="34"/>
                    <a:pt x="22" y="35"/>
                  </a:cubicBezTo>
                  <a:cubicBezTo>
                    <a:pt x="21" y="37"/>
                    <a:pt x="19" y="40"/>
                    <a:pt x="17" y="42"/>
                  </a:cubicBezTo>
                  <a:cubicBezTo>
                    <a:pt x="16" y="43"/>
                    <a:pt x="15" y="44"/>
                    <a:pt x="13" y="43"/>
                  </a:cubicBezTo>
                  <a:cubicBezTo>
                    <a:pt x="13" y="43"/>
                    <a:pt x="13" y="43"/>
                    <a:pt x="13" y="43"/>
                  </a:cubicBezTo>
                  <a:cubicBezTo>
                    <a:pt x="12" y="43"/>
                    <a:pt x="10" y="43"/>
                    <a:pt x="10" y="45"/>
                  </a:cubicBezTo>
                  <a:cubicBezTo>
                    <a:pt x="5" y="55"/>
                    <a:pt x="5" y="55"/>
                    <a:pt x="5" y="55"/>
                  </a:cubicBezTo>
                  <a:cubicBezTo>
                    <a:pt x="4" y="57"/>
                    <a:pt x="5" y="58"/>
                    <a:pt x="7" y="59"/>
                  </a:cubicBezTo>
                  <a:cubicBezTo>
                    <a:pt x="7" y="59"/>
                    <a:pt x="7" y="59"/>
                    <a:pt x="7" y="59"/>
                  </a:cubicBezTo>
                  <a:cubicBezTo>
                    <a:pt x="8" y="60"/>
                    <a:pt x="9" y="61"/>
                    <a:pt x="8" y="63"/>
                  </a:cubicBezTo>
                  <a:cubicBezTo>
                    <a:pt x="8" y="65"/>
                    <a:pt x="7" y="68"/>
                    <a:pt x="7" y="70"/>
                  </a:cubicBezTo>
                  <a:cubicBezTo>
                    <a:pt x="6" y="72"/>
                    <a:pt x="5" y="73"/>
                    <a:pt x="4" y="73"/>
                  </a:cubicBezTo>
                  <a:cubicBezTo>
                    <a:pt x="4" y="73"/>
                    <a:pt x="4" y="73"/>
                    <a:pt x="4" y="73"/>
                  </a:cubicBezTo>
                  <a:cubicBezTo>
                    <a:pt x="2" y="73"/>
                    <a:pt x="1" y="74"/>
                    <a:pt x="0" y="76"/>
                  </a:cubicBezTo>
                  <a:cubicBezTo>
                    <a:pt x="0" y="87"/>
                    <a:pt x="0" y="87"/>
                    <a:pt x="0" y="87"/>
                  </a:cubicBezTo>
                  <a:cubicBezTo>
                    <a:pt x="0" y="89"/>
                    <a:pt x="1" y="90"/>
                    <a:pt x="3" y="90"/>
                  </a:cubicBezTo>
                  <a:cubicBezTo>
                    <a:pt x="3" y="90"/>
                    <a:pt x="3" y="90"/>
                    <a:pt x="3" y="90"/>
                  </a:cubicBezTo>
                  <a:cubicBezTo>
                    <a:pt x="5" y="90"/>
                    <a:pt x="6" y="91"/>
                    <a:pt x="6" y="93"/>
                  </a:cubicBezTo>
                  <a:cubicBezTo>
                    <a:pt x="6" y="96"/>
                    <a:pt x="7" y="99"/>
                    <a:pt x="8" y="102"/>
                  </a:cubicBezTo>
                  <a:cubicBezTo>
                    <a:pt x="8" y="103"/>
                    <a:pt x="7" y="104"/>
                    <a:pt x="6" y="105"/>
                  </a:cubicBezTo>
                  <a:cubicBezTo>
                    <a:pt x="6" y="105"/>
                    <a:pt x="6" y="105"/>
                    <a:pt x="6" y="105"/>
                  </a:cubicBezTo>
                  <a:cubicBezTo>
                    <a:pt x="4" y="106"/>
                    <a:pt x="3" y="107"/>
                    <a:pt x="4" y="109"/>
                  </a:cubicBezTo>
                  <a:cubicBezTo>
                    <a:pt x="8" y="119"/>
                    <a:pt x="8" y="119"/>
                    <a:pt x="8" y="119"/>
                  </a:cubicBezTo>
                  <a:cubicBezTo>
                    <a:pt x="9" y="121"/>
                    <a:pt x="10" y="122"/>
                    <a:pt x="12" y="121"/>
                  </a:cubicBezTo>
                  <a:cubicBezTo>
                    <a:pt x="12" y="121"/>
                    <a:pt x="12" y="121"/>
                    <a:pt x="12" y="121"/>
                  </a:cubicBezTo>
                  <a:cubicBezTo>
                    <a:pt x="13" y="120"/>
                    <a:pt x="15" y="121"/>
                    <a:pt x="16" y="122"/>
                  </a:cubicBezTo>
                  <a:cubicBezTo>
                    <a:pt x="17" y="125"/>
                    <a:pt x="19" y="127"/>
                    <a:pt x="20" y="130"/>
                  </a:cubicBezTo>
                  <a:cubicBezTo>
                    <a:pt x="21" y="131"/>
                    <a:pt x="21" y="133"/>
                    <a:pt x="20" y="134"/>
                  </a:cubicBezTo>
                  <a:cubicBezTo>
                    <a:pt x="20" y="134"/>
                    <a:pt x="20" y="134"/>
                    <a:pt x="20" y="134"/>
                  </a:cubicBezTo>
                  <a:cubicBezTo>
                    <a:pt x="19" y="135"/>
                    <a:pt x="19" y="137"/>
                    <a:pt x="20" y="138"/>
                  </a:cubicBezTo>
                  <a:cubicBezTo>
                    <a:pt x="28" y="146"/>
                    <a:pt x="28" y="146"/>
                    <a:pt x="28" y="146"/>
                  </a:cubicBezTo>
                  <a:cubicBezTo>
                    <a:pt x="29" y="147"/>
                    <a:pt x="31" y="147"/>
                    <a:pt x="32" y="146"/>
                  </a:cubicBezTo>
                  <a:cubicBezTo>
                    <a:pt x="32" y="146"/>
                    <a:pt x="32" y="146"/>
                    <a:pt x="32" y="146"/>
                  </a:cubicBezTo>
                  <a:cubicBezTo>
                    <a:pt x="33" y="145"/>
                    <a:pt x="35" y="145"/>
                    <a:pt x="36" y="146"/>
                  </a:cubicBezTo>
                  <a:cubicBezTo>
                    <a:pt x="38" y="147"/>
                    <a:pt x="40" y="149"/>
                    <a:pt x="43" y="150"/>
                  </a:cubicBezTo>
                  <a:cubicBezTo>
                    <a:pt x="44" y="151"/>
                    <a:pt x="44" y="153"/>
                    <a:pt x="44" y="154"/>
                  </a:cubicBezTo>
                  <a:cubicBezTo>
                    <a:pt x="44" y="154"/>
                    <a:pt x="44" y="154"/>
                    <a:pt x="44" y="154"/>
                  </a:cubicBezTo>
                  <a:cubicBezTo>
                    <a:pt x="43" y="156"/>
                    <a:pt x="44" y="157"/>
                    <a:pt x="45" y="158"/>
                  </a:cubicBezTo>
                  <a:cubicBezTo>
                    <a:pt x="56" y="162"/>
                    <a:pt x="56" y="162"/>
                    <a:pt x="56" y="162"/>
                  </a:cubicBezTo>
                  <a:cubicBezTo>
                    <a:pt x="57" y="163"/>
                    <a:pt x="59" y="162"/>
                    <a:pt x="59" y="161"/>
                  </a:cubicBezTo>
                  <a:cubicBezTo>
                    <a:pt x="59" y="161"/>
                    <a:pt x="59" y="161"/>
                    <a:pt x="59" y="161"/>
                  </a:cubicBezTo>
                  <a:cubicBezTo>
                    <a:pt x="60" y="160"/>
                    <a:pt x="62" y="159"/>
                    <a:pt x="63" y="159"/>
                  </a:cubicBezTo>
                  <a:cubicBezTo>
                    <a:pt x="66" y="160"/>
                    <a:pt x="68" y="161"/>
                    <a:pt x="71" y="161"/>
                  </a:cubicBezTo>
                  <a:cubicBezTo>
                    <a:pt x="72" y="161"/>
                    <a:pt x="73" y="163"/>
                    <a:pt x="73" y="164"/>
                  </a:cubicBezTo>
                  <a:cubicBezTo>
                    <a:pt x="73" y="164"/>
                    <a:pt x="73" y="164"/>
                    <a:pt x="73" y="164"/>
                  </a:cubicBezTo>
                  <a:cubicBezTo>
                    <a:pt x="73" y="166"/>
                    <a:pt x="75" y="167"/>
                    <a:pt x="76" y="167"/>
                  </a:cubicBezTo>
                  <a:cubicBezTo>
                    <a:pt x="87" y="167"/>
                    <a:pt x="87" y="167"/>
                    <a:pt x="87" y="167"/>
                  </a:cubicBezTo>
                  <a:cubicBezTo>
                    <a:pt x="89" y="167"/>
                    <a:pt x="90" y="166"/>
                    <a:pt x="90" y="164"/>
                  </a:cubicBezTo>
                  <a:cubicBezTo>
                    <a:pt x="90" y="164"/>
                    <a:pt x="90" y="164"/>
                    <a:pt x="90" y="164"/>
                  </a:cubicBezTo>
                  <a:cubicBezTo>
                    <a:pt x="91" y="163"/>
                    <a:pt x="92" y="162"/>
                    <a:pt x="93" y="162"/>
                  </a:cubicBezTo>
                  <a:cubicBezTo>
                    <a:pt x="96" y="161"/>
                    <a:pt x="99" y="161"/>
                    <a:pt x="102" y="160"/>
                  </a:cubicBezTo>
                  <a:cubicBezTo>
                    <a:pt x="103" y="160"/>
                    <a:pt x="105" y="160"/>
                    <a:pt x="105" y="162"/>
                  </a:cubicBezTo>
                  <a:cubicBezTo>
                    <a:pt x="106" y="162"/>
                    <a:pt x="106" y="162"/>
                    <a:pt x="106" y="162"/>
                  </a:cubicBezTo>
                  <a:cubicBezTo>
                    <a:pt x="106" y="163"/>
                    <a:pt x="108" y="164"/>
                    <a:pt x="109" y="164"/>
                  </a:cubicBezTo>
                  <a:cubicBezTo>
                    <a:pt x="120" y="159"/>
                    <a:pt x="120" y="159"/>
                    <a:pt x="120" y="159"/>
                  </a:cubicBezTo>
                  <a:cubicBezTo>
                    <a:pt x="121" y="159"/>
                    <a:pt x="122" y="157"/>
                    <a:pt x="121" y="156"/>
                  </a:cubicBezTo>
                  <a:cubicBezTo>
                    <a:pt x="121" y="156"/>
                    <a:pt x="121" y="156"/>
                    <a:pt x="121" y="156"/>
                  </a:cubicBezTo>
                  <a:cubicBezTo>
                    <a:pt x="121" y="154"/>
                    <a:pt x="121" y="153"/>
                    <a:pt x="123" y="152"/>
                  </a:cubicBezTo>
                  <a:cubicBezTo>
                    <a:pt x="125" y="151"/>
                    <a:pt x="127" y="149"/>
                    <a:pt x="130" y="148"/>
                  </a:cubicBezTo>
                  <a:cubicBezTo>
                    <a:pt x="131" y="147"/>
                    <a:pt x="132" y="147"/>
                    <a:pt x="133" y="148"/>
                  </a:cubicBezTo>
                  <a:cubicBezTo>
                    <a:pt x="133" y="148"/>
                    <a:pt x="133" y="148"/>
                    <a:pt x="133" y="148"/>
                  </a:cubicBezTo>
                  <a:cubicBezTo>
                    <a:pt x="135" y="149"/>
                    <a:pt x="136" y="149"/>
                    <a:pt x="138" y="148"/>
                  </a:cubicBezTo>
                  <a:cubicBezTo>
                    <a:pt x="146" y="140"/>
                    <a:pt x="146" y="140"/>
                    <a:pt x="146" y="140"/>
                  </a:cubicBezTo>
                  <a:cubicBezTo>
                    <a:pt x="147" y="139"/>
                    <a:pt x="147" y="137"/>
                    <a:pt x="146" y="136"/>
                  </a:cubicBezTo>
                  <a:cubicBezTo>
                    <a:pt x="145" y="135"/>
                    <a:pt x="145" y="133"/>
                    <a:pt x="146" y="132"/>
                  </a:cubicBezTo>
                  <a:cubicBezTo>
                    <a:pt x="148" y="130"/>
                    <a:pt x="149" y="127"/>
                    <a:pt x="151" y="125"/>
                  </a:cubicBezTo>
                  <a:cubicBezTo>
                    <a:pt x="152" y="124"/>
                    <a:pt x="153" y="123"/>
                    <a:pt x="155" y="124"/>
                  </a:cubicBezTo>
                  <a:cubicBezTo>
                    <a:pt x="155" y="124"/>
                    <a:pt x="155" y="124"/>
                    <a:pt x="155" y="124"/>
                  </a:cubicBezTo>
                  <a:cubicBezTo>
                    <a:pt x="156" y="124"/>
                    <a:pt x="158" y="124"/>
                    <a:pt x="159" y="122"/>
                  </a:cubicBezTo>
                  <a:cubicBezTo>
                    <a:pt x="163" y="112"/>
                    <a:pt x="163" y="112"/>
                    <a:pt x="163" y="112"/>
                  </a:cubicBezTo>
                  <a:cubicBezTo>
                    <a:pt x="164" y="111"/>
                    <a:pt x="163" y="109"/>
                    <a:pt x="161" y="108"/>
                  </a:cubicBezTo>
                  <a:cubicBezTo>
                    <a:pt x="161" y="108"/>
                    <a:pt x="161" y="108"/>
                    <a:pt x="161" y="108"/>
                  </a:cubicBezTo>
                  <a:cubicBezTo>
                    <a:pt x="160" y="107"/>
                    <a:pt x="159" y="106"/>
                    <a:pt x="160" y="105"/>
                  </a:cubicBezTo>
                  <a:cubicBezTo>
                    <a:pt x="161" y="102"/>
                    <a:pt x="161" y="99"/>
                    <a:pt x="162" y="97"/>
                  </a:cubicBezTo>
                  <a:cubicBezTo>
                    <a:pt x="162" y="95"/>
                    <a:pt x="163" y="94"/>
                    <a:pt x="165" y="94"/>
                  </a:cubicBezTo>
                  <a:cubicBezTo>
                    <a:pt x="165" y="94"/>
                    <a:pt x="165" y="94"/>
                    <a:pt x="165" y="94"/>
                  </a:cubicBezTo>
                  <a:cubicBezTo>
                    <a:pt x="166" y="94"/>
                    <a:pt x="168" y="93"/>
                    <a:pt x="168" y="91"/>
                  </a:cubicBezTo>
                  <a:cubicBezTo>
                    <a:pt x="168" y="80"/>
                    <a:pt x="168" y="80"/>
                    <a:pt x="168" y="80"/>
                  </a:cubicBezTo>
                  <a:cubicBezTo>
                    <a:pt x="168" y="78"/>
                    <a:pt x="167" y="77"/>
                    <a:pt x="165" y="77"/>
                  </a:cubicBezTo>
                  <a:cubicBezTo>
                    <a:pt x="165" y="77"/>
                    <a:pt x="165" y="77"/>
                    <a:pt x="165" y="77"/>
                  </a:cubicBezTo>
                  <a:cubicBezTo>
                    <a:pt x="164" y="77"/>
                    <a:pt x="162" y="76"/>
                    <a:pt x="162" y="74"/>
                  </a:cubicBezTo>
                  <a:cubicBezTo>
                    <a:pt x="162" y="71"/>
                    <a:pt x="161" y="69"/>
                    <a:pt x="161" y="66"/>
                  </a:cubicBezTo>
                  <a:cubicBezTo>
                    <a:pt x="160" y="64"/>
                    <a:pt x="161" y="63"/>
                    <a:pt x="162" y="62"/>
                  </a:cubicBezTo>
                  <a:cubicBezTo>
                    <a:pt x="162" y="62"/>
                    <a:pt x="162" y="62"/>
                    <a:pt x="162" y="62"/>
                  </a:cubicBezTo>
                  <a:cubicBezTo>
                    <a:pt x="164" y="61"/>
                    <a:pt x="165" y="60"/>
                    <a:pt x="164" y="58"/>
                  </a:cubicBezTo>
                  <a:cubicBezTo>
                    <a:pt x="160" y="48"/>
                    <a:pt x="160" y="48"/>
                    <a:pt x="160" y="48"/>
                  </a:cubicBezTo>
                  <a:cubicBezTo>
                    <a:pt x="159" y="46"/>
                    <a:pt x="158" y="46"/>
                    <a:pt x="156" y="46"/>
                  </a:cubicBezTo>
                  <a:close/>
                  <a:moveTo>
                    <a:pt x="80" y="78"/>
                  </a:moveTo>
                  <a:cubicBezTo>
                    <a:pt x="84" y="75"/>
                    <a:pt x="90" y="77"/>
                    <a:pt x="91" y="83"/>
                  </a:cubicBezTo>
                  <a:cubicBezTo>
                    <a:pt x="91" y="85"/>
                    <a:pt x="90" y="88"/>
                    <a:pt x="88" y="89"/>
                  </a:cubicBezTo>
                  <a:cubicBezTo>
                    <a:pt x="84" y="92"/>
                    <a:pt x="78" y="90"/>
                    <a:pt x="77" y="84"/>
                  </a:cubicBezTo>
                  <a:cubicBezTo>
                    <a:pt x="77" y="82"/>
                    <a:pt x="78" y="79"/>
                    <a:pt x="80" y="78"/>
                  </a:cubicBezTo>
                  <a:close/>
                  <a:moveTo>
                    <a:pt x="25" y="109"/>
                  </a:moveTo>
                  <a:cubicBezTo>
                    <a:pt x="14" y="82"/>
                    <a:pt x="23" y="52"/>
                    <a:pt x="45" y="35"/>
                  </a:cubicBezTo>
                  <a:cubicBezTo>
                    <a:pt x="49" y="31"/>
                    <a:pt x="55" y="33"/>
                    <a:pt x="57" y="38"/>
                  </a:cubicBezTo>
                  <a:cubicBezTo>
                    <a:pt x="70" y="72"/>
                    <a:pt x="70" y="72"/>
                    <a:pt x="70" y="72"/>
                  </a:cubicBezTo>
                  <a:cubicBezTo>
                    <a:pt x="67" y="77"/>
                    <a:pt x="65" y="84"/>
                    <a:pt x="68" y="90"/>
                  </a:cubicBezTo>
                  <a:cubicBezTo>
                    <a:pt x="68" y="92"/>
                    <a:pt x="69" y="93"/>
                    <a:pt x="70" y="94"/>
                  </a:cubicBezTo>
                  <a:cubicBezTo>
                    <a:pt x="54" y="130"/>
                    <a:pt x="54" y="130"/>
                    <a:pt x="54" y="130"/>
                  </a:cubicBezTo>
                  <a:cubicBezTo>
                    <a:pt x="52" y="135"/>
                    <a:pt x="46" y="137"/>
                    <a:pt x="41" y="133"/>
                  </a:cubicBezTo>
                  <a:cubicBezTo>
                    <a:pt x="34" y="126"/>
                    <a:pt x="28" y="118"/>
                    <a:pt x="25" y="109"/>
                  </a:cubicBezTo>
                  <a:close/>
                  <a:moveTo>
                    <a:pt x="108" y="145"/>
                  </a:moveTo>
                  <a:cubicBezTo>
                    <a:pt x="97" y="149"/>
                    <a:pt x="86" y="151"/>
                    <a:pt x="76" y="149"/>
                  </a:cubicBezTo>
                  <a:cubicBezTo>
                    <a:pt x="71" y="148"/>
                    <a:pt x="68" y="143"/>
                    <a:pt x="70" y="138"/>
                  </a:cubicBezTo>
                  <a:cubicBezTo>
                    <a:pt x="86" y="101"/>
                    <a:pt x="86" y="101"/>
                    <a:pt x="86" y="101"/>
                  </a:cubicBezTo>
                  <a:cubicBezTo>
                    <a:pt x="87" y="101"/>
                    <a:pt x="89" y="101"/>
                    <a:pt x="90" y="100"/>
                  </a:cubicBezTo>
                  <a:cubicBezTo>
                    <a:pt x="92" y="99"/>
                    <a:pt x="93" y="98"/>
                    <a:pt x="95" y="98"/>
                  </a:cubicBezTo>
                  <a:cubicBezTo>
                    <a:pt x="131" y="114"/>
                    <a:pt x="131" y="114"/>
                    <a:pt x="131" y="114"/>
                  </a:cubicBezTo>
                  <a:cubicBezTo>
                    <a:pt x="136" y="116"/>
                    <a:pt x="138" y="122"/>
                    <a:pt x="135" y="126"/>
                  </a:cubicBezTo>
                  <a:cubicBezTo>
                    <a:pt x="128" y="134"/>
                    <a:pt x="119" y="141"/>
                    <a:pt x="108" y="145"/>
                  </a:cubicBezTo>
                  <a:close/>
                  <a:moveTo>
                    <a:pt x="138" y="98"/>
                  </a:moveTo>
                  <a:cubicBezTo>
                    <a:pt x="102" y="82"/>
                    <a:pt x="102" y="82"/>
                    <a:pt x="102" y="82"/>
                  </a:cubicBezTo>
                  <a:cubicBezTo>
                    <a:pt x="101" y="80"/>
                    <a:pt x="101" y="79"/>
                    <a:pt x="100" y="77"/>
                  </a:cubicBezTo>
                  <a:cubicBezTo>
                    <a:pt x="98" y="71"/>
                    <a:pt x="93" y="67"/>
                    <a:pt x="86" y="66"/>
                  </a:cubicBezTo>
                  <a:cubicBezTo>
                    <a:pt x="73" y="32"/>
                    <a:pt x="73" y="32"/>
                    <a:pt x="73" y="32"/>
                  </a:cubicBezTo>
                  <a:cubicBezTo>
                    <a:pt x="71" y="27"/>
                    <a:pt x="74" y="21"/>
                    <a:pt x="80" y="21"/>
                  </a:cubicBezTo>
                  <a:cubicBezTo>
                    <a:pt x="107" y="19"/>
                    <a:pt x="134" y="35"/>
                    <a:pt x="145" y="62"/>
                  </a:cubicBezTo>
                  <a:cubicBezTo>
                    <a:pt x="149" y="71"/>
                    <a:pt x="150" y="81"/>
                    <a:pt x="149" y="91"/>
                  </a:cubicBezTo>
                  <a:cubicBezTo>
                    <a:pt x="148" y="96"/>
                    <a:pt x="143" y="100"/>
                    <a:pt x="138" y="98"/>
                  </a:cubicBezTo>
                  <a:close/>
                </a:path>
              </a:pathLst>
            </a:custGeom>
            <a:solidFill>
              <a:srgbClr val="75757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50" name="Freeform 133">
              <a:extLst>
                <a:ext uri="{FF2B5EF4-FFF2-40B4-BE49-F238E27FC236}">
                  <a16:creationId xmlns:a16="http://schemas.microsoft.com/office/drawing/2014/main" id="{AF4A772B-DEB4-4DDD-BF67-E77A60CF901B}"/>
                </a:ext>
              </a:extLst>
            </p:cNvPr>
            <p:cNvSpPr>
              <a:spLocks/>
            </p:cNvSpPr>
            <p:nvPr/>
          </p:nvSpPr>
          <p:spPr bwMode="auto">
            <a:xfrm>
              <a:off x="3811" y="2178"/>
              <a:ext cx="126" cy="96"/>
            </a:xfrm>
            <a:custGeom>
              <a:avLst/>
              <a:gdLst>
                <a:gd name="T0" fmla="*/ 25 w 61"/>
                <a:gd name="T1" fmla="*/ 0 h 47"/>
                <a:gd name="T2" fmla="*/ 14 w 61"/>
                <a:gd name="T3" fmla="*/ 6 h 47"/>
                <a:gd name="T4" fmla="*/ 11 w 61"/>
                <a:gd name="T5" fmla="*/ 5 h 47"/>
                <a:gd name="T6" fmla="*/ 0 w 61"/>
                <a:gd name="T7" fmla="*/ 47 h 47"/>
                <a:gd name="T8" fmla="*/ 16 w 61"/>
                <a:gd name="T9" fmla="*/ 10 h 47"/>
                <a:gd name="T10" fmla="*/ 20 w 61"/>
                <a:gd name="T11" fmla="*/ 9 h 47"/>
                <a:gd name="T12" fmla="*/ 25 w 61"/>
                <a:gd name="T13" fmla="*/ 7 h 47"/>
                <a:gd name="T14" fmla="*/ 61 w 61"/>
                <a:gd name="T15" fmla="*/ 23 h 47"/>
                <a:gd name="T16" fmla="*/ 25 w 61"/>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7">
                  <a:moveTo>
                    <a:pt x="25" y="0"/>
                  </a:moveTo>
                  <a:cubicBezTo>
                    <a:pt x="23" y="3"/>
                    <a:pt x="19" y="6"/>
                    <a:pt x="14" y="6"/>
                  </a:cubicBezTo>
                  <a:cubicBezTo>
                    <a:pt x="13" y="6"/>
                    <a:pt x="12" y="6"/>
                    <a:pt x="11" y="5"/>
                  </a:cubicBezTo>
                  <a:cubicBezTo>
                    <a:pt x="0" y="47"/>
                    <a:pt x="0" y="47"/>
                    <a:pt x="0" y="47"/>
                  </a:cubicBezTo>
                  <a:cubicBezTo>
                    <a:pt x="16" y="10"/>
                    <a:pt x="16" y="10"/>
                    <a:pt x="16" y="10"/>
                  </a:cubicBezTo>
                  <a:cubicBezTo>
                    <a:pt x="17" y="10"/>
                    <a:pt x="19" y="10"/>
                    <a:pt x="20" y="9"/>
                  </a:cubicBezTo>
                  <a:cubicBezTo>
                    <a:pt x="22" y="8"/>
                    <a:pt x="23" y="7"/>
                    <a:pt x="25" y="7"/>
                  </a:cubicBezTo>
                  <a:cubicBezTo>
                    <a:pt x="61" y="23"/>
                    <a:pt x="61" y="23"/>
                    <a:pt x="61" y="23"/>
                  </a:cubicBezTo>
                  <a:lnTo>
                    <a:pt x="25" y="0"/>
                  </a:ln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251" name="Freeform 134">
              <a:extLst>
                <a:ext uri="{FF2B5EF4-FFF2-40B4-BE49-F238E27FC236}">
                  <a16:creationId xmlns:a16="http://schemas.microsoft.com/office/drawing/2014/main" id="{3A296161-40D2-49F3-A056-34E43C65B09E}"/>
                </a:ext>
              </a:extLst>
            </p:cNvPr>
            <p:cNvSpPr>
              <a:spLocks/>
            </p:cNvSpPr>
            <p:nvPr/>
          </p:nvSpPr>
          <p:spPr bwMode="auto">
            <a:xfrm>
              <a:off x="3805" y="2023"/>
              <a:ext cx="115" cy="99"/>
            </a:xfrm>
            <a:custGeom>
              <a:avLst/>
              <a:gdLst>
                <a:gd name="T0" fmla="*/ 9 w 56"/>
                <a:gd name="T1" fmla="*/ 2 h 48"/>
                <a:gd name="T2" fmla="*/ 2 w 56"/>
                <a:gd name="T3" fmla="*/ 13 h 48"/>
                <a:gd name="T4" fmla="*/ 18 w 56"/>
                <a:gd name="T5" fmla="*/ 48 h 48"/>
                <a:gd name="T6" fmla="*/ 6 w 56"/>
                <a:gd name="T7" fmla="*/ 16 h 48"/>
                <a:gd name="T8" fmla="*/ 13 w 56"/>
                <a:gd name="T9" fmla="*/ 5 h 48"/>
                <a:gd name="T10" fmla="*/ 56 w 56"/>
                <a:gd name="T11" fmla="*/ 17 h 48"/>
                <a:gd name="T12" fmla="*/ 9 w 56"/>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56" h="48">
                  <a:moveTo>
                    <a:pt x="9" y="2"/>
                  </a:moveTo>
                  <a:cubicBezTo>
                    <a:pt x="3" y="2"/>
                    <a:pt x="0" y="8"/>
                    <a:pt x="2" y="13"/>
                  </a:cubicBezTo>
                  <a:cubicBezTo>
                    <a:pt x="2" y="13"/>
                    <a:pt x="15" y="41"/>
                    <a:pt x="18" y="48"/>
                  </a:cubicBezTo>
                  <a:cubicBezTo>
                    <a:pt x="6" y="16"/>
                    <a:pt x="6" y="16"/>
                    <a:pt x="6" y="16"/>
                  </a:cubicBezTo>
                  <a:cubicBezTo>
                    <a:pt x="4" y="11"/>
                    <a:pt x="7" y="5"/>
                    <a:pt x="13" y="5"/>
                  </a:cubicBezTo>
                  <a:cubicBezTo>
                    <a:pt x="28" y="4"/>
                    <a:pt x="43" y="8"/>
                    <a:pt x="56" y="17"/>
                  </a:cubicBezTo>
                  <a:cubicBezTo>
                    <a:pt x="43" y="6"/>
                    <a:pt x="26" y="0"/>
                    <a:pt x="9" y="2"/>
                  </a:cubicBez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nvGrpSpPr>
          <p:cNvPr id="252" name="DATA" descr="Data circle">
            <a:extLst>
              <a:ext uri="{FF2B5EF4-FFF2-40B4-BE49-F238E27FC236}">
                <a16:creationId xmlns:a16="http://schemas.microsoft.com/office/drawing/2014/main" id="{2DB05985-C5DE-4F2A-9489-F3E26C12B204}"/>
              </a:ext>
            </a:extLst>
          </p:cNvPr>
          <p:cNvGrpSpPr/>
          <p:nvPr/>
        </p:nvGrpSpPr>
        <p:grpSpPr>
          <a:xfrm>
            <a:off x="5761849" y="4719946"/>
            <a:ext cx="668302" cy="701772"/>
            <a:chOff x="5745459" y="3239555"/>
            <a:chExt cx="734922" cy="734922"/>
          </a:xfrm>
          <a:scene3d>
            <a:camera prst="perspectiveRelaxed">
              <a:rot lat="17100000" lon="0" rev="0"/>
            </a:camera>
            <a:lightRig rig="threePt" dir="t"/>
          </a:scene3d>
        </p:grpSpPr>
        <p:sp>
          <p:nvSpPr>
            <p:cNvPr id="253" name="circle1">
              <a:extLst>
                <a:ext uri="{FF2B5EF4-FFF2-40B4-BE49-F238E27FC236}">
                  <a16:creationId xmlns:a16="http://schemas.microsoft.com/office/drawing/2014/main" id="{55963DF6-4109-48E3-AAF9-3252A56965A6}"/>
                </a:ext>
              </a:extLst>
            </p:cNvPr>
            <p:cNvSpPr/>
            <p:nvPr/>
          </p:nvSpPr>
          <p:spPr bwMode="auto">
            <a:xfrm flipH="1">
              <a:off x="5745459" y="3239555"/>
              <a:ext cx="734922" cy="734922"/>
            </a:xfrm>
            <a:prstGeom prst="ellipse">
              <a:avLst/>
            </a:prstGeom>
            <a:solidFill>
              <a:sysClr val="window" lastClr="FFFFFF"/>
            </a:solidFill>
            <a:ln w="57150" cap="flat" cmpd="sng" algn="ctr">
              <a:noFill/>
              <a:prstDash val="solid"/>
            </a:ln>
            <a:effectLst>
              <a:outerShdw blurRad="254000" dist="50800" dir="2700000" sx="101000" sy="101000" algn="tl" rotWithShape="0">
                <a:prstClr val="black">
                  <a:alpha val="35000"/>
                </a:prstClr>
              </a:outerShdw>
            </a:effectLst>
            <a:sp3d>
              <a:bevelB/>
            </a:sp3d>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254" name="circle1">
              <a:extLst>
                <a:ext uri="{FF2B5EF4-FFF2-40B4-BE49-F238E27FC236}">
                  <a16:creationId xmlns:a16="http://schemas.microsoft.com/office/drawing/2014/main" id="{7F39C223-ABAE-45DE-8C1A-BE12554BCD8C}"/>
                </a:ext>
              </a:extLst>
            </p:cNvPr>
            <p:cNvSpPr/>
            <p:nvPr/>
          </p:nvSpPr>
          <p:spPr bwMode="auto">
            <a:xfrm flipH="1">
              <a:off x="5767712" y="3261807"/>
              <a:ext cx="690417" cy="690418"/>
            </a:xfrm>
            <a:prstGeom prst="ellipse">
              <a:avLst/>
            </a:prstGeom>
            <a:solidFill>
              <a:srgbClr val="3C3C41"/>
            </a:solidFill>
            <a:ln w="57150" cap="flat" cmpd="sng" algn="ctr">
              <a:noFill/>
              <a:prstDash val="solid"/>
            </a:ln>
            <a:effectLst>
              <a:outerShdw blurRad="254000" dist="50800" dir="2700000" sx="101000" sy="101000" algn="tl" rotWithShape="0">
                <a:prstClr val="black">
                  <a:alpha val="35000"/>
                </a:prstClr>
              </a:outerShdw>
            </a:effectLst>
            <a:sp3d>
              <a:bevelB/>
            </a:sp3d>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255" name="Freeform: Shape 254">
              <a:extLst>
                <a:ext uri="{FF2B5EF4-FFF2-40B4-BE49-F238E27FC236}">
                  <a16:creationId xmlns:a16="http://schemas.microsoft.com/office/drawing/2014/main" id="{9238A500-DD93-44F7-97CE-536E009CCCD5}"/>
                </a:ext>
              </a:extLst>
            </p:cNvPr>
            <p:cNvSpPr/>
            <p:nvPr/>
          </p:nvSpPr>
          <p:spPr bwMode="auto">
            <a:xfrm>
              <a:off x="5789743" y="3277146"/>
              <a:ext cx="654016" cy="659759"/>
            </a:xfrm>
            <a:custGeom>
              <a:avLst/>
              <a:gdLst/>
              <a:ahLst/>
              <a:cxnLst/>
              <a:rect l="l" t="t" r="r" b="b"/>
              <a:pathLst>
                <a:path w="2121009" h="2139631">
                  <a:moveTo>
                    <a:pt x="1451967" y="1982391"/>
                  </a:moveTo>
                  <a:cubicBezTo>
                    <a:pt x="1476772" y="1982391"/>
                    <a:pt x="1495376" y="1991457"/>
                    <a:pt x="1507778" y="2009589"/>
                  </a:cubicBezTo>
                  <a:lnTo>
                    <a:pt x="1515028" y="2027255"/>
                  </a:lnTo>
                  <a:lnTo>
                    <a:pt x="1473690" y="2047168"/>
                  </a:lnTo>
                  <a:lnTo>
                    <a:pt x="1471315" y="2036862"/>
                  </a:lnTo>
                  <a:cubicBezTo>
                    <a:pt x="1466553" y="2024459"/>
                    <a:pt x="1459409" y="2018258"/>
                    <a:pt x="1449884" y="2018258"/>
                  </a:cubicBezTo>
                  <a:cubicBezTo>
                    <a:pt x="1434629" y="2018258"/>
                    <a:pt x="1425095" y="2032630"/>
                    <a:pt x="1421281" y="2061372"/>
                  </a:cubicBezTo>
                  <a:lnTo>
                    <a:pt x="1420892" y="2068207"/>
                  </a:lnTo>
                  <a:lnTo>
                    <a:pt x="1372679" y="2085854"/>
                  </a:lnTo>
                  <a:lnTo>
                    <a:pt x="1376753" y="2047187"/>
                  </a:lnTo>
                  <a:cubicBezTo>
                    <a:pt x="1380189" y="2033086"/>
                    <a:pt x="1385342" y="2021185"/>
                    <a:pt x="1392213" y="2011487"/>
                  </a:cubicBezTo>
                  <a:cubicBezTo>
                    <a:pt x="1405955" y="1992089"/>
                    <a:pt x="1425873" y="1982391"/>
                    <a:pt x="1451967" y="1982391"/>
                  </a:cubicBezTo>
                  <a:close/>
                  <a:moveTo>
                    <a:pt x="1109067" y="1982391"/>
                  </a:moveTo>
                  <a:cubicBezTo>
                    <a:pt x="1158677" y="1982391"/>
                    <a:pt x="1183482" y="2018655"/>
                    <a:pt x="1183482" y="2091184"/>
                  </a:cubicBezTo>
                  <a:lnTo>
                    <a:pt x="1179456" y="2129112"/>
                  </a:lnTo>
                  <a:lnTo>
                    <a:pt x="1147259" y="2134026"/>
                  </a:lnTo>
                  <a:lnTo>
                    <a:pt x="1131479" y="2134822"/>
                  </a:lnTo>
                  <a:lnTo>
                    <a:pt x="1133736" y="2125228"/>
                  </a:lnTo>
                  <a:cubicBezTo>
                    <a:pt x="1134951" y="2115927"/>
                    <a:pt x="1135559" y="2105075"/>
                    <a:pt x="1135559" y="2092672"/>
                  </a:cubicBezTo>
                  <a:cubicBezTo>
                    <a:pt x="1135559" y="2043063"/>
                    <a:pt x="1126034" y="2018258"/>
                    <a:pt x="1106984" y="2018258"/>
                  </a:cubicBezTo>
                  <a:cubicBezTo>
                    <a:pt x="1086644" y="2018258"/>
                    <a:pt x="1076474" y="2043807"/>
                    <a:pt x="1076474" y="2094905"/>
                  </a:cubicBezTo>
                  <a:cubicBezTo>
                    <a:pt x="1076474" y="2106935"/>
                    <a:pt x="1077097" y="2117462"/>
                    <a:pt x="1078344" y="2126485"/>
                  </a:cubicBezTo>
                  <a:lnTo>
                    <a:pt x="1081050" y="2137369"/>
                  </a:lnTo>
                  <a:lnTo>
                    <a:pt x="1036248" y="2139631"/>
                  </a:lnTo>
                  <a:lnTo>
                    <a:pt x="1033113" y="2139473"/>
                  </a:lnTo>
                  <a:lnTo>
                    <a:pt x="1028700" y="2096095"/>
                  </a:lnTo>
                  <a:cubicBezTo>
                    <a:pt x="1028700" y="2059087"/>
                    <a:pt x="1035571" y="2030884"/>
                    <a:pt x="1049313" y="2011487"/>
                  </a:cubicBezTo>
                  <a:cubicBezTo>
                    <a:pt x="1063055" y="1992089"/>
                    <a:pt x="1082973" y="1982391"/>
                    <a:pt x="1109067" y="1982391"/>
                  </a:cubicBezTo>
                  <a:close/>
                  <a:moveTo>
                    <a:pt x="766167" y="1982391"/>
                  </a:moveTo>
                  <a:cubicBezTo>
                    <a:pt x="815777" y="1982391"/>
                    <a:pt x="840582" y="2018655"/>
                    <a:pt x="840582" y="2091184"/>
                  </a:cubicBezTo>
                  <a:lnTo>
                    <a:pt x="837456" y="2120629"/>
                  </a:lnTo>
                  <a:lnTo>
                    <a:pt x="817433" y="2117573"/>
                  </a:lnTo>
                  <a:lnTo>
                    <a:pt x="791636" y="2110940"/>
                  </a:lnTo>
                  <a:lnTo>
                    <a:pt x="792659" y="2092672"/>
                  </a:lnTo>
                  <a:cubicBezTo>
                    <a:pt x="792659" y="2043063"/>
                    <a:pt x="783134" y="2018258"/>
                    <a:pt x="764084" y="2018258"/>
                  </a:cubicBezTo>
                  <a:cubicBezTo>
                    <a:pt x="743744" y="2018258"/>
                    <a:pt x="733574" y="2043807"/>
                    <a:pt x="733574" y="2094905"/>
                  </a:cubicBezTo>
                  <a:lnTo>
                    <a:pt x="733641" y="2096027"/>
                  </a:lnTo>
                  <a:lnTo>
                    <a:pt x="713381" y="2090818"/>
                  </a:lnTo>
                  <a:lnTo>
                    <a:pt x="687360" y="2081294"/>
                  </a:lnTo>
                  <a:lnTo>
                    <a:pt x="690953" y="2047187"/>
                  </a:lnTo>
                  <a:cubicBezTo>
                    <a:pt x="694389" y="2033086"/>
                    <a:pt x="699542" y="2021185"/>
                    <a:pt x="706413" y="2011487"/>
                  </a:cubicBezTo>
                  <a:cubicBezTo>
                    <a:pt x="720155" y="1992089"/>
                    <a:pt x="740073" y="1982391"/>
                    <a:pt x="766167" y="1982391"/>
                  </a:cubicBezTo>
                  <a:close/>
                  <a:moveTo>
                    <a:pt x="1285280" y="1981200"/>
                  </a:moveTo>
                  <a:lnTo>
                    <a:pt x="1313706" y="1981200"/>
                  </a:lnTo>
                  <a:lnTo>
                    <a:pt x="1313706" y="2102494"/>
                  </a:lnTo>
                  <a:lnTo>
                    <a:pt x="1266825" y="2114548"/>
                  </a:lnTo>
                  <a:lnTo>
                    <a:pt x="1266825" y="2034183"/>
                  </a:lnTo>
                  <a:cubicBezTo>
                    <a:pt x="1264246" y="2036465"/>
                    <a:pt x="1261195" y="2038623"/>
                    <a:pt x="1257672" y="2040657"/>
                  </a:cubicBezTo>
                  <a:cubicBezTo>
                    <a:pt x="1254150" y="2042691"/>
                    <a:pt x="1250405" y="2044526"/>
                    <a:pt x="1246436" y="2046164"/>
                  </a:cubicBezTo>
                  <a:cubicBezTo>
                    <a:pt x="1242467" y="2047801"/>
                    <a:pt x="1238350" y="2049190"/>
                    <a:pt x="1234083" y="2050331"/>
                  </a:cubicBezTo>
                  <a:cubicBezTo>
                    <a:pt x="1229817" y="2051472"/>
                    <a:pt x="1225600" y="2052290"/>
                    <a:pt x="1221433" y="2052786"/>
                  </a:cubicBezTo>
                  <a:lnTo>
                    <a:pt x="1221433" y="2013198"/>
                  </a:lnTo>
                  <a:cubicBezTo>
                    <a:pt x="1233637" y="2009626"/>
                    <a:pt x="1245146" y="2005062"/>
                    <a:pt x="1255961" y="1999506"/>
                  </a:cubicBezTo>
                  <a:cubicBezTo>
                    <a:pt x="1266776" y="1993950"/>
                    <a:pt x="1276549" y="1987848"/>
                    <a:pt x="1285280" y="1981200"/>
                  </a:cubicBezTo>
                  <a:close/>
                  <a:moveTo>
                    <a:pt x="942380" y="1981200"/>
                  </a:moveTo>
                  <a:lnTo>
                    <a:pt x="970806" y="1981200"/>
                  </a:lnTo>
                  <a:lnTo>
                    <a:pt x="970806" y="2136327"/>
                  </a:lnTo>
                  <a:lnTo>
                    <a:pt x="925237" y="2134026"/>
                  </a:lnTo>
                  <a:lnTo>
                    <a:pt x="923925" y="2133825"/>
                  </a:lnTo>
                  <a:lnTo>
                    <a:pt x="923925" y="2034183"/>
                  </a:lnTo>
                  <a:cubicBezTo>
                    <a:pt x="921346" y="2036465"/>
                    <a:pt x="918295" y="2038623"/>
                    <a:pt x="914772" y="2040657"/>
                  </a:cubicBezTo>
                  <a:cubicBezTo>
                    <a:pt x="911250" y="2042691"/>
                    <a:pt x="907505" y="2044526"/>
                    <a:pt x="903536" y="2046164"/>
                  </a:cubicBezTo>
                  <a:cubicBezTo>
                    <a:pt x="899567" y="2047801"/>
                    <a:pt x="895450" y="2049190"/>
                    <a:pt x="891183" y="2050331"/>
                  </a:cubicBezTo>
                  <a:cubicBezTo>
                    <a:pt x="886917" y="2051472"/>
                    <a:pt x="882700" y="2052290"/>
                    <a:pt x="878533" y="2052786"/>
                  </a:cubicBezTo>
                  <a:lnTo>
                    <a:pt x="878533" y="2013198"/>
                  </a:lnTo>
                  <a:cubicBezTo>
                    <a:pt x="890737" y="2009626"/>
                    <a:pt x="902246" y="2005062"/>
                    <a:pt x="913061" y="1999506"/>
                  </a:cubicBezTo>
                  <a:cubicBezTo>
                    <a:pt x="923876" y="1993950"/>
                    <a:pt x="933649" y="1987848"/>
                    <a:pt x="942380" y="1981200"/>
                  </a:cubicBezTo>
                  <a:close/>
                  <a:moveTo>
                    <a:pt x="599480" y="1981200"/>
                  </a:moveTo>
                  <a:lnTo>
                    <a:pt x="627906" y="1981200"/>
                  </a:lnTo>
                  <a:lnTo>
                    <a:pt x="627906" y="2059534"/>
                  </a:lnTo>
                  <a:lnTo>
                    <a:pt x="613628" y="2054308"/>
                  </a:lnTo>
                  <a:lnTo>
                    <a:pt x="581025" y="2038602"/>
                  </a:lnTo>
                  <a:lnTo>
                    <a:pt x="581025" y="2034183"/>
                  </a:lnTo>
                  <a:lnTo>
                    <a:pt x="577309" y="2036812"/>
                  </a:lnTo>
                  <a:lnTo>
                    <a:pt x="535633" y="2016736"/>
                  </a:lnTo>
                  <a:lnTo>
                    <a:pt x="535633" y="2013198"/>
                  </a:lnTo>
                  <a:cubicBezTo>
                    <a:pt x="547837" y="2009626"/>
                    <a:pt x="559346" y="2005062"/>
                    <a:pt x="570161" y="1999506"/>
                  </a:cubicBezTo>
                  <a:cubicBezTo>
                    <a:pt x="580976" y="1993950"/>
                    <a:pt x="590749" y="1987848"/>
                    <a:pt x="599480" y="1981200"/>
                  </a:cubicBezTo>
                  <a:close/>
                  <a:moveTo>
                    <a:pt x="1449884" y="1684883"/>
                  </a:moveTo>
                  <a:cubicBezTo>
                    <a:pt x="1429544" y="1684883"/>
                    <a:pt x="1419374" y="1710432"/>
                    <a:pt x="1419374" y="1761530"/>
                  </a:cubicBezTo>
                  <a:cubicBezTo>
                    <a:pt x="1419374" y="1809651"/>
                    <a:pt x="1429346" y="1833711"/>
                    <a:pt x="1449289" y="1833711"/>
                  </a:cubicBezTo>
                  <a:cubicBezTo>
                    <a:pt x="1468736" y="1833711"/>
                    <a:pt x="1478459" y="1808907"/>
                    <a:pt x="1478459" y="1759297"/>
                  </a:cubicBezTo>
                  <a:cubicBezTo>
                    <a:pt x="1478459" y="1709688"/>
                    <a:pt x="1468934" y="1684883"/>
                    <a:pt x="1449884" y="1684883"/>
                  </a:cubicBezTo>
                  <a:close/>
                  <a:moveTo>
                    <a:pt x="1106984" y="1684883"/>
                  </a:moveTo>
                  <a:cubicBezTo>
                    <a:pt x="1086644" y="1684883"/>
                    <a:pt x="1076474" y="1710432"/>
                    <a:pt x="1076474" y="1761530"/>
                  </a:cubicBezTo>
                  <a:cubicBezTo>
                    <a:pt x="1076474" y="1809651"/>
                    <a:pt x="1086446" y="1833711"/>
                    <a:pt x="1106389" y="1833711"/>
                  </a:cubicBezTo>
                  <a:cubicBezTo>
                    <a:pt x="1125836" y="1833711"/>
                    <a:pt x="1135559" y="1808907"/>
                    <a:pt x="1135559" y="1759297"/>
                  </a:cubicBezTo>
                  <a:cubicBezTo>
                    <a:pt x="1135559" y="1709688"/>
                    <a:pt x="1126034" y="1684883"/>
                    <a:pt x="1106984" y="1684883"/>
                  </a:cubicBezTo>
                  <a:close/>
                  <a:moveTo>
                    <a:pt x="764084" y="1684883"/>
                  </a:moveTo>
                  <a:cubicBezTo>
                    <a:pt x="743744" y="1684883"/>
                    <a:pt x="733574" y="1710432"/>
                    <a:pt x="733574" y="1761530"/>
                  </a:cubicBezTo>
                  <a:cubicBezTo>
                    <a:pt x="733574" y="1809651"/>
                    <a:pt x="743546" y="1833711"/>
                    <a:pt x="763489" y="1833711"/>
                  </a:cubicBezTo>
                  <a:cubicBezTo>
                    <a:pt x="782936" y="1833711"/>
                    <a:pt x="792659" y="1808907"/>
                    <a:pt x="792659" y="1759297"/>
                  </a:cubicBezTo>
                  <a:cubicBezTo>
                    <a:pt x="792659" y="1709688"/>
                    <a:pt x="783134" y="1684883"/>
                    <a:pt x="764084" y="1684883"/>
                  </a:cubicBezTo>
                  <a:close/>
                  <a:moveTo>
                    <a:pt x="421184" y="1684883"/>
                  </a:moveTo>
                  <a:cubicBezTo>
                    <a:pt x="400844" y="1684883"/>
                    <a:pt x="390674" y="1710432"/>
                    <a:pt x="390674" y="1761530"/>
                  </a:cubicBezTo>
                  <a:cubicBezTo>
                    <a:pt x="390674" y="1809651"/>
                    <a:pt x="400646" y="1833711"/>
                    <a:pt x="420589" y="1833711"/>
                  </a:cubicBezTo>
                  <a:cubicBezTo>
                    <a:pt x="440035" y="1833711"/>
                    <a:pt x="449759" y="1808907"/>
                    <a:pt x="449759" y="1759297"/>
                  </a:cubicBezTo>
                  <a:cubicBezTo>
                    <a:pt x="449759" y="1709688"/>
                    <a:pt x="440234" y="1684883"/>
                    <a:pt x="421184" y="1684883"/>
                  </a:cubicBezTo>
                  <a:close/>
                  <a:moveTo>
                    <a:pt x="1928851" y="1671251"/>
                  </a:moveTo>
                  <a:lnTo>
                    <a:pt x="1907233" y="1700161"/>
                  </a:lnTo>
                  <a:lnTo>
                    <a:pt x="1907233" y="1679823"/>
                  </a:lnTo>
                  <a:close/>
                  <a:moveTo>
                    <a:pt x="1794867" y="1649016"/>
                  </a:moveTo>
                  <a:cubicBezTo>
                    <a:pt x="1832075" y="1649016"/>
                    <a:pt x="1855329" y="1669415"/>
                    <a:pt x="1864631" y="1710212"/>
                  </a:cubicBezTo>
                  <a:lnTo>
                    <a:pt x="1868573" y="1750559"/>
                  </a:lnTo>
                  <a:lnTo>
                    <a:pt x="1815518" y="1808934"/>
                  </a:lnTo>
                  <a:lnTo>
                    <a:pt x="1819536" y="1791853"/>
                  </a:lnTo>
                  <a:cubicBezTo>
                    <a:pt x="1820751" y="1782552"/>
                    <a:pt x="1821359" y="1771700"/>
                    <a:pt x="1821359" y="1759297"/>
                  </a:cubicBezTo>
                  <a:cubicBezTo>
                    <a:pt x="1821359" y="1709688"/>
                    <a:pt x="1811834" y="1684883"/>
                    <a:pt x="1792784" y="1684883"/>
                  </a:cubicBezTo>
                  <a:cubicBezTo>
                    <a:pt x="1772444" y="1684883"/>
                    <a:pt x="1762274" y="1710432"/>
                    <a:pt x="1762274" y="1761530"/>
                  </a:cubicBezTo>
                  <a:cubicBezTo>
                    <a:pt x="1762274" y="1797621"/>
                    <a:pt x="1767883" y="1820177"/>
                    <a:pt x="1779101" y="1829200"/>
                  </a:cubicBezTo>
                  <a:lnTo>
                    <a:pt x="1791099" y="1833336"/>
                  </a:lnTo>
                  <a:lnTo>
                    <a:pt x="1758225" y="1863213"/>
                  </a:lnTo>
                  <a:lnTo>
                    <a:pt x="1757363" y="1863040"/>
                  </a:lnTo>
                  <a:cubicBezTo>
                    <a:pt x="1728788" y="1849664"/>
                    <a:pt x="1714500" y="1816224"/>
                    <a:pt x="1714500" y="1762720"/>
                  </a:cubicBezTo>
                  <a:cubicBezTo>
                    <a:pt x="1714500" y="1725712"/>
                    <a:pt x="1721371" y="1697509"/>
                    <a:pt x="1735113" y="1678112"/>
                  </a:cubicBezTo>
                  <a:cubicBezTo>
                    <a:pt x="1748855" y="1658714"/>
                    <a:pt x="1768773" y="1649016"/>
                    <a:pt x="1794867" y="1649016"/>
                  </a:cubicBezTo>
                  <a:close/>
                  <a:moveTo>
                    <a:pt x="1451967" y="1649016"/>
                  </a:moveTo>
                  <a:cubicBezTo>
                    <a:pt x="1501577" y="1649016"/>
                    <a:pt x="1526382" y="1685280"/>
                    <a:pt x="1526382" y="1757809"/>
                  </a:cubicBezTo>
                  <a:cubicBezTo>
                    <a:pt x="1526382" y="1793925"/>
                    <a:pt x="1519610" y="1821607"/>
                    <a:pt x="1506067" y="1840855"/>
                  </a:cubicBezTo>
                  <a:cubicBezTo>
                    <a:pt x="1492523" y="1860104"/>
                    <a:pt x="1473101" y="1869728"/>
                    <a:pt x="1447800" y="1869728"/>
                  </a:cubicBezTo>
                  <a:cubicBezTo>
                    <a:pt x="1397000" y="1869728"/>
                    <a:pt x="1371600" y="1834059"/>
                    <a:pt x="1371600" y="1762720"/>
                  </a:cubicBezTo>
                  <a:cubicBezTo>
                    <a:pt x="1371600" y="1725712"/>
                    <a:pt x="1378471" y="1697509"/>
                    <a:pt x="1392213" y="1678112"/>
                  </a:cubicBezTo>
                  <a:cubicBezTo>
                    <a:pt x="1405955" y="1658714"/>
                    <a:pt x="1425873" y="1649016"/>
                    <a:pt x="1451967" y="1649016"/>
                  </a:cubicBezTo>
                  <a:close/>
                  <a:moveTo>
                    <a:pt x="1109067" y="1649016"/>
                  </a:moveTo>
                  <a:cubicBezTo>
                    <a:pt x="1158677" y="1649016"/>
                    <a:pt x="1183482" y="1685280"/>
                    <a:pt x="1183482" y="1757809"/>
                  </a:cubicBezTo>
                  <a:cubicBezTo>
                    <a:pt x="1183482" y="1793925"/>
                    <a:pt x="1176710" y="1821607"/>
                    <a:pt x="1163167" y="1840855"/>
                  </a:cubicBezTo>
                  <a:cubicBezTo>
                    <a:pt x="1149623" y="1860104"/>
                    <a:pt x="1130201" y="1869728"/>
                    <a:pt x="1104900" y="1869728"/>
                  </a:cubicBezTo>
                  <a:cubicBezTo>
                    <a:pt x="1054100" y="1869728"/>
                    <a:pt x="1028700" y="1834059"/>
                    <a:pt x="1028700" y="1762720"/>
                  </a:cubicBezTo>
                  <a:cubicBezTo>
                    <a:pt x="1028700" y="1725712"/>
                    <a:pt x="1035571" y="1697509"/>
                    <a:pt x="1049313" y="1678112"/>
                  </a:cubicBezTo>
                  <a:cubicBezTo>
                    <a:pt x="1063055" y="1658714"/>
                    <a:pt x="1082973" y="1649016"/>
                    <a:pt x="1109067" y="1649016"/>
                  </a:cubicBezTo>
                  <a:close/>
                  <a:moveTo>
                    <a:pt x="766167" y="1649016"/>
                  </a:moveTo>
                  <a:cubicBezTo>
                    <a:pt x="815777" y="1649016"/>
                    <a:pt x="840582" y="1685280"/>
                    <a:pt x="840582" y="1757809"/>
                  </a:cubicBezTo>
                  <a:cubicBezTo>
                    <a:pt x="840582" y="1793925"/>
                    <a:pt x="833810" y="1821607"/>
                    <a:pt x="820267" y="1840855"/>
                  </a:cubicBezTo>
                  <a:cubicBezTo>
                    <a:pt x="806723" y="1860104"/>
                    <a:pt x="787301" y="1869728"/>
                    <a:pt x="762000" y="1869728"/>
                  </a:cubicBezTo>
                  <a:cubicBezTo>
                    <a:pt x="711200" y="1869728"/>
                    <a:pt x="685800" y="1834059"/>
                    <a:pt x="685800" y="1762720"/>
                  </a:cubicBezTo>
                  <a:cubicBezTo>
                    <a:pt x="685800" y="1725712"/>
                    <a:pt x="692671" y="1697509"/>
                    <a:pt x="706413" y="1678112"/>
                  </a:cubicBezTo>
                  <a:cubicBezTo>
                    <a:pt x="720155" y="1658714"/>
                    <a:pt x="740073" y="1649016"/>
                    <a:pt x="766167" y="1649016"/>
                  </a:cubicBezTo>
                  <a:close/>
                  <a:moveTo>
                    <a:pt x="423268" y="1649016"/>
                  </a:moveTo>
                  <a:cubicBezTo>
                    <a:pt x="472877" y="1649016"/>
                    <a:pt x="497682" y="1685280"/>
                    <a:pt x="497682" y="1757809"/>
                  </a:cubicBezTo>
                  <a:cubicBezTo>
                    <a:pt x="497682" y="1793925"/>
                    <a:pt x="490910" y="1821607"/>
                    <a:pt x="477367" y="1840855"/>
                  </a:cubicBezTo>
                  <a:cubicBezTo>
                    <a:pt x="463823" y="1860104"/>
                    <a:pt x="444401" y="1869728"/>
                    <a:pt x="419100" y="1869728"/>
                  </a:cubicBezTo>
                  <a:cubicBezTo>
                    <a:pt x="368300" y="1869728"/>
                    <a:pt x="342900" y="1834059"/>
                    <a:pt x="342900" y="1762720"/>
                  </a:cubicBezTo>
                  <a:cubicBezTo>
                    <a:pt x="342900" y="1725712"/>
                    <a:pt x="349771" y="1697509"/>
                    <a:pt x="363513" y="1678112"/>
                  </a:cubicBezTo>
                  <a:cubicBezTo>
                    <a:pt x="377255" y="1658714"/>
                    <a:pt x="397173" y="1649016"/>
                    <a:pt x="423268" y="1649016"/>
                  </a:cubicBezTo>
                  <a:close/>
                  <a:moveTo>
                    <a:pt x="1628180" y="1647825"/>
                  </a:moveTo>
                  <a:lnTo>
                    <a:pt x="1656606" y="1647825"/>
                  </a:lnTo>
                  <a:lnTo>
                    <a:pt x="1656606" y="1866007"/>
                  </a:lnTo>
                  <a:lnTo>
                    <a:pt x="1609725" y="1866007"/>
                  </a:lnTo>
                  <a:lnTo>
                    <a:pt x="1609725" y="1700808"/>
                  </a:lnTo>
                  <a:cubicBezTo>
                    <a:pt x="1607146" y="1703090"/>
                    <a:pt x="1604095" y="1705248"/>
                    <a:pt x="1600572" y="1707282"/>
                  </a:cubicBezTo>
                  <a:cubicBezTo>
                    <a:pt x="1597050" y="1709316"/>
                    <a:pt x="1593305" y="1711152"/>
                    <a:pt x="1589336" y="1712789"/>
                  </a:cubicBezTo>
                  <a:cubicBezTo>
                    <a:pt x="1585367" y="1714426"/>
                    <a:pt x="1581250" y="1715815"/>
                    <a:pt x="1576983" y="1716956"/>
                  </a:cubicBezTo>
                  <a:cubicBezTo>
                    <a:pt x="1572717" y="1718097"/>
                    <a:pt x="1568500" y="1718915"/>
                    <a:pt x="1564333" y="1719411"/>
                  </a:cubicBezTo>
                  <a:lnTo>
                    <a:pt x="1564333" y="1679823"/>
                  </a:lnTo>
                  <a:cubicBezTo>
                    <a:pt x="1576537" y="1676251"/>
                    <a:pt x="1588046" y="1671687"/>
                    <a:pt x="1598861" y="1666131"/>
                  </a:cubicBezTo>
                  <a:cubicBezTo>
                    <a:pt x="1609676" y="1660575"/>
                    <a:pt x="1619449" y="1654473"/>
                    <a:pt x="1628180" y="1647825"/>
                  </a:cubicBezTo>
                  <a:close/>
                  <a:moveTo>
                    <a:pt x="1285280" y="1647825"/>
                  </a:moveTo>
                  <a:lnTo>
                    <a:pt x="1313706" y="1647825"/>
                  </a:lnTo>
                  <a:lnTo>
                    <a:pt x="1313706" y="1866007"/>
                  </a:lnTo>
                  <a:lnTo>
                    <a:pt x="1266825" y="1866007"/>
                  </a:lnTo>
                  <a:lnTo>
                    <a:pt x="1266825" y="1700808"/>
                  </a:lnTo>
                  <a:cubicBezTo>
                    <a:pt x="1264246" y="1703090"/>
                    <a:pt x="1261195" y="1705248"/>
                    <a:pt x="1257672" y="1707282"/>
                  </a:cubicBezTo>
                  <a:cubicBezTo>
                    <a:pt x="1254150" y="1709316"/>
                    <a:pt x="1250405" y="1711152"/>
                    <a:pt x="1246436" y="1712789"/>
                  </a:cubicBezTo>
                  <a:cubicBezTo>
                    <a:pt x="1242467" y="1714426"/>
                    <a:pt x="1238350" y="1715815"/>
                    <a:pt x="1234083" y="1716956"/>
                  </a:cubicBezTo>
                  <a:cubicBezTo>
                    <a:pt x="1229817" y="1718097"/>
                    <a:pt x="1225600" y="1718915"/>
                    <a:pt x="1221433" y="1719411"/>
                  </a:cubicBezTo>
                  <a:lnTo>
                    <a:pt x="1221433" y="1679823"/>
                  </a:lnTo>
                  <a:cubicBezTo>
                    <a:pt x="1233637" y="1676251"/>
                    <a:pt x="1245146" y="1671687"/>
                    <a:pt x="1255961" y="1666131"/>
                  </a:cubicBezTo>
                  <a:cubicBezTo>
                    <a:pt x="1266776" y="1660575"/>
                    <a:pt x="1276549" y="1654473"/>
                    <a:pt x="1285280" y="1647825"/>
                  </a:cubicBezTo>
                  <a:close/>
                  <a:moveTo>
                    <a:pt x="942380" y="1647825"/>
                  </a:moveTo>
                  <a:lnTo>
                    <a:pt x="970806" y="1647825"/>
                  </a:lnTo>
                  <a:lnTo>
                    <a:pt x="970806" y="1866007"/>
                  </a:lnTo>
                  <a:lnTo>
                    <a:pt x="923925" y="1866007"/>
                  </a:lnTo>
                  <a:lnTo>
                    <a:pt x="923925" y="1700808"/>
                  </a:lnTo>
                  <a:cubicBezTo>
                    <a:pt x="921346" y="1703090"/>
                    <a:pt x="918295" y="1705248"/>
                    <a:pt x="914772" y="1707282"/>
                  </a:cubicBezTo>
                  <a:cubicBezTo>
                    <a:pt x="911250" y="1709316"/>
                    <a:pt x="907505" y="1711152"/>
                    <a:pt x="903536" y="1712789"/>
                  </a:cubicBezTo>
                  <a:cubicBezTo>
                    <a:pt x="899567" y="1714426"/>
                    <a:pt x="895450" y="1715815"/>
                    <a:pt x="891183" y="1716956"/>
                  </a:cubicBezTo>
                  <a:cubicBezTo>
                    <a:pt x="886917" y="1718097"/>
                    <a:pt x="882700" y="1718915"/>
                    <a:pt x="878533" y="1719411"/>
                  </a:cubicBezTo>
                  <a:lnTo>
                    <a:pt x="878533" y="1679823"/>
                  </a:lnTo>
                  <a:cubicBezTo>
                    <a:pt x="890737" y="1676251"/>
                    <a:pt x="902246" y="1671687"/>
                    <a:pt x="913061" y="1666131"/>
                  </a:cubicBezTo>
                  <a:cubicBezTo>
                    <a:pt x="923876" y="1660575"/>
                    <a:pt x="933649" y="1654473"/>
                    <a:pt x="942380" y="1647825"/>
                  </a:cubicBezTo>
                  <a:close/>
                  <a:moveTo>
                    <a:pt x="599480" y="1647825"/>
                  </a:moveTo>
                  <a:lnTo>
                    <a:pt x="627906" y="1647825"/>
                  </a:lnTo>
                  <a:lnTo>
                    <a:pt x="627906" y="1866007"/>
                  </a:lnTo>
                  <a:lnTo>
                    <a:pt x="581025" y="1866007"/>
                  </a:lnTo>
                  <a:lnTo>
                    <a:pt x="581025" y="1700808"/>
                  </a:lnTo>
                  <a:cubicBezTo>
                    <a:pt x="578446" y="1703090"/>
                    <a:pt x="575395" y="1705248"/>
                    <a:pt x="571872" y="1707282"/>
                  </a:cubicBezTo>
                  <a:cubicBezTo>
                    <a:pt x="568350" y="1709316"/>
                    <a:pt x="564605" y="1711152"/>
                    <a:pt x="560636" y="1712789"/>
                  </a:cubicBezTo>
                  <a:cubicBezTo>
                    <a:pt x="556667" y="1714426"/>
                    <a:pt x="552549" y="1715815"/>
                    <a:pt x="548283" y="1716956"/>
                  </a:cubicBezTo>
                  <a:cubicBezTo>
                    <a:pt x="544017" y="1718097"/>
                    <a:pt x="539800" y="1718915"/>
                    <a:pt x="535633" y="1719411"/>
                  </a:cubicBezTo>
                  <a:lnTo>
                    <a:pt x="535633" y="1679823"/>
                  </a:lnTo>
                  <a:cubicBezTo>
                    <a:pt x="547837" y="1676251"/>
                    <a:pt x="559346" y="1671687"/>
                    <a:pt x="570161" y="1666131"/>
                  </a:cubicBezTo>
                  <a:cubicBezTo>
                    <a:pt x="580976" y="1660575"/>
                    <a:pt x="590749" y="1654473"/>
                    <a:pt x="599480" y="1647825"/>
                  </a:cubicBezTo>
                  <a:close/>
                  <a:moveTo>
                    <a:pt x="256580" y="1647825"/>
                  </a:moveTo>
                  <a:lnTo>
                    <a:pt x="285006" y="1647825"/>
                  </a:lnTo>
                  <a:lnTo>
                    <a:pt x="285006" y="1836615"/>
                  </a:lnTo>
                  <a:lnTo>
                    <a:pt x="268512" y="1821624"/>
                  </a:lnTo>
                  <a:lnTo>
                    <a:pt x="238125" y="1788191"/>
                  </a:lnTo>
                  <a:lnTo>
                    <a:pt x="238125" y="1700808"/>
                  </a:lnTo>
                  <a:cubicBezTo>
                    <a:pt x="235546" y="1703090"/>
                    <a:pt x="232495" y="1705248"/>
                    <a:pt x="228972" y="1707282"/>
                  </a:cubicBezTo>
                  <a:cubicBezTo>
                    <a:pt x="225450" y="1709316"/>
                    <a:pt x="221705" y="1711152"/>
                    <a:pt x="217736" y="1712789"/>
                  </a:cubicBezTo>
                  <a:cubicBezTo>
                    <a:pt x="213767" y="1714426"/>
                    <a:pt x="209650" y="1715815"/>
                    <a:pt x="205383" y="1716956"/>
                  </a:cubicBezTo>
                  <a:cubicBezTo>
                    <a:pt x="201117" y="1718097"/>
                    <a:pt x="196900" y="1718915"/>
                    <a:pt x="192733" y="1719411"/>
                  </a:cubicBezTo>
                  <a:lnTo>
                    <a:pt x="192733" y="1679823"/>
                  </a:lnTo>
                  <a:cubicBezTo>
                    <a:pt x="204937" y="1676251"/>
                    <a:pt x="216446" y="1671687"/>
                    <a:pt x="227261" y="1666131"/>
                  </a:cubicBezTo>
                  <a:cubicBezTo>
                    <a:pt x="238076" y="1660575"/>
                    <a:pt x="247849" y="1654473"/>
                    <a:pt x="256580" y="1647825"/>
                  </a:cubicBezTo>
                  <a:close/>
                  <a:moveTo>
                    <a:pt x="1792784" y="1361033"/>
                  </a:moveTo>
                  <a:cubicBezTo>
                    <a:pt x="1772444" y="1361033"/>
                    <a:pt x="1762274" y="1386582"/>
                    <a:pt x="1762274" y="1437680"/>
                  </a:cubicBezTo>
                  <a:cubicBezTo>
                    <a:pt x="1762274" y="1485801"/>
                    <a:pt x="1772246" y="1509861"/>
                    <a:pt x="1792189" y="1509861"/>
                  </a:cubicBezTo>
                  <a:cubicBezTo>
                    <a:pt x="1811635" y="1509861"/>
                    <a:pt x="1821359" y="1485057"/>
                    <a:pt x="1821359" y="1435447"/>
                  </a:cubicBezTo>
                  <a:cubicBezTo>
                    <a:pt x="1821359" y="1385838"/>
                    <a:pt x="1811834" y="1361033"/>
                    <a:pt x="1792784" y="1361033"/>
                  </a:cubicBezTo>
                  <a:close/>
                  <a:moveTo>
                    <a:pt x="1449884" y="1361033"/>
                  </a:moveTo>
                  <a:cubicBezTo>
                    <a:pt x="1429544" y="1361033"/>
                    <a:pt x="1419374" y="1386582"/>
                    <a:pt x="1419374" y="1437680"/>
                  </a:cubicBezTo>
                  <a:cubicBezTo>
                    <a:pt x="1419374" y="1485801"/>
                    <a:pt x="1429346" y="1509861"/>
                    <a:pt x="1449289" y="1509861"/>
                  </a:cubicBezTo>
                  <a:cubicBezTo>
                    <a:pt x="1468736" y="1509861"/>
                    <a:pt x="1478459" y="1485057"/>
                    <a:pt x="1478459" y="1435447"/>
                  </a:cubicBezTo>
                  <a:cubicBezTo>
                    <a:pt x="1478459" y="1385838"/>
                    <a:pt x="1468934" y="1361033"/>
                    <a:pt x="1449884" y="1361033"/>
                  </a:cubicBezTo>
                  <a:close/>
                  <a:moveTo>
                    <a:pt x="1106984" y="1361033"/>
                  </a:moveTo>
                  <a:cubicBezTo>
                    <a:pt x="1086644" y="1361033"/>
                    <a:pt x="1076474" y="1386582"/>
                    <a:pt x="1076474" y="1437680"/>
                  </a:cubicBezTo>
                  <a:cubicBezTo>
                    <a:pt x="1076474" y="1485801"/>
                    <a:pt x="1086446" y="1509861"/>
                    <a:pt x="1106389" y="1509861"/>
                  </a:cubicBezTo>
                  <a:cubicBezTo>
                    <a:pt x="1125836" y="1509861"/>
                    <a:pt x="1135559" y="1485057"/>
                    <a:pt x="1135559" y="1435447"/>
                  </a:cubicBezTo>
                  <a:cubicBezTo>
                    <a:pt x="1135559" y="1385838"/>
                    <a:pt x="1126034" y="1361033"/>
                    <a:pt x="1106984" y="1361033"/>
                  </a:cubicBezTo>
                  <a:close/>
                  <a:moveTo>
                    <a:pt x="764084" y="1361033"/>
                  </a:moveTo>
                  <a:cubicBezTo>
                    <a:pt x="743744" y="1361033"/>
                    <a:pt x="733574" y="1386582"/>
                    <a:pt x="733574" y="1437680"/>
                  </a:cubicBezTo>
                  <a:cubicBezTo>
                    <a:pt x="733574" y="1485801"/>
                    <a:pt x="743546" y="1509861"/>
                    <a:pt x="763489" y="1509861"/>
                  </a:cubicBezTo>
                  <a:cubicBezTo>
                    <a:pt x="782936" y="1509861"/>
                    <a:pt x="792659" y="1485057"/>
                    <a:pt x="792659" y="1435447"/>
                  </a:cubicBezTo>
                  <a:cubicBezTo>
                    <a:pt x="792659" y="1385838"/>
                    <a:pt x="783134" y="1361033"/>
                    <a:pt x="764084" y="1361033"/>
                  </a:cubicBezTo>
                  <a:close/>
                  <a:moveTo>
                    <a:pt x="421184" y="1361033"/>
                  </a:moveTo>
                  <a:cubicBezTo>
                    <a:pt x="400844" y="1361033"/>
                    <a:pt x="390674" y="1386582"/>
                    <a:pt x="390674" y="1437680"/>
                  </a:cubicBezTo>
                  <a:cubicBezTo>
                    <a:pt x="390674" y="1485801"/>
                    <a:pt x="400646" y="1509861"/>
                    <a:pt x="420589" y="1509861"/>
                  </a:cubicBezTo>
                  <a:cubicBezTo>
                    <a:pt x="440035" y="1509861"/>
                    <a:pt x="449759" y="1485057"/>
                    <a:pt x="449759" y="1435447"/>
                  </a:cubicBezTo>
                  <a:cubicBezTo>
                    <a:pt x="449759" y="1385838"/>
                    <a:pt x="440234" y="1361033"/>
                    <a:pt x="421184" y="1361033"/>
                  </a:cubicBezTo>
                  <a:close/>
                  <a:moveTo>
                    <a:pt x="78284" y="1361033"/>
                  </a:moveTo>
                  <a:cubicBezTo>
                    <a:pt x="57944" y="1361033"/>
                    <a:pt x="47774" y="1386582"/>
                    <a:pt x="47774" y="1437680"/>
                  </a:cubicBezTo>
                  <a:cubicBezTo>
                    <a:pt x="47774" y="1485801"/>
                    <a:pt x="57746" y="1509861"/>
                    <a:pt x="77689" y="1509861"/>
                  </a:cubicBezTo>
                  <a:cubicBezTo>
                    <a:pt x="97135" y="1509861"/>
                    <a:pt x="106859" y="1485057"/>
                    <a:pt x="106859" y="1435447"/>
                  </a:cubicBezTo>
                  <a:cubicBezTo>
                    <a:pt x="106859" y="1385838"/>
                    <a:pt x="97334" y="1361033"/>
                    <a:pt x="78284" y="1361033"/>
                  </a:cubicBezTo>
                  <a:close/>
                  <a:moveTo>
                    <a:pt x="2079233" y="1353207"/>
                  </a:moveTo>
                  <a:lnTo>
                    <a:pt x="2073178" y="1376755"/>
                  </a:lnTo>
                  <a:lnTo>
                    <a:pt x="2060212" y="1412180"/>
                  </a:lnTo>
                  <a:lnTo>
                    <a:pt x="2062553" y="1389962"/>
                  </a:lnTo>
                  <a:cubicBezTo>
                    <a:pt x="2065989" y="1375860"/>
                    <a:pt x="2071142" y="1363960"/>
                    <a:pt x="2078013" y="1354262"/>
                  </a:cubicBezTo>
                  <a:close/>
                  <a:moveTo>
                    <a:pt x="1794867" y="1325166"/>
                  </a:moveTo>
                  <a:cubicBezTo>
                    <a:pt x="1844477" y="1325166"/>
                    <a:pt x="1869281" y="1361430"/>
                    <a:pt x="1869281" y="1433959"/>
                  </a:cubicBezTo>
                  <a:cubicBezTo>
                    <a:pt x="1869281" y="1470075"/>
                    <a:pt x="1862510" y="1497757"/>
                    <a:pt x="1848966" y="1517005"/>
                  </a:cubicBezTo>
                  <a:cubicBezTo>
                    <a:pt x="1835423" y="1536254"/>
                    <a:pt x="1816001" y="1545878"/>
                    <a:pt x="1790700" y="1545878"/>
                  </a:cubicBezTo>
                  <a:cubicBezTo>
                    <a:pt x="1739900" y="1545878"/>
                    <a:pt x="1714500" y="1510209"/>
                    <a:pt x="1714500" y="1438870"/>
                  </a:cubicBezTo>
                  <a:cubicBezTo>
                    <a:pt x="1714500" y="1401862"/>
                    <a:pt x="1721371" y="1373659"/>
                    <a:pt x="1735113" y="1354262"/>
                  </a:cubicBezTo>
                  <a:cubicBezTo>
                    <a:pt x="1748855" y="1334864"/>
                    <a:pt x="1768773" y="1325166"/>
                    <a:pt x="1794867" y="1325166"/>
                  </a:cubicBezTo>
                  <a:close/>
                  <a:moveTo>
                    <a:pt x="1451967" y="1325166"/>
                  </a:moveTo>
                  <a:cubicBezTo>
                    <a:pt x="1501577" y="1325166"/>
                    <a:pt x="1526382" y="1361430"/>
                    <a:pt x="1526382" y="1433959"/>
                  </a:cubicBezTo>
                  <a:cubicBezTo>
                    <a:pt x="1526382" y="1470075"/>
                    <a:pt x="1519610" y="1497757"/>
                    <a:pt x="1506067" y="1517005"/>
                  </a:cubicBezTo>
                  <a:cubicBezTo>
                    <a:pt x="1492523" y="1536254"/>
                    <a:pt x="1473101" y="1545878"/>
                    <a:pt x="1447800" y="1545878"/>
                  </a:cubicBezTo>
                  <a:cubicBezTo>
                    <a:pt x="1397000" y="1545878"/>
                    <a:pt x="1371600" y="1510209"/>
                    <a:pt x="1371600" y="1438870"/>
                  </a:cubicBezTo>
                  <a:cubicBezTo>
                    <a:pt x="1371600" y="1401862"/>
                    <a:pt x="1378471" y="1373659"/>
                    <a:pt x="1392213" y="1354262"/>
                  </a:cubicBezTo>
                  <a:cubicBezTo>
                    <a:pt x="1405955" y="1334864"/>
                    <a:pt x="1425873" y="1325166"/>
                    <a:pt x="1451967" y="1325166"/>
                  </a:cubicBezTo>
                  <a:close/>
                  <a:moveTo>
                    <a:pt x="1109067" y="1325166"/>
                  </a:moveTo>
                  <a:cubicBezTo>
                    <a:pt x="1158677" y="1325166"/>
                    <a:pt x="1183482" y="1361430"/>
                    <a:pt x="1183482" y="1433959"/>
                  </a:cubicBezTo>
                  <a:cubicBezTo>
                    <a:pt x="1183482" y="1470075"/>
                    <a:pt x="1176710" y="1497757"/>
                    <a:pt x="1163167" y="1517005"/>
                  </a:cubicBezTo>
                  <a:cubicBezTo>
                    <a:pt x="1149623" y="1536254"/>
                    <a:pt x="1130201" y="1545878"/>
                    <a:pt x="1104900" y="1545878"/>
                  </a:cubicBezTo>
                  <a:cubicBezTo>
                    <a:pt x="1054100" y="1545878"/>
                    <a:pt x="1028700" y="1510209"/>
                    <a:pt x="1028700" y="1438870"/>
                  </a:cubicBezTo>
                  <a:cubicBezTo>
                    <a:pt x="1028700" y="1401862"/>
                    <a:pt x="1035571" y="1373659"/>
                    <a:pt x="1049313" y="1354262"/>
                  </a:cubicBezTo>
                  <a:cubicBezTo>
                    <a:pt x="1063055" y="1334864"/>
                    <a:pt x="1082973" y="1325166"/>
                    <a:pt x="1109067" y="1325166"/>
                  </a:cubicBezTo>
                  <a:close/>
                  <a:moveTo>
                    <a:pt x="766167" y="1325166"/>
                  </a:moveTo>
                  <a:cubicBezTo>
                    <a:pt x="815777" y="1325166"/>
                    <a:pt x="840582" y="1361430"/>
                    <a:pt x="840582" y="1433959"/>
                  </a:cubicBezTo>
                  <a:cubicBezTo>
                    <a:pt x="840582" y="1470075"/>
                    <a:pt x="833810" y="1497757"/>
                    <a:pt x="820267" y="1517005"/>
                  </a:cubicBezTo>
                  <a:cubicBezTo>
                    <a:pt x="806723" y="1536254"/>
                    <a:pt x="787301" y="1545878"/>
                    <a:pt x="762000" y="1545878"/>
                  </a:cubicBezTo>
                  <a:cubicBezTo>
                    <a:pt x="711200" y="1545878"/>
                    <a:pt x="685800" y="1510209"/>
                    <a:pt x="685800" y="1438870"/>
                  </a:cubicBezTo>
                  <a:cubicBezTo>
                    <a:pt x="685800" y="1401862"/>
                    <a:pt x="692671" y="1373659"/>
                    <a:pt x="706413" y="1354262"/>
                  </a:cubicBezTo>
                  <a:cubicBezTo>
                    <a:pt x="720155" y="1334864"/>
                    <a:pt x="740073" y="1325166"/>
                    <a:pt x="766167" y="1325166"/>
                  </a:cubicBezTo>
                  <a:close/>
                  <a:moveTo>
                    <a:pt x="423268" y="1325166"/>
                  </a:moveTo>
                  <a:cubicBezTo>
                    <a:pt x="472877" y="1325166"/>
                    <a:pt x="497682" y="1361430"/>
                    <a:pt x="497682" y="1433959"/>
                  </a:cubicBezTo>
                  <a:cubicBezTo>
                    <a:pt x="497682" y="1470075"/>
                    <a:pt x="490910" y="1497757"/>
                    <a:pt x="477367" y="1517005"/>
                  </a:cubicBezTo>
                  <a:cubicBezTo>
                    <a:pt x="463823" y="1536254"/>
                    <a:pt x="444401" y="1545878"/>
                    <a:pt x="419100" y="1545878"/>
                  </a:cubicBezTo>
                  <a:cubicBezTo>
                    <a:pt x="368300" y="1545878"/>
                    <a:pt x="342900" y="1510209"/>
                    <a:pt x="342900" y="1438870"/>
                  </a:cubicBezTo>
                  <a:cubicBezTo>
                    <a:pt x="342900" y="1401862"/>
                    <a:pt x="349771" y="1373659"/>
                    <a:pt x="363513" y="1354262"/>
                  </a:cubicBezTo>
                  <a:cubicBezTo>
                    <a:pt x="377255" y="1334864"/>
                    <a:pt x="397173" y="1325166"/>
                    <a:pt x="423268" y="1325166"/>
                  </a:cubicBezTo>
                  <a:close/>
                  <a:moveTo>
                    <a:pt x="80368" y="1325166"/>
                  </a:moveTo>
                  <a:cubicBezTo>
                    <a:pt x="129977" y="1325166"/>
                    <a:pt x="154782" y="1361430"/>
                    <a:pt x="154782" y="1433959"/>
                  </a:cubicBezTo>
                  <a:cubicBezTo>
                    <a:pt x="154782" y="1470075"/>
                    <a:pt x="148010" y="1497757"/>
                    <a:pt x="134467" y="1517005"/>
                  </a:cubicBezTo>
                  <a:cubicBezTo>
                    <a:pt x="120923" y="1536254"/>
                    <a:pt x="101501" y="1545878"/>
                    <a:pt x="76200" y="1545878"/>
                  </a:cubicBezTo>
                  <a:lnTo>
                    <a:pt x="68502" y="1544334"/>
                  </a:lnTo>
                  <a:lnTo>
                    <a:pt x="35828" y="1476508"/>
                  </a:lnTo>
                  <a:lnTo>
                    <a:pt x="4930" y="1392087"/>
                  </a:lnTo>
                  <a:lnTo>
                    <a:pt x="5153" y="1389962"/>
                  </a:lnTo>
                  <a:cubicBezTo>
                    <a:pt x="8589" y="1375860"/>
                    <a:pt x="13742" y="1363960"/>
                    <a:pt x="20613" y="1354262"/>
                  </a:cubicBezTo>
                  <a:cubicBezTo>
                    <a:pt x="34355" y="1334864"/>
                    <a:pt x="54273" y="1325166"/>
                    <a:pt x="80368" y="1325166"/>
                  </a:cubicBezTo>
                  <a:close/>
                  <a:moveTo>
                    <a:pt x="1971080" y="1323975"/>
                  </a:moveTo>
                  <a:lnTo>
                    <a:pt x="1999506" y="1323975"/>
                  </a:lnTo>
                  <a:lnTo>
                    <a:pt x="1999506" y="1542157"/>
                  </a:lnTo>
                  <a:lnTo>
                    <a:pt x="1952625" y="1542157"/>
                  </a:lnTo>
                  <a:lnTo>
                    <a:pt x="1952625" y="1376958"/>
                  </a:lnTo>
                  <a:cubicBezTo>
                    <a:pt x="1950046" y="1379240"/>
                    <a:pt x="1946995" y="1381398"/>
                    <a:pt x="1943472" y="1383432"/>
                  </a:cubicBezTo>
                  <a:cubicBezTo>
                    <a:pt x="1939950" y="1385466"/>
                    <a:pt x="1936205" y="1387302"/>
                    <a:pt x="1932236" y="1388939"/>
                  </a:cubicBezTo>
                  <a:cubicBezTo>
                    <a:pt x="1928267" y="1390576"/>
                    <a:pt x="1924150" y="1391965"/>
                    <a:pt x="1919883" y="1393106"/>
                  </a:cubicBezTo>
                  <a:cubicBezTo>
                    <a:pt x="1915617" y="1394247"/>
                    <a:pt x="1911400" y="1395065"/>
                    <a:pt x="1907233" y="1395561"/>
                  </a:cubicBezTo>
                  <a:lnTo>
                    <a:pt x="1907233" y="1355973"/>
                  </a:lnTo>
                  <a:cubicBezTo>
                    <a:pt x="1919437" y="1352401"/>
                    <a:pt x="1930946" y="1347837"/>
                    <a:pt x="1941761" y="1342281"/>
                  </a:cubicBezTo>
                  <a:cubicBezTo>
                    <a:pt x="1952576" y="1336725"/>
                    <a:pt x="1962349" y="1330623"/>
                    <a:pt x="1971080" y="1323975"/>
                  </a:cubicBezTo>
                  <a:close/>
                  <a:moveTo>
                    <a:pt x="1628180" y="1323975"/>
                  </a:moveTo>
                  <a:lnTo>
                    <a:pt x="1656606" y="1323975"/>
                  </a:lnTo>
                  <a:lnTo>
                    <a:pt x="1656606" y="1542157"/>
                  </a:lnTo>
                  <a:lnTo>
                    <a:pt x="1609725" y="1542157"/>
                  </a:lnTo>
                  <a:lnTo>
                    <a:pt x="1609725" y="1376958"/>
                  </a:lnTo>
                  <a:cubicBezTo>
                    <a:pt x="1607146" y="1379240"/>
                    <a:pt x="1604095" y="1381398"/>
                    <a:pt x="1600572" y="1383432"/>
                  </a:cubicBezTo>
                  <a:cubicBezTo>
                    <a:pt x="1597050" y="1385466"/>
                    <a:pt x="1593305" y="1387302"/>
                    <a:pt x="1589336" y="1388939"/>
                  </a:cubicBezTo>
                  <a:cubicBezTo>
                    <a:pt x="1585367" y="1390576"/>
                    <a:pt x="1581250" y="1391965"/>
                    <a:pt x="1576983" y="1393106"/>
                  </a:cubicBezTo>
                  <a:cubicBezTo>
                    <a:pt x="1572717" y="1394247"/>
                    <a:pt x="1568500" y="1395065"/>
                    <a:pt x="1564333" y="1395561"/>
                  </a:cubicBezTo>
                  <a:lnTo>
                    <a:pt x="1564333" y="1355973"/>
                  </a:lnTo>
                  <a:cubicBezTo>
                    <a:pt x="1576537" y="1352401"/>
                    <a:pt x="1588046" y="1347837"/>
                    <a:pt x="1598861" y="1342281"/>
                  </a:cubicBezTo>
                  <a:cubicBezTo>
                    <a:pt x="1609676" y="1336725"/>
                    <a:pt x="1619449" y="1330623"/>
                    <a:pt x="1628180" y="1323975"/>
                  </a:cubicBezTo>
                  <a:close/>
                  <a:moveTo>
                    <a:pt x="1285280" y="1323975"/>
                  </a:moveTo>
                  <a:lnTo>
                    <a:pt x="1313706" y="1323975"/>
                  </a:lnTo>
                  <a:lnTo>
                    <a:pt x="1313706" y="1542157"/>
                  </a:lnTo>
                  <a:lnTo>
                    <a:pt x="1266825" y="1542157"/>
                  </a:lnTo>
                  <a:lnTo>
                    <a:pt x="1266825" y="1376958"/>
                  </a:lnTo>
                  <a:cubicBezTo>
                    <a:pt x="1264246" y="1379240"/>
                    <a:pt x="1261195" y="1381398"/>
                    <a:pt x="1257672" y="1383432"/>
                  </a:cubicBezTo>
                  <a:cubicBezTo>
                    <a:pt x="1254150" y="1385466"/>
                    <a:pt x="1250405" y="1387302"/>
                    <a:pt x="1246436" y="1388939"/>
                  </a:cubicBezTo>
                  <a:cubicBezTo>
                    <a:pt x="1242467" y="1390576"/>
                    <a:pt x="1238350" y="1391965"/>
                    <a:pt x="1234083" y="1393106"/>
                  </a:cubicBezTo>
                  <a:cubicBezTo>
                    <a:pt x="1229817" y="1394247"/>
                    <a:pt x="1225600" y="1395065"/>
                    <a:pt x="1221433" y="1395561"/>
                  </a:cubicBezTo>
                  <a:lnTo>
                    <a:pt x="1221433" y="1355973"/>
                  </a:lnTo>
                  <a:cubicBezTo>
                    <a:pt x="1233637" y="1352401"/>
                    <a:pt x="1245146" y="1347837"/>
                    <a:pt x="1255961" y="1342281"/>
                  </a:cubicBezTo>
                  <a:cubicBezTo>
                    <a:pt x="1266776" y="1336725"/>
                    <a:pt x="1276549" y="1330623"/>
                    <a:pt x="1285280" y="1323975"/>
                  </a:cubicBezTo>
                  <a:close/>
                  <a:moveTo>
                    <a:pt x="942380" y="1323975"/>
                  </a:moveTo>
                  <a:lnTo>
                    <a:pt x="970806" y="1323975"/>
                  </a:lnTo>
                  <a:lnTo>
                    <a:pt x="970806" y="1542157"/>
                  </a:lnTo>
                  <a:lnTo>
                    <a:pt x="923925" y="1542157"/>
                  </a:lnTo>
                  <a:lnTo>
                    <a:pt x="923925" y="1376958"/>
                  </a:lnTo>
                  <a:cubicBezTo>
                    <a:pt x="921346" y="1379240"/>
                    <a:pt x="918295" y="1381398"/>
                    <a:pt x="914772" y="1383432"/>
                  </a:cubicBezTo>
                  <a:cubicBezTo>
                    <a:pt x="911250" y="1385466"/>
                    <a:pt x="907505" y="1387302"/>
                    <a:pt x="903536" y="1388939"/>
                  </a:cubicBezTo>
                  <a:cubicBezTo>
                    <a:pt x="899567" y="1390576"/>
                    <a:pt x="895450" y="1391965"/>
                    <a:pt x="891183" y="1393106"/>
                  </a:cubicBezTo>
                  <a:cubicBezTo>
                    <a:pt x="886917" y="1394247"/>
                    <a:pt x="882700" y="1395065"/>
                    <a:pt x="878533" y="1395561"/>
                  </a:cubicBezTo>
                  <a:lnTo>
                    <a:pt x="878533" y="1355973"/>
                  </a:lnTo>
                  <a:cubicBezTo>
                    <a:pt x="890737" y="1352401"/>
                    <a:pt x="902246" y="1347837"/>
                    <a:pt x="913061" y="1342281"/>
                  </a:cubicBezTo>
                  <a:cubicBezTo>
                    <a:pt x="923876" y="1336725"/>
                    <a:pt x="933649" y="1330623"/>
                    <a:pt x="942380" y="1323975"/>
                  </a:cubicBezTo>
                  <a:close/>
                  <a:moveTo>
                    <a:pt x="599480" y="1323975"/>
                  </a:moveTo>
                  <a:lnTo>
                    <a:pt x="627906" y="1323975"/>
                  </a:lnTo>
                  <a:lnTo>
                    <a:pt x="627906" y="1542157"/>
                  </a:lnTo>
                  <a:lnTo>
                    <a:pt x="581025" y="1542157"/>
                  </a:lnTo>
                  <a:lnTo>
                    <a:pt x="581025" y="1376958"/>
                  </a:lnTo>
                  <a:cubicBezTo>
                    <a:pt x="578446" y="1379240"/>
                    <a:pt x="575395" y="1381398"/>
                    <a:pt x="571872" y="1383432"/>
                  </a:cubicBezTo>
                  <a:cubicBezTo>
                    <a:pt x="568350" y="1385466"/>
                    <a:pt x="564605" y="1387302"/>
                    <a:pt x="560636" y="1388939"/>
                  </a:cubicBezTo>
                  <a:cubicBezTo>
                    <a:pt x="556667" y="1390576"/>
                    <a:pt x="552549" y="1391965"/>
                    <a:pt x="548283" y="1393106"/>
                  </a:cubicBezTo>
                  <a:cubicBezTo>
                    <a:pt x="544017" y="1394247"/>
                    <a:pt x="539800" y="1395065"/>
                    <a:pt x="535633" y="1395561"/>
                  </a:cubicBezTo>
                  <a:lnTo>
                    <a:pt x="535633" y="1355973"/>
                  </a:lnTo>
                  <a:cubicBezTo>
                    <a:pt x="547837" y="1352401"/>
                    <a:pt x="559346" y="1347837"/>
                    <a:pt x="570161" y="1342281"/>
                  </a:cubicBezTo>
                  <a:cubicBezTo>
                    <a:pt x="580976" y="1336725"/>
                    <a:pt x="590749" y="1330623"/>
                    <a:pt x="599480" y="1323975"/>
                  </a:cubicBezTo>
                  <a:close/>
                  <a:moveTo>
                    <a:pt x="256580" y="1323975"/>
                  </a:moveTo>
                  <a:lnTo>
                    <a:pt x="285006" y="1323975"/>
                  </a:lnTo>
                  <a:lnTo>
                    <a:pt x="285006" y="1542157"/>
                  </a:lnTo>
                  <a:lnTo>
                    <a:pt x="238125" y="1542157"/>
                  </a:lnTo>
                  <a:lnTo>
                    <a:pt x="238125" y="1376958"/>
                  </a:lnTo>
                  <a:cubicBezTo>
                    <a:pt x="235546" y="1379240"/>
                    <a:pt x="232495" y="1381398"/>
                    <a:pt x="228972" y="1383432"/>
                  </a:cubicBezTo>
                  <a:cubicBezTo>
                    <a:pt x="225450" y="1385466"/>
                    <a:pt x="221705" y="1387302"/>
                    <a:pt x="217736" y="1388939"/>
                  </a:cubicBezTo>
                  <a:cubicBezTo>
                    <a:pt x="213767" y="1390576"/>
                    <a:pt x="209650" y="1391965"/>
                    <a:pt x="205383" y="1393106"/>
                  </a:cubicBezTo>
                  <a:cubicBezTo>
                    <a:pt x="201117" y="1394247"/>
                    <a:pt x="196900" y="1395065"/>
                    <a:pt x="192733" y="1395561"/>
                  </a:cubicBezTo>
                  <a:lnTo>
                    <a:pt x="192733" y="1355973"/>
                  </a:lnTo>
                  <a:cubicBezTo>
                    <a:pt x="204937" y="1352401"/>
                    <a:pt x="216446" y="1347837"/>
                    <a:pt x="227261" y="1342281"/>
                  </a:cubicBezTo>
                  <a:cubicBezTo>
                    <a:pt x="238076" y="1336725"/>
                    <a:pt x="247849" y="1330623"/>
                    <a:pt x="256580" y="1323975"/>
                  </a:cubicBezTo>
                  <a:close/>
                  <a:moveTo>
                    <a:pt x="1792784" y="1027658"/>
                  </a:moveTo>
                  <a:cubicBezTo>
                    <a:pt x="1772444" y="1027658"/>
                    <a:pt x="1762274" y="1053207"/>
                    <a:pt x="1762274" y="1104305"/>
                  </a:cubicBezTo>
                  <a:cubicBezTo>
                    <a:pt x="1762274" y="1152426"/>
                    <a:pt x="1772246" y="1176486"/>
                    <a:pt x="1792189" y="1176486"/>
                  </a:cubicBezTo>
                  <a:cubicBezTo>
                    <a:pt x="1811635" y="1176486"/>
                    <a:pt x="1821359" y="1151682"/>
                    <a:pt x="1821359" y="1102072"/>
                  </a:cubicBezTo>
                  <a:cubicBezTo>
                    <a:pt x="1821359" y="1052463"/>
                    <a:pt x="1811834" y="1027658"/>
                    <a:pt x="1792784" y="1027658"/>
                  </a:cubicBezTo>
                  <a:close/>
                  <a:moveTo>
                    <a:pt x="1449884" y="1027658"/>
                  </a:moveTo>
                  <a:cubicBezTo>
                    <a:pt x="1429544" y="1027658"/>
                    <a:pt x="1419374" y="1053207"/>
                    <a:pt x="1419374" y="1104305"/>
                  </a:cubicBezTo>
                  <a:cubicBezTo>
                    <a:pt x="1419374" y="1152426"/>
                    <a:pt x="1429346" y="1176486"/>
                    <a:pt x="1449289" y="1176486"/>
                  </a:cubicBezTo>
                  <a:cubicBezTo>
                    <a:pt x="1468736" y="1176486"/>
                    <a:pt x="1478459" y="1151682"/>
                    <a:pt x="1478459" y="1102072"/>
                  </a:cubicBezTo>
                  <a:cubicBezTo>
                    <a:pt x="1478459" y="1052463"/>
                    <a:pt x="1468934" y="1027658"/>
                    <a:pt x="1449884" y="1027658"/>
                  </a:cubicBezTo>
                  <a:close/>
                  <a:moveTo>
                    <a:pt x="1106984" y="1027658"/>
                  </a:moveTo>
                  <a:cubicBezTo>
                    <a:pt x="1086644" y="1027658"/>
                    <a:pt x="1076474" y="1053207"/>
                    <a:pt x="1076474" y="1104305"/>
                  </a:cubicBezTo>
                  <a:cubicBezTo>
                    <a:pt x="1076474" y="1152426"/>
                    <a:pt x="1086446" y="1176486"/>
                    <a:pt x="1106389" y="1176486"/>
                  </a:cubicBezTo>
                  <a:cubicBezTo>
                    <a:pt x="1125836" y="1176486"/>
                    <a:pt x="1135559" y="1151682"/>
                    <a:pt x="1135559" y="1102072"/>
                  </a:cubicBezTo>
                  <a:cubicBezTo>
                    <a:pt x="1135559" y="1052463"/>
                    <a:pt x="1126034" y="1027658"/>
                    <a:pt x="1106984" y="1027658"/>
                  </a:cubicBezTo>
                  <a:close/>
                  <a:moveTo>
                    <a:pt x="764084" y="1027658"/>
                  </a:moveTo>
                  <a:cubicBezTo>
                    <a:pt x="743744" y="1027658"/>
                    <a:pt x="733574" y="1053207"/>
                    <a:pt x="733574" y="1104305"/>
                  </a:cubicBezTo>
                  <a:cubicBezTo>
                    <a:pt x="733574" y="1152426"/>
                    <a:pt x="743546" y="1176486"/>
                    <a:pt x="763489" y="1176486"/>
                  </a:cubicBezTo>
                  <a:cubicBezTo>
                    <a:pt x="782936" y="1176486"/>
                    <a:pt x="792659" y="1151682"/>
                    <a:pt x="792659" y="1102072"/>
                  </a:cubicBezTo>
                  <a:cubicBezTo>
                    <a:pt x="792659" y="1052463"/>
                    <a:pt x="783134" y="1027658"/>
                    <a:pt x="764084" y="1027658"/>
                  </a:cubicBezTo>
                  <a:close/>
                  <a:moveTo>
                    <a:pt x="421184" y="1027658"/>
                  </a:moveTo>
                  <a:cubicBezTo>
                    <a:pt x="400844" y="1027658"/>
                    <a:pt x="390674" y="1053207"/>
                    <a:pt x="390674" y="1104305"/>
                  </a:cubicBezTo>
                  <a:cubicBezTo>
                    <a:pt x="390674" y="1152426"/>
                    <a:pt x="400646" y="1176486"/>
                    <a:pt x="420589" y="1176486"/>
                  </a:cubicBezTo>
                  <a:cubicBezTo>
                    <a:pt x="440035" y="1176486"/>
                    <a:pt x="449759" y="1151682"/>
                    <a:pt x="449759" y="1102072"/>
                  </a:cubicBezTo>
                  <a:cubicBezTo>
                    <a:pt x="449759" y="1052463"/>
                    <a:pt x="440234" y="1027658"/>
                    <a:pt x="421184" y="1027658"/>
                  </a:cubicBezTo>
                  <a:close/>
                  <a:moveTo>
                    <a:pt x="78284" y="1027658"/>
                  </a:moveTo>
                  <a:cubicBezTo>
                    <a:pt x="57944" y="1027658"/>
                    <a:pt x="47774" y="1053207"/>
                    <a:pt x="47774" y="1104305"/>
                  </a:cubicBezTo>
                  <a:cubicBezTo>
                    <a:pt x="47774" y="1152426"/>
                    <a:pt x="57746" y="1176486"/>
                    <a:pt x="77689" y="1176486"/>
                  </a:cubicBezTo>
                  <a:cubicBezTo>
                    <a:pt x="97135" y="1176486"/>
                    <a:pt x="106859" y="1151682"/>
                    <a:pt x="106859" y="1102072"/>
                  </a:cubicBezTo>
                  <a:cubicBezTo>
                    <a:pt x="106859" y="1052463"/>
                    <a:pt x="97334" y="1027658"/>
                    <a:pt x="78284" y="1027658"/>
                  </a:cubicBezTo>
                  <a:close/>
                  <a:moveTo>
                    <a:pt x="2119055" y="995735"/>
                  </a:moveTo>
                  <a:lnTo>
                    <a:pt x="2121009" y="1034448"/>
                  </a:lnTo>
                  <a:lnTo>
                    <a:pt x="2112802" y="1046820"/>
                  </a:lnTo>
                  <a:cubicBezTo>
                    <a:pt x="2107717" y="1059594"/>
                    <a:pt x="2105174" y="1078756"/>
                    <a:pt x="2105174" y="1104305"/>
                  </a:cubicBezTo>
                  <a:cubicBezTo>
                    <a:pt x="2105174" y="1128365"/>
                    <a:pt x="2107667" y="1146411"/>
                    <a:pt x="2112653" y="1158441"/>
                  </a:cubicBezTo>
                  <a:lnTo>
                    <a:pt x="2116435" y="1163917"/>
                  </a:lnTo>
                  <a:lnTo>
                    <a:pt x="2116386" y="1164899"/>
                  </a:lnTo>
                  <a:lnTo>
                    <a:pt x="2109848" y="1207738"/>
                  </a:lnTo>
                  <a:lnTo>
                    <a:pt x="2100263" y="1205815"/>
                  </a:lnTo>
                  <a:cubicBezTo>
                    <a:pt x="2071688" y="1192439"/>
                    <a:pt x="2057400" y="1158999"/>
                    <a:pt x="2057400" y="1105495"/>
                  </a:cubicBezTo>
                  <a:cubicBezTo>
                    <a:pt x="2057400" y="1068487"/>
                    <a:pt x="2064271" y="1040284"/>
                    <a:pt x="2078013" y="1020887"/>
                  </a:cubicBezTo>
                  <a:cubicBezTo>
                    <a:pt x="2084884" y="1011188"/>
                    <a:pt x="2093299" y="1003914"/>
                    <a:pt x="2103258" y="999065"/>
                  </a:cubicBezTo>
                  <a:close/>
                  <a:moveTo>
                    <a:pt x="1794867" y="991791"/>
                  </a:moveTo>
                  <a:cubicBezTo>
                    <a:pt x="1844477" y="991791"/>
                    <a:pt x="1869281" y="1028055"/>
                    <a:pt x="1869281" y="1100584"/>
                  </a:cubicBezTo>
                  <a:cubicBezTo>
                    <a:pt x="1869281" y="1136700"/>
                    <a:pt x="1862510" y="1164382"/>
                    <a:pt x="1848966" y="1183630"/>
                  </a:cubicBezTo>
                  <a:cubicBezTo>
                    <a:pt x="1835423" y="1202879"/>
                    <a:pt x="1816001" y="1212503"/>
                    <a:pt x="1790700" y="1212503"/>
                  </a:cubicBezTo>
                  <a:cubicBezTo>
                    <a:pt x="1739900" y="1212503"/>
                    <a:pt x="1714500" y="1176834"/>
                    <a:pt x="1714500" y="1105495"/>
                  </a:cubicBezTo>
                  <a:cubicBezTo>
                    <a:pt x="1714500" y="1068487"/>
                    <a:pt x="1721371" y="1040284"/>
                    <a:pt x="1735113" y="1020887"/>
                  </a:cubicBezTo>
                  <a:cubicBezTo>
                    <a:pt x="1748855" y="1001489"/>
                    <a:pt x="1768773" y="991791"/>
                    <a:pt x="1794867" y="991791"/>
                  </a:cubicBezTo>
                  <a:close/>
                  <a:moveTo>
                    <a:pt x="1451967" y="991791"/>
                  </a:moveTo>
                  <a:cubicBezTo>
                    <a:pt x="1501577" y="991791"/>
                    <a:pt x="1526382" y="1028055"/>
                    <a:pt x="1526382" y="1100584"/>
                  </a:cubicBezTo>
                  <a:cubicBezTo>
                    <a:pt x="1526382" y="1136700"/>
                    <a:pt x="1519610" y="1164382"/>
                    <a:pt x="1506067" y="1183630"/>
                  </a:cubicBezTo>
                  <a:cubicBezTo>
                    <a:pt x="1492523" y="1202879"/>
                    <a:pt x="1473101" y="1212503"/>
                    <a:pt x="1447800" y="1212503"/>
                  </a:cubicBezTo>
                  <a:cubicBezTo>
                    <a:pt x="1397000" y="1212503"/>
                    <a:pt x="1371600" y="1176834"/>
                    <a:pt x="1371600" y="1105495"/>
                  </a:cubicBezTo>
                  <a:cubicBezTo>
                    <a:pt x="1371600" y="1068487"/>
                    <a:pt x="1378471" y="1040284"/>
                    <a:pt x="1392213" y="1020887"/>
                  </a:cubicBezTo>
                  <a:cubicBezTo>
                    <a:pt x="1405955" y="1001489"/>
                    <a:pt x="1425873" y="991791"/>
                    <a:pt x="1451967" y="991791"/>
                  </a:cubicBezTo>
                  <a:close/>
                  <a:moveTo>
                    <a:pt x="1109067" y="991791"/>
                  </a:moveTo>
                  <a:cubicBezTo>
                    <a:pt x="1158677" y="991791"/>
                    <a:pt x="1183482" y="1028055"/>
                    <a:pt x="1183482" y="1100584"/>
                  </a:cubicBezTo>
                  <a:cubicBezTo>
                    <a:pt x="1183482" y="1136700"/>
                    <a:pt x="1176710" y="1164382"/>
                    <a:pt x="1163167" y="1183630"/>
                  </a:cubicBezTo>
                  <a:cubicBezTo>
                    <a:pt x="1149623" y="1202879"/>
                    <a:pt x="1130201" y="1212503"/>
                    <a:pt x="1104900" y="1212503"/>
                  </a:cubicBezTo>
                  <a:cubicBezTo>
                    <a:pt x="1054100" y="1212503"/>
                    <a:pt x="1028700" y="1176834"/>
                    <a:pt x="1028700" y="1105495"/>
                  </a:cubicBezTo>
                  <a:cubicBezTo>
                    <a:pt x="1028700" y="1068487"/>
                    <a:pt x="1035571" y="1040284"/>
                    <a:pt x="1049313" y="1020887"/>
                  </a:cubicBezTo>
                  <a:cubicBezTo>
                    <a:pt x="1063055" y="1001489"/>
                    <a:pt x="1082973" y="991791"/>
                    <a:pt x="1109067" y="991791"/>
                  </a:cubicBezTo>
                  <a:close/>
                  <a:moveTo>
                    <a:pt x="766167" y="991791"/>
                  </a:moveTo>
                  <a:cubicBezTo>
                    <a:pt x="815777" y="991791"/>
                    <a:pt x="840582" y="1028055"/>
                    <a:pt x="840582" y="1100584"/>
                  </a:cubicBezTo>
                  <a:cubicBezTo>
                    <a:pt x="840582" y="1136700"/>
                    <a:pt x="833810" y="1164382"/>
                    <a:pt x="820267" y="1183630"/>
                  </a:cubicBezTo>
                  <a:cubicBezTo>
                    <a:pt x="806723" y="1202879"/>
                    <a:pt x="787301" y="1212503"/>
                    <a:pt x="762000" y="1212503"/>
                  </a:cubicBezTo>
                  <a:cubicBezTo>
                    <a:pt x="711200" y="1212503"/>
                    <a:pt x="685800" y="1176834"/>
                    <a:pt x="685800" y="1105495"/>
                  </a:cubicBezTo>
                  <a:cubicBezTo>
                    <a:pt x="685800" y="1068487"/>
                    <a:pt x="692671" y="1040284"/>
                    <a:pt x="706413" y="1020887"/>
                  </a:cubicBezTo>
                  <a:cubicBezTo>
                    <a:pt x="720155" y="1001489"/>
                    <a:pt x="740073" y="991791"/>
                    <a:pt x="766167" y="991791"/>
                  </a:cubicBezTo>
                  <a:close/>
                  <a:moveTo>
                    <a:pt x="423268" y="991791"/>
                  </a:moveTo>
                  <a:cubicBezTo>
                    <a:pt x="472877" y="991791"/>
                    <a:pt x="497682" y="1028055"/>
                    <a:pt x="497682" y="1100584"/>
                  </a:cubicBezTo>
                  <a:cubicBezTo>
                    <a:pt x="497682" y="1136700"/>
                    <a:pt x="490910" y="1164382"/>
                    <a:pt x="477367" y="1183630"/>
                  </a:cubicBezTo>
                  <a:cubicBezTo>
                    <a:pt x="463823" y="1202879"/>
                    <a:pt x="444401" y="1212503"/>
                    <a:pt x="419100" y="1212503"/>
                  </a:cubicBezTo>
                  <a:cubicBezTo>
                    <a:pt x="368300" y="1212503"/>
                    <a:pt x="342900" y="1176834"/>
                    <a:pt x="342900" y="1105495"/>
                  </a:cubicBezTo>
                  <a:cubicBezTo>
                    <a:pt x="342900" y="1068487"/>
                    <a:pt x="349771" y="1040284"/>
                    <a:pt x="363513" y="1020887"/>
                  </a:cubicBezTo>
                  <a:cubicBezTo>
                    <a:pt x="377255" y="1001489"/>
                    <a:pt x="397173" y="991791"/>
                    <a:pt x="423268" y="991791"/>
                  </a:cubicBezTo>
                  <a:close/>
                  <a:moveTo>
                    <a:pt x="80368" y="991791"/>
                  </a:moveTo>
                  <a:cubicBezTo>
                    <a:pt x="129977" y="991791"/>
                    <a:pt x="154782" y="1028055"/>
                    <a:pt x="154782" y="1100584"/>
                  </a:cubicBezTo>
                  <a:cubicBezTo>
                    <a:pt x="154782" y="1136700"/>
                    <a:pt x="148010" y="1164382"/>
                    <a:pt x="134467" y="1183630"/>
                  </a:cubicBezTo>
                  <a:cubicBezTo>
                    <a:pt x="120923" y="1202879"/>
                    <a:pt x="101501" y="1212503"/>
                    <a:pt x="76200" y="1212503"/>
                  </a:cubicBezTo>
                  <a:cubicBezTo>
                    <a:pt x="25400" y="1212503"/>
                    <a:pt x="0" y="1176834"/>
                    <a:pt x="0" y="1105495"/>
                  </a:cubicBezTo>
                  <a:cubicBezTo>
                    <a:pt x="0" y="1068487"/>
                    <a:pt x="6871" y="1040284"/>
                    <a:pt x="20613" y="1020887"/>
                  </a:cubicBezTo>
                  <a:cubicBezTo>
                    <a:pt x="34355" y="1001489"/>
                    <a:pt x="54273" y="991791"/>
                    <a:pt x="80368" y="991791"/>
                  </a:cubicBezTo>
                  <a:close/>
                  <a:moveTo>
                    <a:pt x="1971080" y="990600"/>
                  </a:moveTo>
                  <a:lnTo>
                    <a:pt x="1999506" y="990600"/>
                  </a:lnTo>
                  <a:lnTo>
                    <a:pt x="1999506" y="1208782"/>
                  </a:lnTo>
                  <a:lnTo>
                    <a:pt x="1952625" y="1208782"/>
                  </a:lnTo>
                  <a:lnTo>
                    <a:pt x="1952625" y="1043583"/>
                  </a:lnTo>
                  <a:cubicBezTo>
                    <a:pt x="1950046" y="1045865"/>
                    <a:pt x="1946995" y="1048023"/>
                    <a:pt x="1943472" y="1050057"/>
                  </a:cubicBezTo>
                  <a:cubicBezTo>
                    <a:pt x="1939950" y="1052091"/>
                    <a:pt x="1936205" y="1053927"/>
                    <a:pt x="1932236" y="1055564"/>
                  </a:cubicBezTo>
                  <a:cubicBezTo>
                    <a:pt x="1928267" y="1057201"/>
                    <a:pt x="1924150" y="1058590"/>
                    <a:pt x="1919883" y="1059731"/>
                  </a:cubicBezTo>
                  <a:cubicBezTo>
                    <a:pt x="1915617" y="1060872"/>
                    <a:pt x="1911400" y="1061690"/>
                    <a:pt x="1907233" y="1062186"/>
                  </a:cubicBezTo>
                  <a:lnTo>
                    <a:pt x="1907233" y="1022598"/>
                  </a:lnTo>
                  <a:cubicBezTo>
                    <a:pt x="1919437" y="1019026"/>
                    <a:pt x="1930946" y="1014462"/>
                    <a:pt x="1941761" y="1008906"/>
                  </a:cubicBezTo>
                  <a:cubicBezTo>
                    <a:pt x="1952576" y="1003350"/>
                    <a:pt x="1962349" y="997248"/>
                    <a:pt x="1971080" y="990600"/>
                  </a:cubicBezTo>
                  <a:close/>
                  <a:moveTo>
                    <a:pt x="1628180" y="990600"/>
                  </a:moveTo>
                  <a:lnTo>
                    <a:pt x="1656606" y="990600"/>
                  </a:lnTo>
                  <a:lnTo>
                    <a:pt x="1656606" y="1208782"/>
                  </a:lnTo>
                  <a:lnTo>
                    <a:pt x="1609725" y="1208782"/>
                  </a:lnTo>
                  <a:lnTo>
                    <a:pt x="1609725" y="1043583"/>
                  </a:lnTo>
                  <a:cubicBezTo>
                    <a:pt x="1607146" y="1045865"/>
                    <a:pt x="1604095" y="1048023"/>
                    <a:pt x="1600572" y="1050057"/>
                  </a:cubicBezTo>
                  <a:cubicBezTo>
                    <a:pt x="1597050" y="1052091"/>
                    <a:pt x="1593305" y="1053927"/>
                    <a:pt x="1589336" y="1055564"/>
                  </a:cubicBezTo>
                  <a:cubicBezTo>
                    <a:pt x="1585367" y="1057201"/>
                    <a:pt x="1581250" y="1058590"/>
                    <a:pt x="1576983" y="1059731"/>
                  </a:cubicBezTo>
                  <a:cubicBezTo>
                    <a:pt x="1572717" y="1060872"/>
                    <a:pt x="1568500" y="1061690"/>
                    <a:pt x="1564333" y="1062186"/>
                  </a:cubicBezTo>
                  <a:lnTo>
                    <a:pt x="1564333" y="1022598"/>
                  </a:lnTo>
                  <a:cubicBezTo>
                    <a:pt x="1576537" y="1019026"/>
                    <a:pt x="1588046" y="1014462"/>
                    <a:pt x="1598861" y="1008906"/>
                  </a:cubicBezTo>
                  <a:cubicBezTo>
                    <a:pt x="1609676" y="1003350"/>
                    <a:pt x="1619449" y="997248"/>
                    <a:pt x="1628180" y="990600"/>
                  </a:cubicBezTo>
                  <a:close/>
                  <a:moveTo>
                    <a:pt x="1285280" y="990600"/>
                  </a:moveTo>
                  <a:lnTo>
                    <a:pt x="1313706" y="990600"/>
                  </a:lnTo>
                  <a:lnTo>
                    <a:pt x="1313706" y="1208782"/>
                  </a:lnTo>
                  <a:lnTo>
                    <a:pt x="1266825" y="1208782"/>
                  </a:lnTo>
                  <a:lnTo>
                    <a:pt x="1266825" y="1043583"/>
                  </a:lnTo>
                  <a:cubicBezTo>
                    <a:pt x="1264246" y="1045865"/>
                    <a:pt x="1261195" y="1048023"/>
                    <a:pt x="1257672" y="1050057"/>
                  </a:cubicBezTo>
                  <a:cubicBezTo>
                    <a:pt x="1254150" y="1052091"/>
                    <a:pt x="1250405" y="1053927"/>
                    <a:pt x="1246436" y="1055564"/>
                  </a:cubicBezTo>
                  <a:cubicBezTo>
                    <a:pt x="1242467" y="1057201"/>
                    <a:pt x="1238350" y="1058590"/>
                    <a:pt x="1234083" y="1059731"/>
                  </a:cubicBezTo>
                  <a:cubicBezTo>
                    <a:pt x="1229817" y="1060872"/>
                    <a:pt x="1225600" y="1061690"/>
                    <a:pt x="1221433" y="1062186"/>
                  </a:cubicBezTo>
                  <a:lnTo>
                    <a:pt x="1221433" y="1022598"/>
                  </a:lnTo>
                  <a:cubicBezTo>
                    <a:pt x="1233637" y="1019026"/>
                    <a:pt x="1245146" y="1014462"/>
                    <a:pt x="1255961" y="1008906"/>
                  </a:cubicBezTo>
                  <a:cubicBezTo>
                    <a:pt x="1266776" y="1003350"/>
                    <a:pt x="1276549" y="997248"/>
                    <a:pt x="1285280" y="990600"/>
                  </a:cubicBezTo>
                  <a:close/>
                  <a:moveTo>
                    <a:pt x="942380" y="990600"/>
                  </a:moveTo>
                  <a:lnTo>
                    <a:pt x="970806" y="990600"/>
                  </a:lnTo>
                  <a:lnTo>
                    <a:pt x="970806" y="1208782"/>
                  </a:lnTo>
                  <a:lnTo>
                    <a:pt x="923925" y="1208782"/>
                  </a:lnTo>
                  <a:lnTo>
                    <a:pt x="923925" y="1043583"/>
                  </a:lnTo>
                  <a:cubicBezTo>
                    <a:pt x="921346" y="1045865"/>
                    <a:pt x="918295" y="1048023"/>
                    <a:pt x="914772" y="1050057"/>
                  </a:cubicBezTo>
                  <a:cubicBezTo>
                    <a:pt x="911250" y="1052091"/>
                    <a:pt x="907505" y="1053927"/>
                    <a:pt x="903536" y="1055564"/>
                  </a:cubicBezTo>
                  <a:cubicBezTo>
                    <a:pt x="899567" y="1057201"/>
                    <a:pt x="895450" y="1058590"/>
                    <a:pt x="891183" y="1059731"/>
                  </a:cubicBezTo>
                  <a:cubicBezTo>
                    <a:pt x="886917" y="1060872"/>
                    <a:pt x="882700" y="1061690"/>
                    <a:pt x="878533" y="1062186"/>
                  </a:cubicBezTo>
                  <a:lnTo>
                    <a:pt x="878533" y="1022598"/>
                  </a:lnTo>
                  <a:cubicBezTo>
                    <a:pt x="890737" y="1019026"/>
                    <a:pt x="902246" y="1014462"/>
                    <a:pt x="913061" y="1008906"/>
                  </a:cubicBezTo>
                  <a:cubicBezTo>
                    <a:pt x="923876" y="1003350"/>
                    <a:pt x="933649" y="997248"/>
                    <a:pt x="942380" y="990600"/>
                  </a:cubicBezTo>
                  <a:close/>
                  <a:moveTo>
                    <a:pt x="599480" y="990600"/>
                  </a:moveTo>
                  <a:lnTo>
                    <a:pt x="627906" y="990600"/>
                  </a:lnTo>
                  <a:lnTo>
                    <a:pt x="627906" y="1208782"/>
                  </a:lnTo>
                  <a:lnTo>
                    <a:pt x="581025" y="1208782"/>
                  </a:lnTo>
                  <a:lnTo>
                    <a:pt x="581025" y="1043583"/>
                  </a:lnTo>
                  <a:cubicBezTo>
                    <a:pt x="578446" y="1045865"/>
                    <a:pt x="575395" y="1048023"/>
                    <a:pt x="571872" y="1050057"/>
                  </a:cubicBezTo>
                  <a:cubicBezTo>
                    <a:pt x="568350" y="1052091"/>
                    <a:pt x="564605" y="1053927"/>
                    <a:pt x="560636" y="1055564"/>
                  </a:cubicBezTo>
                  <a:cubicBezTo>
                    <a:pt x="556667" y="1057201"/>
                    <a:pt x="552549" y="1058590"/>
                    <a:pt x="548283" y="1059731"/>
                  </a:cubicBezTo>
                  <a:cubicBezTo>
                    <a:pt x="544017" y="1060872"/>
                    <a:pt x="539800" y="1061690"/>
                    <a:pt x="535633" y="1062186"/>
                  </a:cubicBezTo>
                  <a:lnTo>
                    <a:pt x="535633" y="1022598"/>
                  </a:lnTo>
                  <a:cubicBezTo>
                    <a:pt x="547837" y="1019026"/>
                    <a:pt x="559346" y="1014462"/>
                    <a:pt x="570161" y="1008906"/>
                  </a:cubicBezTo>
                  <a:cubicBezTo>
                    <a:pt x="580976" y="1003350"/>
                    <a:pt x="590749" y="997248"/>
                    <a:pt x="599480" y="990600"/>
                  </a:cubicBezTo>
                  <a:close/>
                  <a:moveTo>
                    <a:pt x="256580" y="990600"/>
                  </a:moveTo>
                  <a:lnTo>
                    <a:pt x="285006" y="990600"/>
                  </a:lnTo>
                  <a:lnTo>
                    <a:pt x="285006" y="1208782"/>
                  </a:lnTo>
                  <a:lnTo>
                    <a:pt x="238125" y="1208782"/>
                  </a:lnTo>
                  <a:lnTo>
                    <a:pt x="238125" y="1043583"/>
                  </a:lnTo>
                  <a:cubicBezTo>
                    <a:pt x="235546" y="1045865"/>
                    <a:pt x="232495" y="1048023"/>
                    <a:pt x="228972" y="1050057"/>
                  </a:cubicBezTo>
                  <a:cubicBezTo>
                    <a:pt x="225450" y="1052091"/>
                    <a:pt x="221705" y="1053927"/>
                    <a:pt x="217736" y="1055564"/>
                  </a:cubicBezTo>
                  <a:cubicBezTo>
                    <a:pt x="213767" y="1057201"/>
                    <a:pt x="209650" y="1058590"/>
                    <a:pt x="205383" y="1059731"/>
                  </a:cubicBezTo>
                  <a:cubicBezTo>
                    <a:pt x="201117" y="1060872"/>
                    <a:pt x="196900" y="1061690"/>
                    <a:pt x="192733" y="1062186"/>
                  </a:cubicBezTo>
                  <a:lnTo>
                    <a:pt x="192733" y="1022598"/>
                  </a:lnTo>
                  <a:cubicBezTo>
                    <a:pt x="204937" y="1019026"/>
                    <a:pt x="216446" y="1014462"/>
                    <a:pt x="227261" y="1008906"/>
                  </a:cubicBezTo>
                  <a:cubicBezTo>
                    <a:pt x="238076" y="1003350"/>
                    <a:pt x="247849" y="997248"/>
                    <a:pt x="256580" y="990600"/>
                  </a:cubicBezTo>
                  <a:close/>
                  <a:moveTo>
                    <a:pt x="2066762" y="713492"/>
                  </a:moveTo>
                  <a:lnTo>
                    <a:pt x="2073178" y="731022"/>
                  </a:lnTo>
                  <a:cubicBezTo>
                    <a:pt x="2083753" y="765019"/>
                    <a:pt x="2092701" y="799734"/>
                    <a:pt x="2099933" y="835073"/>
                  </a:cubicBezTo>
                  <a:lnTo>
                    <a:pt x="2105805" y="873552"/>
                  </a:lnTo>
                  <a:lnTo>
                    <a:pt x="2100263" y="872440"/>
                  </a:lnTo>
                  <a:cubicBezTo>
                    <a:pt x="2071688" y="859064"/>
                    <a:pt x="2057400" y="825624"/>
                    <a:pt x="2057400" y="772120"/>
                  </a:cubicBezTo>
                  <a:cubicBezTo>
                    <a:pt x="2057400" y="753616"/>
                    <a:pt x="2059118" y="737313"/>
                    <a:pt x="2062553" y="723212"/>
                  </a:cubicBezTo>
                  <a:close/>
                  <a:moveTo>
                    <a:pt x="1792784" y="694283"/>
                  </a:moveTo>
                  <a:cubicBezTo>
                    <a:pt x="1772444" y="694283"/>
                    <a:pt x="1762274" y="719832"/>
                    <a:pt x="1762274" y="770930"/>
                  </a:cubicBezTo>
                  <a:cubicBezTo>
                    <a:pt x="1762274" y="819051"/>
                    <a:pt x="1772246" y="843111"/>
                    <a:pt x="1792189" y="843111"/>
                  </a:cubicBezTo>
                  <a:cubicBezTo>
                    <a:pt x="1811635" y="843111"/>
                    <a:pt x="1821359" y="818307"/>
                    <a:pt x="1821359" y="768697"/>
                  </a:cubicBezTo>
                  <a:cubicBezTo>
                    <a:pt x="1821359" y="719088"/>
                    <a:pt x="1811834" y="694283"/>
                    <a:pt x="1792784" y="694283"/>
                  </a:cubicBezTo>
                  <a:close/>
                  <a:moveTo>
                    <a:pt x="1449884" y="694283"/>
                  </a:moveTo>
                  <a:cubicBezTo>
                    <a:pt x="1429544" y="694283"/>
                    <a:pt x="1419374" y="719832"/>
                    <a:pt x="1419374" y="770930"/>
                  </a:cubicBezTo>
                  <a:cubicBezTo>
                    <a:pt x="1419374" y="819051"/>
                    <a:pt x="1429346" y="843111"/>
                    <a:pt x="1449289" y="843111"/>
                  </a:cubicBezTo>
                  <a:cubicBezTo>
                    <a:pt x="1468736" y="843111"/>
                    <a:pt x="1478459" y="818307"/>
                    <a:pt x="1478459" y="768697"/>
                  </a:cubicBezTo>
                  <a:cubicBezTo>
                    <a:pt x="1478459" y="719088"/>
                    <a:pt x="1468934" y="694283"/>
                    <a:pt x="1449884" y="694283"/>
                  </a:cubicBezTo>
                  <a:close/>
                  <a:moveTo>
                    <a:pt x="1106984" y="694283"/>
                  </a:moveTo>
                  <a:cubicBezTo>
                    <a:pt x="1086644" y="694283"/>
                    <a:pt x="1076474" y="719832"/>
                    <a:pt x="1076474" y="770930"/>
                  </a:cubicBezTo>
                  <a:cubicBezTo>
                    <a:pt x="1076474" y="819051"/>
                    <a:pt x="1086446" y="843111"/>
                    <a:pt x="1106389" y="843111"/>
                  </a:cubicBezTo>
                  <a:cubicBezTo>
                    <a:pt x="1125836" y="843111"/>
                    <a:pt x="1135559" y="818307"/>
                    <a:pt x="1135559" y="768697"/>
                  </a:cubicBezTo>
                  <a:cubicBezTo>
                    <a:pt x="1135559" y="719088"/>
                    <a:pt x="1126034" y="694283"/>
                    <a:pt x="1106984" y="694283"/>
                  </a:cubicBezTo>
                  <a:close/>
                  <a:moveTo>
                    <a:pt x="764084" y="694283"/>
                  </a:moveTo>
                  <a:cubicBezTo>
                    <a:pt x="743744" y="694283"/>
                    <a:pt x="733574" y="719832"/>
                    <a:pt x="733574" y="770930"/>
                  </a:cubicBezTo>
                  <a:cubicBezTo>
                    <a:pt x="733574" y="819051"/>
                    <a:pt x="743546" y="843111"/>
                    <a:pt x="763489" y="843111"/>
                  </a:cubicBezTo>
                  <a:cubicBezTo>
                    <a:pt x="782936" y="843111"/>
                    <a:pt x="792659" y="818307"/>
                    <a:pt x="792659" y="768697"/>
                  </a:cubicBezTo>
                  <a:cubicBezTo>
                    <a:pt x="792659" y="719088"/>
                    <a:pt x="783134" y="694283"/>
                    <a:pt x="764084" y="694283"/>
                  </a:cubicBezTo>
                  <a:close/>
                  <a:moveTo>
                    <a:pt x="421184" y="694283"/>
                  </a:moveTo>
                  <a:cubicBezTo>
                    <a:pt x="400844" y="694283"/>
                    <a:pt x="390674" y="719832"/>
                    <a:pt x="390674" y="770930"/>
                  </a:cubicBezTo>
                  <a:cubicBezTo>
                    <a:pt x="390674" y="819051"/>
                    <a:pt x="400646" y="843111"/>
                    <a:pt x="420589" y="843111"/>
                  </a:cubicBezTo>
                  <a:cubicBezTo>
                    <a:pt x="440035" y="843111"/>
                    <a:pt x="449759" y="818307"/>
                    <a:pt x="449759" y="768697"/>
                  </a:cubicBezTo>
                  <a:cubicBezTo>
                    <a:pt x="449759" y="719088"/>
                    <a:pt x="440234" y="694283"/>
                    <a:pt x="421184" y="694283"/>
                  </a:cubicBezTo>
                  <a:close/>
                  <a:moveTo>
                    <a:pt x="78284" y="694283"/>
                  </a:moveTo>
                  <a:cubicBezTo>
                    <a:pt x="57944" y="694283"/>
                    <a:pt x="47774" y="719832"/>
                    <a:pt x="47774" y="770930"/>
                  </a:cubicBezTo>
                  <a:cubicBezTo>
                    <a:pt x="47774" y="819051"/>
                    <a:pt x="57746" y="843111"/>
                    <a:pt x="77689" y="843111"/>
                  </a:cubicBezTo>
                  <a:cubicBezTo>
                    <a:pt x="97135" y="843111"/>
                    <a:pt x="106859" y="818307"/>
                    <a:pt x="106859" y="768697"/>
                  </a:cubicBezTo>
                  <a:cubicBezTo>
                    <a:pt x="106859" y="719088"/>
                    <a:pt x="97334" y="694283"/>
                    <a:pt x="78284" y="694283"/>
                  </a:cubicBezTo>
                  <a:close/>
                  <a:moveTo>
                    <a:pt x="1794867" y="658416"/>
                  </a:moveTo>
                  <a:cubicBezTo>
                    <a:pt x="1844477" y="658416"/>
                    <a:pt x="1869281" y="694680"/>
                    <a:pt x="1869281" y="767209"/>
                  </a:cubicBezTo>
                  <a:cubicBezTo>
                    <a:pt x="1869281" y="803325"/>
                    <a:pt x="1862510" y="831007"/>
                    <a:pt x="1848966" y="850255"/>
                  </a:cubicBezTo>
                  <a:cubicBezTo>
                    <a:pt x="1835423" y="869504"/>
                    <a:pt x="1816001" y="879128"/>
                    <a:pt x="1790700" y="879128"/>
                  </a:cubicBezTo>
                  <a:cubicBezTo>
                    <a:pt x="1739900" y="879128"/>
                    <a:pt x="1714500" y="843459"/>
                    <a:pt x="1714500" y="772120"/>
                  </a:cubicBezTo>
                  <a:cubicBezTo>
                    <a:pt x="1714500" y="735112"/>
                    <a:pt x="1721371" y="706909"/>
                    <a:pt x="1735113" y="687512"/>
                  </a:cubicBezTo>
                  <a:cubicBezTo>
                    <a:pt x="1748855" y="668114"/>
                    <a:pt x="1768773" y="658416"/>
                    <a:pt x="1794867" y="658416"/>
                  </a:cubicBezTo>
                  <a:close/>
                  <a:moveTo>
                    <a:pt x="1451967" y="658416"/>
                  </a:moveTo>
                  <a:cubicBezTo>
                    <a:pt x="1501577" y="658416"/>
                    <a:pt x="1526382" y="694680"/>
                    <a:pt x="1526382" y="767209"/>
                  </a:cubicBezTo>
                  <a:cubicBezTo>
                    <a:pt x="1526382" y="803325"/>
                    <a:pt x="1519610" y="831007"/>
                    <a:pt x="1506067" y="850255"/>
                  </a:cubicBezTo>
                  <a:cubicBezTo>
                    <a:pt x="1492523" y="869504"/>
                    <a:pt x="1473101" y="879128"/>
                    <a:pt x="1447800" y="879128"/>
                  </a:cubicBezTo>
                  <a:cubicBezTo>
                    <a:pt x="1397000" y="879128"/>
                    <a:pt x="1371600" y="843459"/>
                    <a:pt x="1371600" y="772120"/>
                  </a:cubicBezTo>
                  <a:cubicBezTo>
                    <a:pt x="1371600" y="735112"/>
                    <a:pt x="1378471" y="706909"/>
                    <a:pt x="1392213" y="687512"/>
                  </a:cubicBezTo>
                  <a:cubicBezTo>
                    <a:pt x="1405955" y="668114"/>
                    <a:pt x="1425873" y="658416"/>
                    <a:pt x="1451967" y="658416"/>
                  </a:cubicBezTo>
                  <a:close/>
                  <a:moveTo>
                    <a:pt x="1109067" y="658416"/>
                  </a:moveTo>
                  <a:cubicBezTo>
                    <a:pt x="1158677" y="658416"/>
                    <a:pt x="1183482" y="694680"/>
                    <a:pt x="1183482" y="767209"/>
                  </a:cubicBezTo>
                  <a:cubicBezTo>
                    <a:pt x="1183482" y="803325"/>
                    <a:pt x="1176710" y="831007"/>
                    <a:pt x="1163167" y="850255"/>
                  </a:cubicBezTo>
                  <a:cubicBezTo>
                    <a:pt x="1149623" y="869504"/>
                    <a:pt x="1130201" y="879128"/>
                    <a:pt x="1104900" y="879128"/>
                  </a:cubicBezTo>
                  <a:cubicBezTo>
                    <a:pt x="1054100" y="879128"/>
                    <a:pt x="1028700" y="843459"/>
                    <a:pt x="1028700" y="772120"/>
                  </a:cubicBezTo>
                  <a:cubicBezTo>
                    <a:pt x="1028700" y="735112"/>
                    <a:pt x="1035571" y="706909"/>
                    <a:pt x="1049313" y="687512"/>
                  </a:cubicBezTo>
                  <a:cubicBezTo>
                    <a:pt x="1063055" y="668114"/>
                    <a:pt x="1082973" y="658416"/>
                    <a:pt x="1109067" y="658416"/>
                  </a:cubicBezTo>
                  <a:close/>
                  <a:moveTo>
                    <a:pt x="766167" y="658416"/>
                  </a:moveTo>
                  <a:cubicBezTo>
                    <a:pt x="815777" y="658416"/>
                    <a:pt x="840582" y="694680"/>
                    <a:pt x="840582" y="767209"/>
                  </a:cubicBezTo>
                  <a:cubicBezTo>
                    <a:pt x="840582" y="803325"/>
                    <a:pt x="833810" y="831007"/>
                    <a:pt x="820267" y="850255"/>
                  </a:cubicBezTo>
                  <a:cubicBezTo>
                    <a:pt x="806723" y="869504"/>
                    <a:pt x="787301" y="879128"/>
                    <a:pt x="762000" y="879128"/>
                  </a:cubicBezTo>
                  <a:cubicBezTo>
                    <a:pt x="711200" y="879128"/>
                    <a:pt x="685800" y="843459"/>
                    <a:pt x="685800" y="772120"/>
                  </a:cubicBezTo>
                  <a:cubicBezTo>
                    <a:pt x="685800" y="735112"/>
                    <a:pt x="692671" y="706909"/>
                    <a:pt x="706413" y="687512"/>
                  </a:cubicBezTo>
                  <a:cubicBezTo>
                    <a:pt x="720155" y="668114"/>
                    <a:pt x="740073" y="658416"/>
                    <a:pt x="766167" y="658416"/>
                  </a:cubicBezTo>
                  <a:close/>
                  <a:moveTo>
                    <a:pt x="423268" y="658416"/>
                  </a:moveTo>
                  <a:cubicBezTo>
                    <a:pt x="472877" y="658416"/>
                    <a:pt x="497682" y="694680"/>
                    <a:pt x="497682" y="767209"/>
                  </a:cubicBezTo>
                  <a:cubicBezTo>
                    <a:pt x="497682" y="803325"/>
                    <a:pt x="490910" y="831007"/>
                    <a:pt x="477367" y="850255"/>
                  </a:cubicBezTo>
                  <a:cubicBezTo>
                    <a:pt x="463823" y="869504"/>
                    <a:pt x="444401" y="879128"/>
                    <a:pt x="419100" y="879128"/>
                  </a:cubicBezTo>
                  <a:cubicBezTo>
                    <a:pt x="368300" y="879128"/>
                    <a:pt x="342900" y="843459"/>
                    <a:pt x="342900" y="772120"/>
                  </a:cubicBezTo>
                  <a:cubicBezTo>
                    <a:pt x="342900" y="735112"/>
                    <a:pt x="349771" y="706909"/>
                    <a:pt x="363513" y="687512"/>
                  </a:cubicBezTo>
                  <a:cubicBezTo>
                    <a:pt x="377255" y="668114"/>
                    <a:pt x="397173" y="658416"/>
                    <a:pt x="423268" y="658416"/>
                  </a:cubicBezTo>
                  <a:close/>
                  <a:moveTo>
                    <a:pt x="80368" y="658416"/>
                  </a:moveTo>
                  <a:cubicBezTo>
                    <a:pt x="129977" y="658416"/>
                    <a:pt x="154782" y="694680"/>
                    <a:pt x="154782" y="767209"/>
                  </a:cubicBezTo>
                  <a:cubicBezTo>
                    <a:pt x="154782" y="803325"/>
                    <a:pt x="148010" y="831007"/>
                    <a:pt x="134467" y="850255"/>
                  </a:cubicBezTo>
                  <a:cubicBezTo>
                    <a:pt x="120923" y="869504"/>
                    <a:pt x="101501" y="879128"/>
                    <a:pt x="76200" y="879128"/>
                  </a:cubicBezTo>
                  <a:cubicBezTo>
                    <a:pt x="25400" y="879128"/>
                    <a:pt x="0" y="843459"/>
                    <a:pt x="0" y="772120"/>
                  </a:cubicBezTo>
                  <a:cubicBezTo>
                    <a:pt x="0" y="735112"/>
                    <a:pt x="6871" y="706909"/>
                    <a:pt x="20613" y="687512"/>
                  </a:cubicBezTo>
                  <a:cubicBezTo>
                    <a:pt x="34355" y="668114"/>
                    <a:pt x="54273" y="658416"/>
                    <a:pt x="80368" y="658416"/>
                  </a:cubicBezTo>
                  <a:close/>
                  <a:moveTo>
                    <a:pt x="1971080" y="657225"/>
                  </a:moveTo>
                  <a:lnTo>
                    <a:pt x="1999506" y="657225"/>
                  </a:lnTo>
                  <a:lnTo>
                    <a:pt x="1999506" y="875407"/>
                  </a:lnTo>
                  <a:lnTo>
                    <a:pt x="1952625" y="875407"/>
                  </a:lnTo>
                  <a:lnTo>
                    <a:pt x="1952625" y="710208"/>
                  </a:lnTo>
                  <a:cubicBezTo>
                    <a:pt x="1950046" y="712490"/>
                    <a:pt x="1946995" y="714648"/>
                    <a:pt x="1943472" y="716682"/>
                  </a:cubicBezTo>
                  <a:cubicBezTo>
                    <a:pt x="1939950" y="718716"/>
                    <a:pt x="1936205" y="720551"/>
                    <a:pt x="1932236" y="722189"/>
                  </a:cubicBezTo>
                  <a:cubicBezTo>
                    <a:pt x="1928267" y="723826"/>
                    <a:pt x="1924150" y="725215"/>
                    <a:pt x="1919883" y="726356"/>
                  </a:cubicBezTo>
                  <a:cubicBezTo>
                    <a:pt x="1915617" y="727497"/>
                    <a:pt x="1911400" y="728315"/>
                    <a:pt x="1907233" y="728811"/>
                  </a:cubicBezTo>
                  <a:lnTo>
                    <a:pt x="1907233" y="689223"/>
                  </a:lnTo>
                  <a:cubicBezTo>
                    <a:pt x="1919437" y="685651"/>
                    <a:pt x="1930946" y="681087"/>
                    <a:pt x="1941761" y="675531"/>
                  </a:cubicBezTo>
                  <a:cubicBezTo>
                    <a:pt x="1952576" y="669975"/>
                    <a:pt x="1962349" y="663873"/>
                    <a:pt x="1971080" y="657225"/>
                  </a:cubicBezTo>
                  <a:close/>
                  <a:moveTo>
                    <a:pt x="1628180" y="657225"/>
                  </a:moveTo>
                  <a:lnTo>
                    <a:pt x="1656606" y="657225"/>
                  </a:lnTo>
                  <a:lnTo>
                    <a:pt x="1656606" y="875407"/>
                  </a:lnTo>
                  <a:lnTo>
                    <a:pt x="1609725" y="875407"/>
                  </a:lnTo>
                  <a:lnTo>
                    <a:pt x="1609725" y="710208"/>
                  </a:lnTo>
                  <a:cubicBezTo>
                    <a:pt x="1607146" y="712490"/>
                    <a:pt x="1604095" y="714648"/>
                    <a:pt x="1600572" y="716682"/>
                  </a:cubicBezTo>
                  <a:cubicBezTo>
                    <a:pt x="1597050" y="718716"/>
                    <a:pt x="1593305" y="720551"/>
                    <a:pt x="1589336" y="722189"/>
                  </a:cubicBezTo>
                  <a:cubicBezTo>
                    <a:pt x="1585367" y="723826"/>
                    <a:pt x="1581250" y="725215"/>
                    <a:pt x="1576983" y="726356"/>
                  </a:cubicBezTo>
                  <a:cubicBezTo>
                    <a:pt x="1572717" y="727497"/>
                    <a:pt x="1568500" y="728315"/>
                    <a:pt x="1564333" y="728811"/>
                  </a:cubicBezTo>
                  <a:lnTo>
                    <a:pt x="1564333" y="689223"/>
                  </a:lnTo>
                  <a:cubicBezTo>
                    <a:pt x="1576537" y="685651"/>
                    <a:pt x="1588046" y="681087"/>
                    <a:pt x="1598861" y="675531"/>
                  </a:cubicBezTo>
                  <a:cubicBezTo>
                    <a:pt x="1609676" y="669975"/>
                    <a:pt x="1619449" y="663873"/>
                    <a:pt x="1628180" y="657225"/>
                  </a:cubicBezTo>
                  <a:close/>
                  <a:moveTo>
                    <a:pt x="1285280" y="657225"/>
                  </a:moveTo>
                  <a:lnTo>
                    <a:pt x="1313706" y="657225"/>
                  </a:lnTo>
                  <a:lnTo>
                    <a:pt x="1313706" y="875407"/>
                  </a:lnTo>
                  <a:lnTo>
                    <a:pt x="1266825" y="875407"/>
                  </a:lnTo>
                  <a:lnTo>
                    <a:pt x="1266825" y="710208"/>
                  </a:lnTo>
                  <a:cubicBezTo>
                    <a:pt x="1264246" y="712490"/>
                    <a:pt x="1261195" y="714648"/>
                    <a:pt x="1257672" y="716682"/>
                  </a:cubicBezTo>
                  <a:cubicBezTo>
                    <a:pt x="1254150" y="718716"/>
                    <a:pt x="1250405" y="720551"/>
                    <a:pt x="1246436" y="722189"/>
                  </a:cubicBezTo>
                  <a:cubicBezTo>
                    <a:pt x="1242467" y="723826"/>
                    <a:pt x="1238350" y="725215"/>
                    <a:pt x="1234083" y="726356"/>
                  </a:cubicBezTo>
                  <a:cubicBezTo>
                    <a:pt x="1229817" y="727497"/>
                    <a:pt x="1225600" y="728315"/>
                    <a:pt x="1221433" y="728811"/>
                  </a:cubicBezTo>
                  <a:lnTo>
                    <a:pt x="1221433" y="689223"/>
                  </a:lnTo>
                  <a:cubicBezTo>
                    <a:pt x="1233637" y="685651"/>
                    <a:pt x="1245146" y="681087"/>
                    <a:pt x="1255961" y="675531"/>
                  </a:cubicBezTo>
                  <a:cubicBezTo>
                    <a:pt x="1266776" y="669975"/>
                    <a:pt x="1276549" y="663873"/>
                    <a:pt x="1285280" y="657225"/>
                  </a:cubicBezTo>
                  <a:close/>
                  <a:moveTo>
                    <a:pt x="942380" y="657225"/>
                  </a:moveTo>
                  <a:lnTo>
                    <a:pt x="970806" y="657225"/>
                  </a:lnTo>
                  <a:lnTo>
                    <a:pt x="970806" y="875407"/>
                  </a:lnTo>
                  <a:lnTo>
                    <a:pt x="923925" y="875407"/>
                  </a:lnTo>
                  <a:lnTo>
                    <a:pt x="923925" y="710208"/>
                  </a:lnTo>
                  <a:cubicBezTo>
                    <a:pt x="921346" y="712490"/>
                    <a:pt x="918295" y="714648"/>
                    <a:pt x="914772" y="716682"/>
                  </a:cubicBezTo>
                  <a:cubicBezTo>
                    <a:pt x="911250" y="718716"/>
                    <a:pt x="907505" y="720551"/>
                    <a:pt x="903536" y="722189"/>
                  </a:cubicBezTo>
                  <a:cubicBezTo>
                    <a:pt x="899567" y="723826"/>
                    <a:pt x="895450" y="725215"/>
                    <a:pt x="891183" y="726356"/>
                  </a:cubicBezTo>
                  <a:cubicBezTo>
                    <a:pt x="886917" y="727497"/>
                    <a:pt x="882700" y="728315"/>
                    <a:pt x="878533" y="728811"/>
                  </a:cubicBezTo>
                  <a:lnTo>
                    <a:pt x="878533" y="689223"/>
                  </a:lnTo>
                  <a:cubicBezTo>
                    <a:pt x="890737" y="685651"/>
                    <a:pt x="902246" y="681087"/>
                    <a:pt x="913061" y="675531"/>
                  </a:cubicBezTo>
                  <a:cubicBezTo>
                    <a:pt x="923876" y="669975"/>
                    <a:pt x="933649" y="663873"/>
                    <a:pt x="942380" y="657225"/>
                  </a:cubicBezTo>
                  <a:close/>
                  <a:moveTo>
                    <a:pt x="599480" y="657225"/>
                  </a:moveTo>
                  <a:lnTo>
                    <a:pt x="627906" y="657225"/>
                  </a:lnTo>
                  <a:lnTo>
                    <a:pt x="627906" y="875407"/>
                  </a:lnTo>
                  <a:lnTo>
                    <a:pt x="581025" y="875407"/>
                  </a:lnTo>
                  <a:lnTo>
                    <a:pt x="581025" y="710208"/>
                  </a:lnTo>
                  <a:cubicBezTo>
                    <a:pt x="578446" y="712490"/>
                    <a:pt x="575395" y="714648"/>
                    <a:pt x="571872" y="716682"/>
                  </a:cubicBezTo>
                  <a:cubicBezTo>
                    <a:pt x="568350" y="718716"/>
                    <a:pt x="564605" y="720551"/>
                    <a:pt x="560636" y="722189"/>
                  </a:cubicBezTo>
                  <a:cubicBezTo>
                    <a:pt x="556667" y="723826"/>
                    <a:pt x="552549" y="725215"/>
                    <a:pt x="548283" y="726356"/>
                  </a:cubicBezTo>
                  <a:cubicBezTo>
                    <a:pt x="544017" y="727497"/>
                    <a:pt x="539800" y="728315"/>
                    <a:pt x="535633" y="728811"/>
                  </a:cubicBezTo>
                  <a:lnTo>
                    <a:pt x="535633" y="689223"/>
                  </a:lnTo>
                  <a:cubicBezTo>
                    <a:pt x="547837" y="685651"/>
                    <a:pt x="559346" y="681087"/>
                    <a:pt x="570161" y="675531"/>
                  </a:cubicBezTo>
                  <a:cubicBezTo>
                    <a:pt x="580976" y="669975"/>
                    <a:pt x="590749" y="663873"/>
                    <a:pt x="599480" y="657225"/>
                  </a:cubicBezTo>
                  <a:close/>
                  <a:moveTo>
                    <a:pt x="256580" y="657225"/>
                  </a:moveTo>
                  <a:lnTo>
                    <a:pt x="285006" y="657225"/>
                  </a:lnTo>
                  <a:lnTo>
                    <a:pt x="285006" y="875407"/>
                  </a:lnTo>
                  <a:lnTo>
                    <a:pt x="238125" y="875407"/>
                  </a:lnTo>
                  <a:lnTo>
                    <a:pt x="238125" y="710208"/>
                  </a:lnTo>
                  <a:cubicBezTo>
                    <a:pt x="235546" y="712490"/>
                    <a:pt x="232495" y="714648"/>
                    <a:pt x="228972" y="716682"/>
                  </a:cubicBezTo>
                  <a:cubicBezTo>
                    <a:pt x="225450" y="718716"/>
                    <a:pt x="221705" y="720551"/>
                    <a:pt x="217736" y="722189"/>
                  </a:cubicBezTo>
                  <a:cubicBezTo>
                    <a:pt x="213767" y="723826"/>
                    <a:pt x="209650" y="725215"/>
                    <a:pt x="205383" y="726356"/>
                  </a:cubicBezTo>
                  <a:cubicBezTo>
                    <a:pt x="201117" y="727497"/>
                    <a:pt x="196900" y="728315"/>
                    <a:pt x="192733" y="728811"/>
                  </a:cubicBezTo>
                  <a:lnTo>
                    <a:pt x="192733" y="689223"/>
                  </a:lnTo>
                  <a:cubicBezTo>
                    <a:pt x="204937" y="685651"/>
                    <a:pt x="216446" y="681087"/>
                    <a:pt x="227261" y="675531"/>
                  </a:cubicBezTo>
                  <a:cubicBezTo>
                    <a:pt x="238076" y="669975"/>
                    <a:pt x="247849" y="663873"/>
                    <a:pt x="256580" y="657225"/>
                  </a:cubicBezTo>
                  <a:close/>
                  <a:moveTo>
                    <a:pt x="1952625" y="473278"/>
                  </a:moveTo>
                  <a:lnTo>
                    <a:pt x="1990948" y="536359"/>
                  </a:lnTo>
                  <a:lnTo>
                    <a:pt x="1998269" y="551557"/>
                  </a:lnTo>
                  <a:lnTo>
                    <a:pt x="1952625" y="551557"/>
                  </a:lnTo>
                  <a:close/>
                  <a:moveTo>
                    <a:pt x="152904" y="424144"/>
                  </a:moveTo>
                  <a:lnTo>
                    <a:pt x="154782" y="443359"/>
                  </a:lnTo>
                  <a:cubicBezTo>
                    <a:pt x="154782" y="479475"/>
                    <a:pt x="148010" y="507157"/>
                    <a:pt x="134467" y="526405"/>
                  </a:cubicBezTo>
                  <a:cubicBezTo>
                    <a:pt x="120923" y="545654"/>
                    <a:pt x="101501" y="555278"/>
                    <a:pt x="76200" y="555278"/>
                  </a:cubicBezTo>
                  <a:lnTo>
                    <a:pt x="72767" y="554589"/>
                  </a:lnTo>
                  <a:lnTo>
                    <a:pt x="81549" y="536359"/>
                  </a:lnTo>
                  <a:cubicBezTo>
                    <a:pt x="98263" y="505590"/>
                    <a:pt x="116422" y="475720"/>
                    <a:pt x="135933" y="446839"/>
                  </a:cubicBezTo>
                  <a:close/>
                  <a:moveTo>
                    <a:pt x="1792784" y="370433"/>
                  </a:moveTo>
                  <a:cubicBezTo>
                    <a:pt x="1772444" y="370433"/>
                    <a:pt x="1762274" y="395982"/>
                    <a:pt x="1762274" y="447080"/>
                  </a:cubicBezTo>
                  <a:cubicBezTo>
                    <a:pt x="1762274" y="495201"/>
                    <a:pt x="1772246" y="519261"/>
                    <a:pt x="1792189" y="519261"/>
                  </a:cubicBezTo>
                  <a:cubicBezTo>
                    <a:pt x="1811635" y="519261"/>
                    <a:pt x="1821359" y="494457"/>
                    <a:pt x="1821359" y="444847"/>
                  </a:cubicBezTo>
                  <a:cubicBezTo>
                    <a:pt x="1821359" y="395238"/>
                    <a:pt x="1811834" y="370433"/>
                    <a:pt x="1792784" y="370433"/>
                  </a:cubicBezTo>
                  <a:close/>
                  <a:moveTo>
                    <a:pt x="1449884" y="370433"/>
                  </a:moveTo>
                  <a:cubicBezTo>
                    <a:pt x="1429544" y="370433"/>
                    <a:pt x="1419374" y="395982"/>
                    <a:pt x="1419374" y="447080"/>
                  </a:cubicBezTo>
                  <a:cubicBezTo>
                    <a:pt x="1419374" y="495201"/>
                    <a:pt x="1429346" y="519261"/>
                    <a:pt x="1449289" y="519261"/>
                  </a:cubicBezTo>
                  <a:cubicBezTo>
                    <a:pt x="1468736" y="519261"/>
                    <a:pt x="1478459" y="494457"/>
                    <a:pt x="1478459" y="444847"/>
                  </a:cubicBezTo>
                  <a:cubicBezTo>
                    <a:pt x="1478459" y="395238"/>
                    <a:pt x="1468934" y="370433"/>
                    <a:pt x="1449884" y="370433"/>
                  </a:cubicBezTo>
                  <a:close/>
                  <a:moveTo>
                    <a:pt x="1106984" y="370433"/>
                  </a:moveTo>
                  <a:cubicBezTo>
                    <a:pt x="1086644" y="370433"/>
                    <a:pt x="1076474" y="395982"/>
                    <a:pt x="1076474" y="447080"/>
                  </a:cubicBezTo>
                  <a:cubicBezTo>
                    <a:pt x="1076474" y="495201"/>
                    <a:pt x="1086446" y="519261"/>
                    <a:pt x="1106389" y="519261"/>
                  </a:cubicBezTo>
                  <a:cubicBezTo>
                    <a:pt x="1125836" y="519261"/>
                    <a:pt x="1135559" y="494457"/>
                    <a:pt x="1135559" y="444847"/>
                  </a:cubicBezTo>
                  <a:cubicBezTo>
                    <a:pt x="1135559" y="395238"/>
                    <a:pt x="1126034" y="370433"/>
                    <a:pt x="1106984" y="370433"/>
                  </a:cubicBezTo>
                  <a:close/>
                  <a:moveTo>
                    <a:pt x="935534" y="370433"/>
                  </a:moveTo>
                  <a:cubicBezTo>
                    <a:pt x="915194" y="370433"/>
                    <a:pt x="905024" y="395982"/>
                    <a:pt x="905024" y="447080"/>
                  </a:cubicBezTo>
                  <a:cubicBezTo>
                    <a:pt x="905024" y="495201"/>
                    <a:pt x="914996" y="519261"/>
                    <a:pt x="934939" y="519261"/>
                  </a:cubicBezTo>
                  <a:cubicBezTo>
                    <a:pt x="954386" y="519261"/>
                    <a:pt x="964109" y="494457"/>
                    <a:pt x="964109" y="444847"/>
                  </a:cubicBezTo>
                  <a:cubicBezTo>
                    <a:pt x="964109" y="395238"/>
                    <a:pt x="954584" y="370433"/>
                    <a:pt x="935534" y="370433"/>
                  </a:cubicBezTo>
                  <a:close/>
                  <a:moveTo>
                    <a:pt x="764084" y="370433"/>
                  </a:moveTo>
                  <a:cubicBezTo>
                    <a:pt x="743744" y="370433"/>
                    <a:pt x="733574" y="395982"/>
                    <a:pt x="733574" y="447080"/>
                  </a:cubicBezTo>
                  <a:cubicBezTo>
                    <a:pt x="733574" y="495201"/>
                    <a:pt x="743546" y="519261"/>
                    <a:pt x="763489" y="519261"/>
                  </a:cubicBezTo>
                  <a:cubicBezTo>
                    <a:pt x="782936" y="519261"/>
                    <a:pt x="792659" y="494457"/>
                    <a:pt x="792659" y="444847"/>
                  </a:cubicBezTo>
                  <a:cubicBezTo>
                    <a:pt x="792659" y="395238"/>
                    <a:pt x="783134" y="370433"/>
                    <a:pt x="764084" y="370433"/>
                  </a:cubicBezTo>
                  <a:close/>
                  <a:moveTo>
                    <a:pt x="421184" y="370433"/>
                  </a:moveTo>
                  <a:cubicBezTo>
                    <a:pt x="400844" y="370433"/>
                    <a:pt x="390674" y="395982"/>
                    <a:pt x="390674" y="447080"/>
                  </a:cubicBezTo>
                  <a:cubicBezTo>
                    <a:pt x="390674" y="495201"/>
                    <a:pt x="400646" y="519261"/>
                    <a:pt x="420589" y="519261"/>
                  </a:cubicBezTo>
                  <a:cubicBezTo>
                    <a:pt x="440035" y="519261"/>
                    <a:pt x="449759" y="494457"/>
                    <a:pt x="449759" y="444847"/>
                  </a:cubicBezTo>
                  <a:cubicBezTo>
                    <a:pt x="449759" y="395238"/>
                    <a:pt x="440234" y="370433"/>
                    <a:pt x="421184" y="370433"/>
                  </a:cubicBezTo>
                  <a:close/>
                  <a:moveTo>
                    <a:pt x="1794867" y="334566"/>
                  </a:moveTo>
                  <a:cubicBezTo>
                    <a:pt x="1844477" y="334566"/>
                    <a:pt x="1869281" y="370830"/>
                    <a:pt x="1869281" y="443359"/>
                  </a:cubicBezTo>
                  <a:cubicBezTo>
                    <a:pt x="1869281" y="479475"/>
                    <a:pt x="1862510" y="507157"/>
                    <a:pt x="1848966" y="526405"/>
                  </a:cubicBezTo>
                  <a:cubicBezTo>
                    <a:pt x="1835423" y="545654"/>
                    <a:pt x="1816001" y="555278"/>
                    <a:pt x="1790700" y="555278"/>
                  </a:cubicBezTo>
                  <a:cubicBezTo>
                    <a:pt x="1739900" y="555278"/>
                    <a:pt x="1714500" y="519609"/>
                    <a:pt x="1714500" y="448270"/>
                  </a:cubicBezTo>
                  <a:cubicBezTo>
                    <a:pt x="1714500" y="411262"/>
                    <a:pt x="1721371" y="383059"/>
                    <a:pt x="1735113" y="363662"/>
                  </a:cubicBezTo>
                  <a:cubicBezTo>
                    <a:pt x="1748855" y="344264"/>
                    <a:pt x="1768773" y="334566"/>
                    <a:pt x="1794867" y="334566"/>
                  </a:cubicBezTo>
                  <a:close/>
                  <a:moveTo>
                    <a:pt x="1451967" y="334566"/>
                  </a:moveTo>
                  <a:cubicBezTo>
                    <a:pt x="1501577" y="334566"/>
                    <a:pt x="1526382" y="370830"/>
                    <a:pt x="1526382" y="443359"/>
                  </a:cubicBezTo>
                  <a:cubicBezTo>
                    <a:pt x="1526382" y="479475"/>
                    <a:pt x="1519610" y="507157"/>
                    <a:pt x="1506067" y="526405"/>
                  </a:cubicBezTo>
                  <a:cubicBezTo>
                    <a:pt x="1492523" y="545654"/>
                    <a:pt x="1473101" y="555278"/>
                    <a:pt x="1447800" y="555278"/>
                  </a:cubicBezTo>
                  <a:cubicBezTo>
                    <a:pt x="1397000" y="555278"/>
                    <a:pt x="1371600" y="519609"/>
                    <a:pt x="1371600" y="448270"/>
                  </a:cubicBezTo>
                  <a:cubicBezTo>
                    <a:pt x="1371600" y="411262"/>
                    <a:pt x="1378471" y="383059"/>
                    <a:pt x="1392213" y="363662"/>
                  </a:cubicBezTo>
                  <a:cubicBezTo>
                    <a:pt x="1405955" y="344264"/>
                    <a:pt x="1425873" y="334566"/>
                    <a:pt x="1451967" y="334566"/>
                  </a:cubicBezTo>
                  <a:close/>
                  <a:moveTo>
                    <a:pt x="1109067" y="334566"/>
                  </a:moveTo>
                  <a:cubicBezTo>
                    <a:pt x="1158677" y="334566"/>
                    <a:pt x="1183482" y="370830"/>
                    <a:pt x="1183482" y="443359"/>
                  </a:cubicBezTo>
                  <a:cubicBezTo>
                    <a:pt x="1183482" y="479475"/>
                    <a:pt x="1176710" y="507157"/>
                    <a:pt x="1163167" y="526405"/>
                  </a:cubicBezTo>
                  <a:cubicBezTo>
                    <a:pt x="1149623" y="545654"/>
                    <a:pt x="1130201" y="555278"/>
                    <a:pt x="1104900" y="555278"/>
                  </a:cubicBezTo>
                  <a:cubicBezTo>
                    <a:pt x="1054100" y="555278"/>
                    <a:pt x="1028700" y="519609"/>
                    <a:pt x="1028700" y="448270"/>
                  </a:cubicBezTo>
                  <a:cubicBezTo>
                    <a:pt x="1028700" y="411262"/>
                    <a:pt x="1035571" y="383059"/>
                    <a:pt x="1049313" y="363662"/>
                  </a:cubicBezTo>
                  <a:cubicBezTo>
                    <a:pt x="1063055" y="344264"/>
                    <a:pt x="1082973" y="334566"/>
                    <a:pt x="1109067" y="334566"/>
                  </a:cubicBezTo>
                  <a:close/>
                  <a:moveTo>
                    <a:pt x="937618" y="334566"/>
                  </a:moveTo>
                  <a:cubicBezTo>
                    <a:pt x="987227" y="334566"/>
                    <a:pt x="1012032" y="370830"/>
                    <a:pt x="1012032" y="443359"/>
                  </a:cubicBezTo>
                  <a:cubicBezTo>
                    <a:pt x="1012032" y="479475"/>
                    <a:pt x="1005260" y="507157"/>
                    <a:pt x="991717" y="526405"/>
                  </a:cubicBezTo>
                  <a:cubicBezTo>
                    <a:pt x="978173" y="545654"/>
                    <a:pt x="958751" y="555278"/>
                    <a:pt x="933450" y="555278"/>
                  </a:cubicBezTo>
                  <a:cubicBezTo>
                    <a:pt x="882650" y="555278"/>
                    <a:pt x="857250" y="519609"/>
                    <a:pt x="857250" y="448270"/>
                  </a:cubicBezTo>
                  <a:cubicBezTo>
                    <a:pt x="857250" y="411262"/>
                    <a:pt x="864121" y="383059"/>
                    <a:pt x="877863" y="363662"/>
                  </a:cubicBezTo>
                  <a:cubicBezTo>
                    <a:pt x="891605" y="344264"/>
                    <a:pt x="911523" y="334566"/>
                    <a:pt x="937618" y="334566"/>
                  </a:cubicBezTo>
                  <a:close/>
                  <a:moveTo>
                    <a:pt x="766167" y="334566"/>
                  </a:moveTo>
                  <a:cubicBezTo>
                    <a:pt x="815777" y="334566"/>
                    <a:pt x="840582" y="370830"/>
                    <a:pt x="840582" y="443359"/>
                  </a:cubicBezTo>
                  <a:cubicBezTo>
                    <a:pt x="840582" y="479475"/>
                    <a:pt x="833810" y="507157"/>
                    <a:pt x="820267" y="526405"/>
                  </a:cubicBezTo>
                  <a:cubicBezTo>
                    <a:pt x="806723" y="545654"/>
                    <a:pt x="787301" y="555278"/>
                    <a:pt x="762000" y="555278"/>
                  </a:cubicBezTo>
                  <a:cubicBezTo>
                    <a:pt x="711200" y="555278"/>
                    <a:pt x="685800" y="519609"/>
                    <a:pt x="685800" y="448270"/>
                  </a:cubicBezTo>
                  <a:cubicBezTo>
                    <a:pt x="685800" y="411262"/>
                    <a:pt x="692671" y="383059"/>
                    <a:pt x="706413" y="363662"/>
                  </a:cubicBezTo>
                  <a:cubicBezTo>
                    <a:pt x="720155" y="344264"/>
                    <a:pt x="740073" y="334566"/>
                    <a:pt x="766167" y="334566"/>
                  </a:cubicBezTo>
                  <a:close/>
                  <a:moveTo>
                    <a:pt x="423268" y="334566"/>
                  </a:moveTo>
                  <a:cubicBezTo>
                    <a:pt x="472877" y="334566"/>
                    <a:pt x="497682" y="370830"/>
                    <a:pt x="497682" y="443359"/>
                  </a:cubicBezTo>
                  <a:cubicBezTo>
                    <a:pt x="497682" y="479475"/>
                    <a:pt x="490910" y="507157"/>
                    <a:pt x="477366" y="526405"/>
                  </a:cubicBezTo>
                  <a:cubicBezTo>
                    <a:pt x="463823" y="545654"/>
                    <a:pt x="444401" y="555278"/>
                    <a:pt x="419100" y="555278"/>
                  </a:cubicBezTo>
                  <a:cubicBezTo>
                    <a:pt x="368300" y="555278"/>
                    <a:pt x="342900" y="519609"/>
                    <a:pt x="342900" y="448270"/>
                  </a:cubicBezTo>
                  <a:cubicBezTo>
                    <a:pt x="342900" y="411262"/>
                    <a:pt x="349771" y="383059"/>
                    <a:pt x="363513" y="363662"/>
                  </a:cubicBezTo>
                  <a:cubicBezTo>
                    <a:pt x="377255" y="344264"/>
                    <a:pt x="397173" y="334566"/>
                    <a:pt x="423268" y="334566"/>
                  </a:cubicBezTo>
                  <a:close/>
                  <a:moveTo>
                    <a:pt x="1628180" y="333375"/>
                  </a:moveTo>
                  <a:lnTo>
                    <a:pt x="1656606" y="333375"/>
                  </a:lnTo>
                  <a:lnTo>
                    <a:pt x="1656606" y="551557"/>
                  </a:lnTo>
                  <a:lnTo>
                    <a:pt x="1609725" y="551557"/>
                  </a:lnTo>
                  <a:lnTo>
                    <a:pt x="1609725" y="386358"/>
                  </a:lnTo>
                  <a:cubicBezTo>
                    <a:pt x="1607146" y="388640"/>
                    <a:pt x="1604095" y="390798"/>
                    <a:pt x="1600572" y="392832"/>
                  </a:cubicBezTo>
                  <a:cubicBezTo>
                    <a:pt x="1597050" y="394866"/>
                    <a:pt x="1593305" y="396701"/>
                    <a:pt x="1589336" y="398339"/>
                  </a:cubicBezTo>
                  <a:cubicBezTo>
                    <a:pt x="1585367" y="399976"/>
                    <a:pt x="1581250" y="401365"/>
                    <a:pt x="1576983" y="402506"/>
                  </a:cubicBezTo>
                  <a:cubicBezTo>
                    <a:pt x="1572717" y="403647"/>
                    <a:pt x="1568500" y="404465"/>
                    <a:pt x="1564333" y="404961"/>
                  </a:cubicBezTo>
                  <a:lnTo>
                    <a:pt x="1564333" y="365373"/>
                  </a:lnTo>
                  <a:cubicBezTo>
                    <a:pt x="1576537" y="361801"/>
                    <a:pt x="1588046" y="357237"/>
                    <a:pt x="1598861" y="351681"/>
                  </a:cubicBezTo>
                  <a:cubicBezTo>
                    <a:pt x="1609676" y="346125"/>
                    <a:pt x="1619449" y="340023"/>
                    <a:pt x="1628180" y="333375"/>
                  </a:cubicBezTo>
                  <a:close/>
                  <a:moveTo>
                    <a:pt x="1285280" y="333375"/>
                  </a:moveTo>
                  <a:lnTo>
                    <a:pt x="1313706" y="333375"/>
                  </a:lnTo>
                  <a:lnTo>
                    <a:pt x="1313706" y="551557"/>
                  </a:lnTo>
                  <a:lnTo>
                    <a:pt x="1266825" y="551557"/>
                  </a:lnTo>
                  <a:lnTo>
                    <a:pt x="1266825" y="386358"/>
                  </a:lnTo>
                  <a:cubicBezTo>
                    <a:pt x="1264246" y="388640"/>
                    <a:pt x="1261195" y="390798"/>
                    <a:pt x="1257672" y="392832"/>
                  </a:cubicBezTo>
                  <a:cubicBezTo>
                    <a:pt x="1254150" y="394866"/>
                    <a:pt x="1250405" y="396701"/>
                    <a:pt x="1246436" y="398339"/>
                  </a:cubicBezTo>
                  <a:cubicBezTo>
                    <a:pt x="1242467" y="399976"/>
                    <a:pt x="1238350" y="401365"/>
                    <a:pt x="1234083" y="402506"/>
                  </a:cubicBezTo>
                  <a:cubicBezTo>
                    <a:pt x="1229817" y="403647"/>
                    <a:pt x="1225600" y="404465"/>
                    <a:pt x="1221433" y="404961"/>
                  </a:cubicBezTo>
                  <a:lnTo>
                    <a:pt x="1221433" y="365373"/>
                  </a:lnTo>
                  <a:cubicBezTo>
                    <a:pt x="1233637" y="361801"/>
                    <a:pt x="1245146" y="357237"/>
                    <a:pt x="1255961" y="351681"/>
                  </a:cubicBezTo>
                  <a:cubicBezTo>
                    <a:pt x="1266776" y="346125"/>
                    <a:pt x="1276549" y="340023"/>
                    <a:pt x="1285280" y="333375"/>
                  </a:cubicBezTo>
                  <a:close/>
                  <a:moveTo>
                    <a:pt x="599480" y="333375"/>
                  </a:moveTo>
                  <a:lnTo>
                    <a:pt x="627906" y="333375"/>
                  </a:lnTo>
                  <a:lnTo>
                    <a:pt x="627906" y="551557"/>
                  </a:lnTo>
                  <a:lnTo>
                    <a:pt x="581025" y="551557"/>
                  </a:lnTo>
                  <a:lnTo>
                    <a:pt x="581025" y="386358"/>
                  </a:lnTo>
                  <a:cubicBezTo>
                    <a:pt x="578446" y="388640"/>
                    <a:pt x="575395" y="390798"/>
                    <a:pt x="571872" y="392832"/>
                  </a:cubicBezTo>
                  <a:cubicBezTo>
                    <a:pt x="568350" y="394866"/>
                    <a:pt x="564605" y="396701"/>
                    <a:pt x="560636" y="398339"/>
                  </a:cubicBezTo>
                  <a:cubicBezTo>
                    <a:pt x="556667" y="399976"/>
                    <a:pt x="552550" y="401365"/>
                    <a:pt x="548283" y="402506"/>
                  </a:cubicBezTo>
                  <a:cubicBezTo>
                    <a:pt x="544017" y="403647"/>
                    <a:pt x="539800" y="404465"/>
                    <a:pt x="535633" y="404961"/>
                  </a:cubicBezTo>
                  <a:lnTo>
                    <a:pt x="535633" y="365373"/>
                  </a:lnTo>
                  <a:cubicBezTo>
                    <a:pt x="547837" y="361801"/>
                    <a:pt x="559346" y="357237"/>
                    <a:pt x="570161" y="351681"/>
                  </a:cubicBezTo>
                  <a:cubicBezTo>
                    <a:pt x="580976" y="346125"/>
                    <a:pt x="590749" y="340023"/>
                    <a:pt x="599480" y="333375"/>
                  </a:cubicBezTo>
                  <a:close/>
                  <a:moveTo>
                    <a:pt x="256580" y="333375"/>
                  </a:moveTo>
                  <a:lnTo>
                    <a:pt x="285006" y="333375"/>
                  </a:lnTo>
                  <a:lnTo>
                    <a:pt x="285006" y="551557"/>
                  </a:lnTo>
                  <a:lnTo>
                    <a:pt x="238125" y="551557"/>
                  </a:lnTo>
                  <a:lnTo>
                    <a:pt x="238125" y="386358"/>
                  </a:lnTo>
                  <a:cubicBezTo>
                    <a:pt x="235546" y="388640"/>
                    <a:pt x="232495" y="390798"/>
                    <a:pt x="228972" y="392832"/>
                  </a:cubicBezTo>
                  <a:cubicBezTo>
                    <a:pt x="225450" y="394866"/>
                    <a:pt x="221705" y="396701"/>
                    <a:pt x="217736" y="398339"/>
                  </a:cubicBezTo>
                  <a:cubicBezTo>
                    <a:pt x="213767" y="399976"/>
                    <a:pt x="209650" y="401365"/>
                    <a:pt x="205383" y="402506"/>
                  </a:cubicBezTo>
                  <a:cubicBezTo>
                    <a:pt x="201117" y="403647"/>
                    <a:pt x="196900" y="404465"/>
                    <a:pt x="192733" y="404961"/>
                  </a:cubicBezTo>
                  <a:lnTo>
                    <a:pt x="192733" y="370882"/>
                  </a:lnTo>
                  <a:lnTo>
                    <a:pt x="198436" y="363255"/>
                  </a:lnTo>
                  <a:lnTo>
                    <a:pt x="198640" y="363031"/>
                  </a:lnTo>
                  <a:lnTo>
                    <a:pt x="227261" y="351681"/>
                  </a:lnTo>
                  <a:cubicBezTo>
                    <a:pt x="238076" y="346125"/>
                    <a:pt x="247849" y="340023"/>
                    <a:pt x="256580" y="333375"/>
                  </a:cubicBezTo>
                  <a:close/>
                  <a:moveTo>
                    <a:pt x="1609725" y="133178"/>
                  </a:moveTo>
                  <a:lnTo>
                    <a:pt x="1643297" y="153573"/>
                  </a:lnTo>
                  <a:lnTo>
                    <a:pt x="1656606" y="163525"/>
                  </a:lnTo>
                  <a:lnTo>
                    <a:pt x="1656606" y="218182"/>
                  </a:lnTo>
                  <a:lnTo>
                    <a:pt x="1609725" y="218182"/>
                  </a:lnTo>
                  <a:close/>
                  <a:moveTo>
                    <a:pt x="497456" y="112106"/>
                  </a:moveTo>
                  <a:lnTo>
                    <a:pt x="492603" y="157832"/>
                  </a:lnTo>
                  <a:cubicBezTo>
                    <a:pt x="489217" y="171673"/>
                    <a:pt x="484138" y="183406"/>
                    <a:pt x="477367" y="193030"/>
                  </a:cubicBezTo>
                  <a:cubicBezTo>
                    <a:pt x="463823" y="212279"/>
                    <a:pt x="444401" y="221903"/>
                    <a:pt x="419100" y="221903"/>
                  </a:cubicBezTo>
                  <a:cubicBezTo>
                    <a:pt x="406400" y="221903"/>
                    <a:pt x="395288" y="219674"/>
                    <a:pt x="385763" y="215215"/>
                  </a:cubicBezTo>
                  <a:lnTo>
                    <a:pt x="367427" y="199765"/>
                  </a:lnTo>
                  <a:lnTo>
                    <a:pt x="402228" y="173741"/>
                  </a:lnTo>
                  <a:lnTo>
                    <a:pt x="407501" y="181375"/>
                  </a:lnTo>
                  <a:cubicBezTo>
                    <a:pt x="411240" y="184383"/>
                    <a:pt x="415603" y="185886"/>
                    <a:pt x="420589" y="185886"/>
                  </a:cubicBezTo>
                  <a:cubicBezTo>
                    <a:pt x="435174" y="185886"/>
                    <a:pt x="444289" y="171934"/>
                    <a:pt x="447936" y="144028"/>
                  </a:cubicBezTo>
                  <a:lnTo>
                    <a:pt x="448042" y="142125"/>
                  </a:lnTo>
                  <a:close/>
                  <a:moveTo>
                    <a:pt x="627906" y="48242"/>
                  </a:moveTo>
                  <a:lnTo>
                    <a:pt x="627906" y="218182"/>
                  </a:lnTo>
                  <a:lnTo>
                    <a:pt x="581025" y="218182"/>
                  </a:lnTo>
                  <a:lnTo>
                    <a:pt x="581025" y="69174"/>
                  </a:lnTo>
                  <a:lnTo>
                    <a:pt x="613628" y="53468"/>
                  </a:lnTo>
                  <a:close/>
                  <a:moveTo>
                    <a:pt x="1106984" y="37058"/>
                  </a:moveTo>
                  <a:cubicBezTo>
                    <a:pt x="1086644" y="37058"/>
                    <a:pt x="1076474" y="62607"/>
                    <a:pt x="1076474" y="113705"/>
                  </a:cubicBezTo>
                  <a:cubicBezTo>
                    <a:pt x="1076474" y="161826"/>
                    <a:pt x="1086446" y="185886"/>
                    <a:pt x="1106389" y="185886"/>
                  </a:cubicBezTo>
                  <a:cubicBezTo>
                    <a:pt x="1125836" y="185886"/>
                    <a:pt x="1135559" y="161082"/>
                    <a:pt x="1135559" y="111472"/>
                  </a:cubicBezTo>
                  <a:cubicBezTo>
                    <a:pt x="1135559" y="61863"/>
                    <a:pt x="1126034" y="37058"/>
                    <a:pt x="1106984" y="37058"/>
                  </a:cubicBezTo>
                  <a:close/>
                  <a:moveTo>
                    <a:pt x="764084" y="37058"/>
                  </a:moveTo>
                  <a:cubicBezTo>
                    <a:pt x="743744" y="37058"/>
                    <a:pt x="733574" y="62607"/>
                    <a:pt x="733574" y="113705"/>
                  </a:cubicBezTo>
                  <a:cubicBezTo>
                    <a:pt x="733574" y="161826"/>
                    <a:pt x="743546" y="185886"/>
                    <a:pt x="763489" y="185886"/>
                  </a:cubicBezTo>
                  <a:cubicBezTo>
                    <a:pt x="782936" y="185886"/>
                    <a:pt x="792659" y="161082"/>
                    <a:pt x="792659" y="111472"/>
                  </a:cubicBezTo>
                  <a:cubicBezTo>
                    <a:pt x="792659" y="61863"/>
                    <a:pt x="783134" y="37058"/>
                    <a:pt x="764084" y="37058"/>
                  </a:cubicBezTo>
                  <a:close/>
                  <a:moveTo>
                    <a:pt x="1393200" y="29433"/>
                  </a:moveTo>
                  <a:lnTo>
                    <a:pt x="1434696" y="44621"/>
                  </a:lnTo>
                  <a:lnTo>
                    <a:pt x="1427002" y="56220"/>
                  </a:lnTo>
                  <a:cubicBezTo>
                    <a:pt x="1421917" y="68994"/>
                    <a:pt x="1419374" y="88156"/>
                    <a:pt x="1419374" y="113705"/>
                  </a:cubicBezTo>
                  <a:cubicBezTo>
                    <a:pt x="1419374" y="161826"/>
                    <a:pt x="1429346" y="185886"/>
                    <a:pt x="1449289" y="185886"/>
                  </a:cubicBezTo>
                  <a:cubicBezTo>
                    <a:pt x="1468736" y="185886"/>
                    <a:pt x="1478459" y="161082"/>
                    <a:pt x="1478459" y="111472"/>
                  </a:cubicBezTo>
                  <a:cubicBezTo>
                    <a:pt x="1478459" y="99070"/>
                    <a:pt x="1477864" y="88218"/>
                    <a:pt x="1476673" y="78916"/>
                  </a:cubicBezTo>
                  <a:lnTo>
                    <a:pt x="1472301" y="59939"/>
                  </a:lnTo>
                  <a:lnTo>
                    <a:pt x="1523921" y="84806"/>
                  </a:lnTo>
                  <a:lnTo>
                    <a:pt x="1526382" y="109984"/>
                  </a:lnTo>
                  <a:cubicBezTo>
                    <a:pt x="1526382" y="146100"/>
                    <a:pt x="1519610" y="173782"/>
                    <a:pt x="1506067" y="193030"/>
                  </a:cubicBezTo>
                  <a:cubicBezTo>
                    <a:pt x="1492523" y="212279"/>
                    <a:pt x="1473101" y="221903"/>
                    <a:pt x="1447800" y="221903"/>
                  </a:cubicBezTo>
                  <a:cubicBezTo>
                    <a:pt x="1397000" y="221903"/>
                    <a:pt x="1371600" y="186234"/>
                    <a:pt x="1371600" y="114895"/>
                  </a:cubicBezTo>
                  <a:cubicBezTo>
                    <a:pt x="1371600" y="77887"/>
                    <a:pt x="1378471" y="49684"/>
                    <a:pt x="1392213" y="30287"/>
                  </a:cubicBezTo>
                  <a:close/>
                  <a:moveTo>
                    <a:pt x="770877" y="2174"/>
                  </a:moveTo>
                  <a:lnTo>
                    <a:pt x="798724" y="7990"/>
                  </a:lnTo>
                  <a:cubicBezTo>
                    <a:pt x="826629" y="21589"/>
                    <a:pt x="840582" y="55587"/>
                    <a:pt x="840582" y="109984"/>
                  </a:cubicBezTo>
                  <a:cubicBezTo>
                    <a:pt x="840582" y="146100"/>
                    <a:pt x="833810" y="173782"/>
                    <a:pt x="820267" y="193030"/>
                  </a:cubicBezTo>
                  <a:cubicBezTo>
                    <a:pt x="806723" y="212279"/>
                    <a:pt x="787301" y="221903"/>
                    <a:pt x="762000" y="221903"/>
                  </a:cubicBezTo>
                  <a:cubicBezTo>
                    <a:pt x="711200" y="221903"/>
                    <a:pt x="685800" y="186234"/>
                    <a:pt x="685800" y="114895"/>
                  </a:cubicBezTo>
                  <a:cubicBezTo>
                    <a:pt x="685800" y="77887"/>
                    <a:pt x="692671" y="49684"/>
                    <a:pt x="706413" y="30287"/>
                  </a:cubicBezTo>
                  <a:lnTo>
                    <a:pt x="725410" y="13865"/>
                  </a:lnTo>
                  <a:close/>
                  <a:moveTo>
                    <a:pt x="1109067" y="1191"/>
                  </a:moveTo>
                  <a:cubicBezTo>
                    <a:pt x="1158677" y="1191"/>
                    <a:pt x="1183482" y="37455"/>
                    <a:pt x="1183482" y="109984"/>
                  </a:cubicBezTo>
                  <a:cubicBezTo>
                    <a:pt x="1183482" y="146100"/>
                    <a:pt x="1176710" y="173782"/>
                    <a:pt x="1163167" y="193030"/>
                  </a:cubicBezTo>
                  <a:cubicBezTo>
                    <a:pt x="1149623" y="212279"/>
                    <a:pt x="1130201" y="221903"/>
                    <a:pt x="1104900" y="221903"/>
                  </a:cubicBezTo>
                  <a:cubicBezTo>
                    <a:pt x="1054100" y="221903"/>
                    <a:pt x="1028700" y="186234"/>
                    <a:pt x="1028700" y="114895"/>
                  </a:cubicBezTo>
                  <a:cubicBezTo>
                    <a:pt x="1028700" y="77887"/>
                    <a:pt x="1035571" y="49684"/>
                    <a:pt x="1049313" y="30287"/>
                  </a:cubicBezTo>
                  <a:cubicBezTo>
                    <a:pt x="1063055" y="10889"/>
                    <a:pt x="1082973" y="1191"/>
                    <a:pt x="1109067" y="1191"/>
                  </a:cubicBezTo>
                  <a:close/>
                  <a:moveTo>
                    <a:pt x="1285280" y="0"/>
                  </a:moveTo>
                  <a:lnTo>
                    <a:pt x="1293163" y="0"/>
                  </a:lnTo>
                  <a:lnTo>
                    <a:pt x="1313706" y="5282"/>
                  </a:lnTo>
                  <a:lnTo>
                    <a:pt x="1313706" y="218182"/>
                  </a:lnTo>
                  <a:lnTo>
                    <a:pt x="1266825" y="218182"/>
                  </a:lnTo>
                  <a:lnTo>
                    <a:pt x="1266825" y="52983"/>
                  </a:lnTo>
                  <a:cubicBezTo>
                    <a:pt x="1264246" y="55265"/>
                    <a:pt x="1261195" y="57423"/>
                    <a:pt x="1257672" y="59457"/>
                  </a:cubicBezTo>
                  <a:cubicBezTo>
                    <a:pt x="1254150" y="61491"/>
                    <a:pt x="1250405" y="63326"/>
                    <a:pt x="1246436" y="64964"/>
                  </a:cubicBezTo>
                  <a:cubicBezTo>
                    <a:pt x="1242467" y="66601"/>
                    <a:pt x="1238350" y="67990"/>
                    <a:pt x="1234083" y="69131"/>
                  </a:cubicBezTo>
                  <a:cubicBezTo>
                    <a:pt x="1229817" y="70272"/>
                    <a:pt x="1225600" y="71090"/>
                    <a:pt x="1221433" y="71586"/>
                  </a:cubicBezTo>
                  <a:lnTo>
                    <a:pt x="1221433" y="31998"/>
                  </a:lnTo>
                  <a:cubicBezTo>
                    <a:pt x="1233637" y="28426"/>
                    <a:pt x="1245146" y="23862"/>
                    <a:pt x="1255961" y="18306"/>
                  </a:cubicBezTo>
                  <a:cubicBezTo>
                    <a:pt x="1266776" y="12750"/>
                    <a:pt x="1276549" y="6648"/>
                    <a:pt x="1285280" y="0"/>
                  </a:cubicBezTo>
                  <a:close/>
                  <a:moveTo>
                    <a:pt x="942380" y="0"/>
                  </a:moveTo>
                  <a:lnTo>
                    <a:pt x="970806" y="0"/>
                  </a:lnTo>
                  <a:lnTo>
                    <a:pt x="970806" y="218182"/>
                  </a:lnTo>
                  <a:lnTo>
                    <a:pt x="923925" y="218182"/>
                  </a:lnTo>
                  <a:lnTo>
                    <a:pt x="923925" y="52983"/>
                  </a:lnTo>
                  <a:cubicBezTo>
                    <a:pt x="921346" y="55265"/>
                    <a:pt x="918295" y="57423"/>
                    <a:pt x="914772" y="59457"/>
                  </a:cubicBezTo>
                  <a:cubicBezTo>
                    <a:pt x="911250" y="61491"/>
                    <a:pt x="907505" y="63326"/>
                    <a:pt x="903536" y="64964"/>
                  </a:cubicBezTo>
                  <a:cubicBezTo>
                    <a:pt x="899567" y="66601"/>
                    <a:pt x="895450" y="67990"/>
                    <a:pt x="891183" y="69131"/>
                  </a:cubicBezTo>
                  <a:cubicBezTo>
                    <a:pt x="886917" y="70272"/>
                    <a:pt x="882700" y="71090"/>
                    <a:pt x="878533" y="71586"/>
                  </a:cubicBezTo>
                  <a:lnTo>
                    <a:pt x="878533" y="31998"/>
                  </a:lnTo>
                  <a:cubicBezTo>
                    <a:pt x="890737" y="28426"/>
                    <a:pt x="902246" y="23862"/>
                    <a:pt x="913061" y="18306"/>
                  </a:cubicBezTo>
                  <a:cubicBezTo>
                    <a:pt x="923876" y="12750"/>
                    <a:pt x="933649" y="6648"/>
                    <a:pt x="942380" y="0"/>
                  </a:cubicBezTo>
                  <a:close/>
                </a:path>
              </a:pathLst>
            </a:custGeom>
            <a:solidFill>
              <a:srgbClr val="EBEBEB">
                <a:alpha val="31000"/>
              </a:srgbClr>
            </a:solidFill>
            <a:ln w="9525" cap="flat" cmpd="sng" algn="ctr">
              <a:noFill/>
              <a:prstDash val="solid"/>
              <a:headEnd type="none" w="med" len="med"/>
              <a:tailEnd type="none" w="med" len="med"/>
            </a:ln>
            <a:effectLst/>
            <a:sp3d>
              <a:bevelB/>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48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6" name="Freeform: Shape 255">
              <a:extLst>
                <a:ext uri="{FF2B5EF4-FFF2-40B4-BE49-F238E27FC236}">
                  <a16:creationId xmlns:a16="http://schemas.microsoft.com/office/drawing/2014/main" id="{058B0D4C-8308-425B-A649-8DF40E59CCA7}"/>
                </a:ext>
              </a:extLst>
            </p:cNvPr>
            <p:cNvSpPr/>
            <p:nvPr/>
          </p:nvSpPr>
          <p:spPr bwMode="auto">
            <a:xfrm>
              <a:off x="5938757" y="3543576"/>
              <a:ext cx="348326" cy="126880"/>
            </a:xfrm>
            <a:custGeom>
              <a:avLst/>
              <a:gdLst/>
              <a:ahLst/>
              <a:cxnLst/>
              <a:rect l="l" t="t" r="r" b="b"/>
              <a:pathLst>
                <a:path w="893564" h="325487">
                  <a:moveTo>
                    <a:pt x="843558" y="207839"/>
                  </a:moveTo>
                  <a:lnTo>
                    <a:pt x="795561" y="214536"/>
                  </a:lnTo>
                  <a:cubicBezTo>
                    <a:pt x="780678" y="216471"/>
                    <a:pt x="769479" y="220080"/>
                    <a:pt x="761963" y="225363"/>
                  </a:cubicBezTo>
                  <a:cubicBezTo>
                    <a:pt x="754447" y="230647"/>
                    <a:pt x="750689" y="239911"/>
                    <a:pt x="750689" y="253157"/>
                  </a:cubicBezTo>
                  <a:cubicBezTo>
                    <a:pt x="750689" y="262831"/>
                    <a:pt x="754149" y="270756"/>
                    <a:pt x="761070" y="276932"/>
                  </a:cubicBezTo>
                  <a:cubicBezTo>
                    <a:pt x="767990" y="283109"/>
                    <a:pt x="777255" y="286197"/>
                    <a:pt x="788864" y="286197"/>
                  </a:cubicBezTo>
                  <a:cubicBezTo>
                    <a:pt x="804639" y="286197"/>
                    <a:pt x="817699" y="280653"/>
                    <a:pt x="828043" y="269565"/>
                  </a:cubicBezTo>
                  <a:cubicBezTo>
                    <a:pt x="838386" y="258478"/>
                    <a:pt x="843558" y="244525"/>
                    <a:pt x="843558" y="227707"/>
                  </a:cubicBezTo>
                  <a:close/>
                  <a:moveTo>
                    <a:pt x="443508" y="207839"/>
                  </a:moveTo>
                  <a:lnTo>
                    <a:pt x="395511" y="214536"/>
                  </a:lnTo>
                  <a:cubicBezTo>
                    <a:pt x="380628" y="216471"/>
                    <a:pt x="369429" y="220080"/>
                    <a:pt x="361913" y="225363"/>
                  </a:cubicBezTo>
                  <a:cubicBezTo>
                    <a:pt x="354397" y="230647"/>
                    <a:pt x="350639" y="239911"/>
                    <a:pt x="350639" y="253157"/>
                  </a:cubicBezTo>
                  <a:cubicBezTo>
                    <a:pt x="350639" y="262831"/>
                    <a:pt x="354099" y="270756"/>
                    <a:pt x="361020" y="276932"/>
                  </a:cubicBezTo>
                  <a:cubicBezTo>
                    <a:pt x="367940" y="283109"/>
                    <a:pt x="377205" y="286197"/>
                    <a:pt x="388814" y="286197"/>
                  </a:cubicBezTo>
                  <a:cubicBezTo>
                    <a:pt x="404589" y="286197"/>
                    <a:pt x="417649" y="280653"/>
                    <a:pt x="427992" y="269565"/>
                  </a:cubicBezTo>
                  <a:cubicBezTo>
                    <a:pt x="438336" y="258478"/>
                    <a:pt x="443508" y="244525"/>
                    <a:pt x="443508" y="227707"/>
                  </a:cubicBezTo>
                  <a:close/>
                  <a:moveTo>
                    <a:pt x="806946" y="86172"/>
                  </a:moveTo>
                  <a:cubicBezTo>
                    <a:pt x="864691" y="86172"/>
                    <a:pt x="893564" y="114598"/>
                    <a:pt x="893564" y="171450"/>
                  </a:cubicBezTo>
                  <a:lnTo>
                    <a:pt x="893564" y="320130"/>
                  </a:lnTo>
                  <a:lnTo>
                    <a:pt x="843335" y="320130"/>
                  </a:lnTo>
                  <a:lnTo>
                    <a:pt x="843335" y="284411"/>
                  </a:lnTo>
                  <a:lnTo>
                    <a:pt x="842442" y="284411"/>
                  </a:lnTo>
                  <a:cubicBezTo>
                    <a:pt x="826666" y="311795"/>
                    <a:pt x="803523" y="325487"/>
                    <a:pt x="773013" y="325487"/>
                  </a:cubicBezTo>
                  <a:cubicBezTo>
                    <a:pt x="750540" y="325487"/>
                    <a:pt x="732941" y="319385"/>
                    <a:pt x="720217" y="307182"/>
                  </a:cubicBezTo>
                  <a:cubicBezTo>
                    <a:pt x="707492" y="294978"/>
                    <a:pt x="701129" y="278830"/>
                    <a:pt x="701129" y="258738"/>
                  </a:cubicBezTo>
                  <a:cubicBezTo>
                    <a:pt x="701129" y="215578"/>
                    <a:pt x="725984" y="190426"/>
                    <a:pt x="775692" y="183282"/>
                  </a:cubicBezTo>
                  <a:lnTo>
                    <a:pt x="843558" y="173683"/>
                  </a:lnTo>
                  <a:cubicBezTo>
                    <a:pt x="843558" y="141089"/>
                    <a:pt x="828080" y="124793"/>
                    <a:pt x="797124" y="124793"/>
                  </a:cubicBezTo>
                  <a:cubicBezTo>
                    <a:pt x="769888" y="124793"/>
                    <a:pt x="745331" y="134169"/>
                    <a:pt x="723454" y="152921"/>
                  </a:cubicBezTo>
                  <a:lnTo>
                    <a:pt x="723454" y="107603"/>
                  </a:lnTo>
                  <a:cubicBezTo>
                    <a:pt x="747564" y="93316"/>
                    <a:pt x="775395" y="86172"/>
                    <a:pt x="806946" y="86172"/>
                  </a:cubicBezTo>
                  <a:close/>
                  <a:moveTo>
                    <a:pt x="406896" y="86172"/>
                  </a:moveTo>
                  <a:cubicBezTo>
                    <a:pt x="464641" y="86172"/>
                    <a:pt x="493514" y="114598"/>
                    <a:pt x="493514" y="171450"/>
                  </a:cubicBezTo>
                  <a:lnTo>
                    <a:pt x="493514" y="320130"/>
                  </a:lnTo>
                  <a:lnTo>
                    <a:pt x="443285" y="320130"/>
                  </a:lnTo>
                  <a:lnTo>
                    <a:pt x="443285" y="284411"/>
                  </a:lnTo>
                  <a:lnTo>
                    <a:pt x="442392" y="284411"/>
                  </a:lnTo>
                  <a:cubicBezTo>
                    <a:pt x="426616" y="311795"/>
                    <a:pt x="403473" y="325487"/>
                    <a:pt x="372963" y="325487"/>
                  </a:cubicBezTo>
                  <a:cubicBezTo>
                    <a:pt x="350490" y="325487"/>
                    <a:pt x="332891" y="319385"/>
                    <a:pt x="320167" y="307182"/>
                  </a:cubicBezTo>
                  <a:cubicBezTo>
                    <a:pt x="307442" y="294978"/>
                    <a:pt x="301079" y="278830"/>
                    <a:pt x="301079" y="258738"/>
                  </a:cubicBezTo>
                  <a:cubicBezTo>
                    <a:pt x="301079" y="215578"/>
                    <a:pt x="325934" y="190426"/>
                    <a:pt x="375642" y="183282"/>
                  </a:cubicBezTo>
                  <a:lnTo>
                    <a:pt x="443508" y="173683"/>
                  </a:lnTo>
                  <a:cubicBezTo>
                    <a:pt x="443508" y="141089"/>
                    <a:pt x="428030" y="124793"/>
                    <a:pt x="397074" y="124793"/>
                  </a:cubicBezTo>
                  <a:cubicBezTo>
                    <a:pt x="369838" y="124793"/>
                    <a:pt x="345281" y="134169"/>
                    <a:pt x="323404" y="152921"/>
                  </a:cubicBezTo>
                  <a:lnTo>
                    <a:pt x="323404" y="107603"/>
                  </a:lnTo>
                  <a:cubicBezTo>
                    <a:pt x="347514" y="93316"/>
                    <a:pt x="375345" y="86172"/>
                    <a:pt x="406896" y="86172"/>
                  </a:cubicBezTo>
                  <a:close/>
                  <a:moveTo>
                    <a:pt x="52908" y="45095"/>
                  </a:moveTo>
                  <a:lnTo>
                    <a:pt x="52908" y="275258"/>
                  </a:lnTo>
                  <a:lnTo>
                    <a:pt x="95325" y="275258"/>
                  </a:lnTo>
                  <a:cubicBezTo>
                    <a:pt x="132680" y="275258"/>
                    <a:pt x="161739" y="264989"/>
                    <a:pt x="182501" y="244451"/>
                  </a:cubicBezTo>
                  <a:cubicBezTo>
                    <a:pt x="203262" y="223912"/>
                    <a:pt x="213643" y="194891"/>
                    <a:pt x="213643" y="157386"/>
                  </a:cubicBezTo>
                  <a:cubicBezTo>
                    <a:pt x="213643" y="82526"/>
                    <a:pt x="174873" y="45095"/>
                    <a:pt x="97334" y="45095"/>
                  </a:cubicBezTo>
                  <a:close/>
                  <a:moveTo>
                    <a:pt x="622027" y="23887"/>
                  </a:moveTo>
                  <a:lnTo>
                    <a:pt x="622027" y="91530"/>
                  </a:lnTo>
                  <a:lnTo>
                    <a:pt x="676722" y="91530"/>
                  </a:lnTo>
                  <a:lnTo>
                    <a:pt x="676722" y="132160"/>
                  </a:lnTo>
                  <a:lnTo>
                    <a:pt x="622027" y="132160"/>
                  </a:lnTo>
                  <a:lnTo>
                    <a:pt x="622027" y="246460"/>
                  </a:lnTo>
                  <a:cubicBezTo>
                    <a:pt x="622027" y="260003"/>
                    <a:pt x="624483" y="269677"/>
                    <a:pt x="629394" y="275481"/>
                  </a:cubicBezTo>
                  <a:cubicBezTo>
                    <a:pt x="634306" y="281285"/>
                    <a:pt x="642491" y="284188"/>
                    <a:pt x="653951" y="284188"/>
                  </a:cubicBezTo>
                  <a:cubicBezTo>
                    <a:pt x="662732" y="284188"/>
                    <a:pt x="670322" y="281658"/>
                    <a:pt x="676722" y="276597"/>
                  </a:cubicBezTo>
                  <a:lnTo>
                    <a:pt x="676722" y="317674"/>
                  </a:lnTo>
                  <a:cubicBezTo>
                    <a:pt x="666601" y="322734"/>
                    <a:pt x="653281" y="325264"/>
                    <a:pt x="636761" y="325264"/>
                  </a:cubicBezTo>
                  <a:cubicBezTo>
                    <a:pt x="592410" y="325264"/>
                    <a:pt x="570235" y="303982"/>
                    <a:pt x="570235" y="261417"/>
                  </a:cubicBezTo>
                  <a:lnTo>
                    <a:pt x="570235" y="132160"/>
                  </a:lnTo>
                  <a:lnTo>
                    <a:pt x="532061" y="132160"/>
                  </a:lnTo>
                  <a:lnTo>
                    <a:pt x="532061" y="91530"/>
                  </a:lnTo>
                  <a:lnTo>
                    <a:pt x="570235" y="91530"/>
                  </a:lnTo>
                  <a:lnTo>
                    <a:pt x="570235" y="38621"/>
                  </a:lnTo>
                  <a:close/>
                  <a:moveTo>
                    <a:pt x="0" y="0"/>
                  </a:moveTo>
                  <a:lnTo>
                    <a:pt x="92422" y="0"/>
                  </a:lnTo>
                  <a:cubicBezTo>
                    <a:pt x="210443" y="0"/>
                    <a:pt x="269453" y="52016"/>
                    <a:pt x="269453" y="156047"/>
                  </a:cubicBezTo>
                  <a:cubicBezTo>
                    <a:pt x="269453" y="205458"/>
                    <a:pt x="253082" y="245157"/>
                    <a:pt x="220340" y="275146"/>
                  </a:cubicBezTo>
                  <a:cubicBezTo>
                    <a:pt x="187598" y="305135"/>
                    <a:pt x="143694" y="320130"/>
                    <a:pt x="88627" y="320130"/>
                  </a:cubicBezTo>
                  <a:lnTo>
                    <a:pt x="0" y="320130"/>
                  </a:lnTo>
                  <a:close/>
                </a:path>
              </a:pathLst>
            </a:custGeom>
            <a:solidFill>
              <a:sysClr val="window" lastClr="FFFFFF"/>
            </a:solidFill>
            <a:ln w="10795" cap="flat" cmpd="sng" algn="ctr">
              <a:noFill/>
              <a:prstDash val="solid"/>
              <a:headEnd type="none" w="med" len="med"/>
              <a:tailEnd type="none" w="med" len="med"/>
            </a:ln>
            <a:effectLst/>
            <a:sp3d>
              <a:bevelB/>
            </a:sp3d>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grpSp>
      <p:grpSp>
        <p:nvGrpSpPr>
          <p:cNvPr id="257" name="Group 256">
            <a:extLst>
              <a:ext uri="{FF2B5EF4-FFF2-40B4-BE49-F238E27FC236}">
                <a16:creationId xmlns:a16="http://schemas.microsoft.com/office/drawing/2014/main" id="{94757F41-15C1-4363-90DB-B71B472FB70D}"/>
              </a:ext>
              <a:ext uri="{C183D7F6-B498-43B3-948B-1728B52AA6E4}">
                <adec:decorative xmlns:adec="http://schemas.microsoft.com/office/drawing/2017/decorative" val="1"/>
              </a:ext>
            </a:extLst>
          </p:cNvPr>
          <p:cNvGrpSpPr/>
          <p:nvPr/>
        </p:nvGrpSpPr>
        <p:grpSpPr>
          <a:xfrm>
            <a:off x="5700253" y="4384060"/>
            <a:ext cx="761382" cy="763649"/>
            <a:chOff x="5642196" y="1630096"/>
            <a:chExt cx="892591" cy="895248"/>
          </a:xfrm>
          <a:scene3d>
            <a:camera prst="perspectiveRelaxedModerately">
              <a:rot lat="16800000" lon="0" rev="0"/>
            </a:camera>
            <a:lightRig rig="threePt" dir="t"/>
          </a:scene3d>
        </p:grpSpPr>
        <p:sp>
          <p:nvSpPr>
            <p:cNvPr id="258" name="Oval 102">
              <a:extLst>
                <a:ext uri="{FF2B5EF4-FFF2-40B4-BE49-F238E27FC236}">
                  <a16:creationId xmlns:a16="http://schemas.microsoft.com/office/drawing/2014/main" id="{79767DFC-F70E-4209-8565-587B9B8C360A}"/>
                </a:ext>
              </a:extLst>
            </p:cNvPr>
            <p:cNvSpPr>
              <a:spLocks noChangeArrowheads="1"/>
            </p:cNvSpPr>
            <p:nvPr/>
          </p:nvSpPr>
          <p:spPr bwMode="auto">
            <a:xfrm>
              <a:off x="5642196" y="1630096"/>
              <a:ext cx="892591" cy="895248"/>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259" name="Group 4">
              <a:extLst>
                <a:ext uri="{FF2B5EF4-FFF2-40B4-BE49-F238E27FC236}">
                  <a16:creationId xmlns:a16="http://schemas.microsoft.com/office/drawing/2014/main" id="{AFAF59E9-1D1C-47E3-80F7-3F0123AE897F}"/>
                </a:ext>
              </a:extLst>
            </p:cNvPr>
            <p:cNvGrpSpPr>
              <a:grpSpLocks noChangeAspect="1"/>
            </p:cNvGrpSpPr>
            <p:nvPr/>
          </p:nvGrpSpPr>
          <p:grpSpPr bwMode="auto">
            <a:xfrm>
              <a:off x="5861001" y="1801715"/>
              <a:ext cx="435209" cy="461706"/>
              <a:chOff x="549" y="3156"/>
              <a:chExt cx="657" cy="697"/>
            </a:xfrm>
          </p:grpSpPr>
          <p:sp>
            <p:nvSpPr>
              <p:cNvPr id="260" name="AutoShape 3">
                <a:extLst>
                  <a:ext uri="{FF2B5EF4-FFF2-40B4-BE49-F238E27FC236}">
                    <a16:creationId xmlns:a16="http://schemas.microsoft.com/office/drawing/2014/main" id="{99EE6957-3A41-45C8-9319-976C9E58B53F}"/>
                  </a:ext>
                </a:extLst>
              </p:cNvPr>
              <p:cNvSpPr>
                <a:spLocks noChangeAspect="1" noChangeArrowheads="1" noTextEdit="1"/>
              </p:cNvSpPr>
              <p:nvPr/>
            </p:nvSpPr>
            <p:spPr bwMode="auto">
              <a:xfrm>
                <a:off x="549" y="3156"/>
                <a:ext cx="657"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1" name="Oval 5">
                <a:extLst>
                  <a:ext uri="{FF2B5EF4-FFF2-40B4-BE49-F238E27FC236}">
                    <a16:creationId xmlns:a16="http://schemas.microsoft.com/office/drawing/2014/main" id="{E446EFB8-73CB-4C01-B564-8F91D75B1E77}"/>
                  </a:ext>
                </a:extLst>
              </p:cNvPr>
              <p:cNvSpPr>
                <a:spLocks noChangeArrowheads="1"/>
              </p:cNvSpPr>
              <p:nvPr/>
            </p:nvSpPr>
            <p:spPr bwMode="auto">
              <a:xfrm>
                <a:off x="767" y="3418"/>
                <a:ext cx="219" cy="216"/>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2" name="Freeform 6">
                <a:extLst>
                  <a:ext uri="{FF2B5EF4-FFF2-40B4-BE49-F238E27FC236}">
                    <a16:creationId xmlns:a16="http://schemas.microsoft.com/office/drawing/2014/main" id="{0713E18D-FB4B-4274-86A2-BC9007CBE287}"/>
                  </a:ext>
                </a:extLst>
              </p:cNvPr>
              <p:cNvSpPr>
                <a:spLocks/>
              </p:cNvSpPr>
              <p:nvPr/>
            </p:nvSpPr>
            <p:spPr bwMode="auto">
              <a:xfrm>
                <a:off x="693" y="3665"/>
                <a:ext cx="378" cy="188"/>
              </a:xfrm>
              <a:custGeom>
                <a:avLst/>
                <a:gdLst>
                  <a:gd name="T0" fmla="*/ 92 w 184"/>
                  <a:gd name="T1" fmla="*/ 0 h 92"/>
                  <a:gd name="T2" fmla="*/ 0 w 184"/>
                  <a:gd name="T3" fmla="*/ 92 h 92"/>
                  <a:gd name="T4" fmla="*/ 184 w 184"/>
                  <a:gd name="T5" fmla="*/ 92 h 92"/>
                  <a:gd name="T6" fmla="*/ 92 w 184"/>
                  <a:gd name="T7" fmla="*/ 0 h 92"/>
                </a:gdLst>
                <a:ahLst/>
                <a:cxnLst>
                  <a:cxn ang="0">
                    <a:pos x="T0" y="T1"/>
                  </a:cxn>
                  <a:cxn ang="0">
                    <a:pos x="T2" y="T3"/>
                  </a:cxn>
                  <a:cxn ang="0">
                    <a:pos x="T4" y="T5"/>
                  </a:cxn>
                  <a:cxn ang="0">
                    <a:pos x="T6" y="T7"/>
                  </a:cxn>
                </a:cxnLst>
                <a:rect l="0" t="0" r="r" b="b"/>
                <a:pathLst>
                  <a:path w="184" h="92">
                    <a:moveTo>
                      <a:pt x="92" y="0"/>
                    </a:moveTo>
                    <a:cubicBezTo>
                      <a:pt x="41" y="0"/>
                      <a:pt x="0" y="41"/>
                      <a:pt x="0" y="92"/>
                    </a:cubicBezTo>
                    <a:cubicBezTo>
                      <a:pt x="184" y="92"/>
                      <a:pt x="184" y="92"/>
                      <a:pt x="184" y="92"/>
                    </a:cubicBezTo>
                    <a:cubicBezTo>
                      <a:pt x="184" y="41"/>
                      <a:pt x="143" y="0"/>
                      <a:pt x="92"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3" name="Oval 7">
                <a:extLst>
                  <a:ext uri="{FF2B5EF4-FFF2-40B4-BE49-F238E27FC236}">
                    <a16:creationId xmlns:a16="http://schemas.microsoft.com/office/drawing/2014/main" id="{FC94933B-5141-4000-B29F-426EA8FAA8B9}"/>
                  </a:ext>
                </a:extLst>
              </p:cNvPr>
              <p:cNvSpPr>
                <a:spLocks noChangeArrowheads="1"/>
              </p:cNvSpPr>
              <p:nvPr/>
            </p:nvSpPr>
            <p:spPr bwMode="auto">
              <a:xfrm>
                <a:off x="1030" y="3221"/>
                <a:ext cx="110" cy="10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4" name="Oval 8">
                <a:extLst>
                  <a:ext uri="{FF2B5EF4-FFF2-40B4-BE49-F238E27FC236}">
                    <a16:creationId xmlns:a16="http://schemas.microsoft.com/office/drawing/2014/main" id="{85A95500-37F2-4C2C-94CB-49F46825C95C}"/>
                  </a:ext>
                </a:extLst>
              </p:cNvPr>
              <p:cNvSpPr>
                <a:spLocks noChangeArrowheads="1"/>
              </p:cNvSpPr>
              <p:nvPr/>
            </p:nvSpPr>
            <p:spPr bwMode="auto">
              <a:xfrm>
                <a:off x="549" y="3438"/>
                <a:ext cx="66" cy="66"/>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5" name="Oval 9">
                <a:extLst>
                  <a:ext uri="{FF2B5EF4-FFF2-40B4-BE49-F238E27FC236}">
                    <a16:creationId xmlns:a16="http://schemas.microsoft.com/office/drawing/2014/main" id="{865FC146-1784-4C46-BB29-3801F0F47B5B}"/>
                  </a:ext>
                </a:extLst>
              </p:cNvPr>
              <p:cNvSpPr>
                <a:spLocks noChangeArrowheads="1"/>
              </p:cNvSpPr>
              <p:nvPr/>
            </p:nvSpPr>
            <p:spPr bwMode="auto">
              <a:xfrm>
                <a:off x="635" y="3242"/>
                <a:ext cx="89" cy="88"/>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6" name="Oval 10">
                <a:extLst>
                  <a:ext uri="{FF2B5EF4-FFF2-40B4-BE49-F238E27FC236}">
                    <a16:creationId xmlns:a16="http://schemas.microsoft.com/office/drawing/2014/main" id="{4544642D-61E4-44C0-B888-7EAFB751FD88}"/>
                  </a:ext>
                </a:extLst>
              </p:cNvPr>
              <p:cNvSpPr>
                <a:spLocks noChangeArrowheads="1"/>
              </p:cNvSpPr>
              <p:nvPr/>
            </p:nvSpPr>
            <p:spPr bwMode="auto">
              <a:xfrm>
                <a:off x="832" y="3156"/>
                <a:ext cx="89" cy="86"/>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7" name="Oval 11">
                <a:extLst>
                  <a:ext uri="{FF2B5EF4-FFF2-40B4-BE49-F238E27FC236}">
                    <a16:creationId xmlns:a16="http://schemas.microsoft.com/office/drawing/2014/main" id="{2881076A-9920-461F-8D03-73EF97EAE155}"/>
                  </a:ext>
                </a:extLst>
              </p:cNvPr>
              <p:cNvSpPr>
                <a:spLocks noChangeArrowheads="1"/>
              </p:cNvSpPr>
              <p:nvPr/>
            </p:nvSpPr>
            <p:spPr bwMode="auto">
              <a:xfrm>
                <a:off x="1140" y="3418"/>
                <a:ext cx="66" cy="65"/>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8" name="Oval 12">
                <a:extLst>
                  <a:ext uri="{FF2B5EF4-FFF2-40B4-BE49-F238E27FC236}">
                    <a16:creationId xmlns:a16="http://schemas.microsoft.com/office/drawing/2014/main" id="{BE00C76D-8F1E-407E-97DB-7373C1D1A2B5}"/>
                  </a:ext>
                </a:extLst>
              </p:cNvPr>
              <p:cNvSpPr>
                <a:spLocks noChangeArrowheads="1"/>
              </p:cNvSpPr>
              <p:nvPr/>
            </p:nvSpPr>
            <p:spPr bwMode="auto">
              <a:xfrm>
                <a:off x="635" y="3614"/>
                <a:ext cx="45" cy="43"/>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269" name="Oval 13">
                <a:extLst>
                  <a:ext uri="{FF2B5EF4-FFF2-40B4-BE49-F238E27FC236}">
                    <a16:creationId xmlns:a16="http://schemas.microsoft.com/office/drawing/2014/main" id="{5E33CF70-F3E1-4F10-B3D6-89CD267AADE0}"/>
                  </a:ext>
                </a:extLst>
              </p:cNvPr>
              <p:cNvSpPr>
                <a:spLocks noChangeArrowheads="1"/>
              </p:cNvSpPr>
              <p:nvPr/>
            </p:nvSpPr>
            <p:spPr bwMode="auto">
              <a:xfrm>
                <a:off x="1075" y="3614"/>
                <a:ext cx="43" cy="43"/>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pic>
        <p:nvPicPr>
          <p:cNvPr id="270" name="Picture 269" descr="A picture containing transport, indoor, building&#10;&#10;Description automatically generated">
            <a:extLst>
              <a:ext uri="{FF2B5EF4-FFF2-40B4-BE49-F238E27FC236}">
                <a16:creationId xmlns:a16="http://schemas.microsoft.com/office/drawing/2014/main" id="{584EF69F-4DF9-43F2-A512-CEF3463EC5B4}"/>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7450422" y="4769145"/>
            <a:ext cx="891820" cy="891820"/>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pic>
        <p:nvPicPr>
          <p:cNvPr id="271" name="Picture 270" descr="Website screenshot of graphs in circle">
            <a:extLst>
              <a:ext uri="{FF2B5EF4-FFF2-40B4-BE49-F238E27FC236}">
                <a16:creationId xmlns:a16="http://schemas.microsoft.com/office/drawing/2014/main" id="{150DB6AC-08C9-40CD-9461-9CCFE5A7F4A0}"/>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5643174" y="5272708"/>
            <a:ext cx="897903" cy="897903"/>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pic>
        <p:nvPicPr>
          <p:cNvPr id="272" name="Picture 271" descr="A person sitting on a table&#10;&#10;Description automatically generated">
            <a:extLst>
              <a:ext uri="{FF2B5EF4-FFF2-40B4-BE49-F238E27FC236}">
                <a16:creationId xmlns:a16="http://schemas.microsoft.com/office/drawing/2014/main" id="{D0466F3E-284D-4ECD-BB32-07E146AC7F8F}"/>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3784851" y="4770127"/>
            <a:ext cx="890649" cy="890649"/>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pic>
        <p:nvPicPr>
          <p:cNvPr id="273" name="Picture 272" descr="A person wearing a hat&#10;&#10;Description automatically generated">
            <a:extLst>
              <a:ext uri="{FF2B5EF4-FFF2-40B4-BE49-F238E27FC236}">
                <a16:creationId xmlns:a16="http://schemas.microsoft.com/office/drawing/2014/main" id="{73818DF4-6569-4BA6-9C69-A910E591F493}"/>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5700253" y="4400706"/>
            <a:ext cx="761382" cy="761382"/>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grpSp>
        <p:nvGrpSpPr>
          <p:cNvPr id="274" name="Group 273">
            <a:extLst>
              <a:ext uri="{FF2B5EF4-FFF2-40B4-BE49-F238E27FC236}">
                <a16:creationId xmlns:a16="http://schemas.microsoft.com/office/drawing/2014/main" id="{0C2F807F-F814-4DB2-AEAE-216CEE31621E}"/>
              </a:ext>
              <a:ext uri="{C183D7F6-B498-43B3-948B-1728B52AA6E4}">
                <adec:decorative xmlns:adec="http://schemas.microsoft.com/office/drawing/2017/decorative" val="1"/>
              </a:ext>
            </a:extLst>
          </p:cNvPr>
          <p:cNvGrpSpPr/>
          <p:nvPr/>
        </p:nvGrpSpPr>
        <p:grpSpPr>
          <a:xfrm>
            <a:off x="5589136" y="4587890"/>
            <a:ext cx="970802" cy="564808"/>
            <a:chOff x="6586749" y="4760975"/>
            <a:chExt cx="877405" cy="564808"/>
          </a:xfrm>
        </p:grpSpPr>
        <p:sp>
          <p:nvSpPr>
            <p:cNvPr id="275" name="Cylinder 274">
              <a:extLst>
                <a:ext uri="{FF2B5EF4-FFF2-40B4-BE49-F238E27FC236}">
                  <a16:creationId xmlns:a16="http://schemas.microsoft.com/office/drawing/2014/main" id="{9F760B5B-FC8D-4837-B77B-3CE8759CEAD3}"/>
                </a:ext>
              </a:extLst>
            </p:cNvPr>
            <p:cNvSpPr/>
            <p:nvPr/>
          </p:nvSpPr>
          <p:spPr bwMode="auto">
            <a:xfrm>
              <a:off x="6749950" y="4760975"/>
              <a:ext cx="583122" cy="564808"/>
            </a:xfrm>
            <a:prstGeom prst="can">
              <a:avLst>
                <a:gd name="adj" fmla="val 8197"/>
              </a:avLst>
            </a:prstGeom>
            <a:gradFill flip="none" rotWithShape="1">
              <a:gsLst>
                <a:gs pos="0">
                  <a:srgbClr val="3C3C41">
                    <a:lumMod val="89000"/>
                  </a:srgbClr>
                </a:gs>
                <a:gs pos="23000">
                  <a:srgbClr val="EBEBEB">
                    <a:lumMod val="25000"/>
                  </a:srgbClr>
                </a:gs>
                <a:gs pos="53000">
                  <a:srgbClr val="3C3C41">
                    <a:lumMod val="75000"/>
                  </a:srgbClr>
                </a:gs>
                <a:gs pos="97000">
                  <a:srgbClr val="3C3C41">
                    <a:lumMod val="70000"/>
                  </a:srgbClr>
                </a:gs>
              </a:gsLst>
              <a:path path="circle">
                <a:fillToRect l="50000" t="50000" r="50000" b="50000"/>
              </a:path>
              <a:tileRect/>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6" name="Freeform: Shape 275">
              <a:extLst>
                <a:ext uri="{FF2B5EF4-FFF2-40B4-BE49-F238E27FC236}">
                  <a16:creationId xmlns:a16="http://schemas.microsoft.com/office/drawing/2014/main" id="{9D3E944C-B445-41E6-A6FE-14FF3106065A}"/>
                </a:ext>
              </a:extLst>
            </p:cNvPr>
            <p:cNvSpPr/>
            <p:nvPr/>
          </p:nvSpPr>
          <p:spPr bwMode="auto">
            <a:xfrm>
              <a:off x="6752649" y="4834161"/>
              <a:ext cx="578414" cy="468865"/>
            </a:xfrm>
            <a:custGeom>
              <a:avLst/>
              <a:gdLst>
                <a:gd name="connsiteX0" fmla="*/ 532197 w 619710"/>
                <a:gd name="connsiteY0" fmla="*/ 409901 h 483631"/>
                <a:gd name="connsiteX1" fmla="*/ 519281 w 619710"/>
                <a:gd name="connsiteY1" fmla="*/ 440473 h 483631"/>
                <a:gd name="connsiteX2" fmla="*/ 531945 w 619710"/>
                <a:gd name="connsiteY2" fmla="*/ 469264 h 483631"/>
                <a:gd name="connsiteX3" fmla="*/ 544294 w 619710"/>
                <a:gd name="connsiteY3" fmla="*/ 439583 h 483631"/>
                <a:gd name="connsiteX4" fmla="*/ 532197 w 619710"/>
                <a:gd name="connsiteY4" fmla="*/ 409901 h 483631"/>
                <a:gd name="connsiteX5" fmla="*/ 387035 w 619710"/>
                <a:gd name="connsiteY5" fmla="*/ 409901 h 483631"/>
                <a:gd name="connsiteX6" fmla="*/ 374119 w 619710"/>
                <a:gd name="connsiteY6" fmla="*/ 440473 h 483631"/>
                <a:gd name="connsiteX7" fmla="*/ 386783 w 619710"/>
                <a:gd name="connsiteY7" fmla="*/ 469264 h 483631"/>
                <a:gd name="connsiteX8" fmla="*/ 399132 w 619710"/>
                <a:gd name="connsiteY8" fmla="*/ 439583 h 483631"/>
                <a:gd name="connsiteX9" fmla="*/ 387035 w 619710"/>
                <a:gd name="connsiteY9" fmla="*/ 409901 h 483631"/>
                <a:gd name="connsiteX10" fmla="*/ 241873 w 619710"/>
                <a:gd name="connsiteY10" fmla="*/ 409901 h 483631"/>
                <a:gd name="connsiteX11" fmla="*/ 228957 w 619710"/>
                <a:gd name="connsiteY11" fmla="*/ 440473 h 483631"/>
                <a:gd name="connsiteX12" fmla="*/ 241621 w 619710"/>
                <a:gd name="connsiteY12" fmla="*/ 469264 h 483631"/>
                <a:gd name="connsiteX13" fmla="*/ 253969 w 619710"/>
                <a:gd name="connsiteY13" fmla="*/ 439583 h 483631"/>
                <a:gd name="connsiteX14" fmla="*/ 241873 w 619710"/>
                <a:gd name="connsiteY14" fmla="*/ 409901 h 483631"/>
                <a:gd name="connsiteX15" fmla="*/ 96711 w 619710"/>
                <a:gd name="connsiteY15" fmla="*/ 409901 h 483631"/>
                <a:gd name="connsiteX16" fmla="*/ 83795 w 619710"/>
                <a:gd name="connsiteY16" fmla="*/ 440473 h 483631"/>
                <a:gd name="connsiteX17" fmla="*/ 96459 w 619710"/>
                <a:gd name="connsiteY17" fmla="*/ 469264 h 483631"/>
                <a:gd name="connsiteX18" fmla="*/ 108808 w 619710"/>
                <a:gd name="connsiteY18" fmla="*/ 439583 h 483631"/>
                <a:gd name="connsiteX19" fmla="*/ 96711 w 619710"/>
                <a:gd name="connsiteY19" fmla="*/ 409901 h 483631"/>
                <a:gd name="connsiteX20" fmla="*/ 533078 w 619710"/>
                <a:gd name="connsiteY20" fmla="*/ 395595 h 483631"/>
                <a:gd name="connsiteX21" fmla="*/ 564581 w 619710"/>
                <a:gd name="connsiteY21" fmla="*/ 438989 h 483631"/>
                <a:gd name="connsiteX22" fmla="*/ 555981 w 619710"/>
                <a:gd name="connsiteY22" fmla="*/ 472114 h 483631"/>
                <a:gd name="connsiteX23" fmla="*/ 531315 w 619710"/>
                <a:gd name="connsiteY23" fmla="*/ 483631 h 483631"/>
                <a:gd name="connsiteX24" fmla="*/ 499056 w 619710"/>
                <a:gd name="connsiteY24" fmla="*/ 440948 h 483631"/>
                <a:gd name="connsiteX25" fmla="*/ 507782 w 619710"/>
                <a:gd name="connsiteY25" fmla="*/ 407201 h 483631"/>
                <a:gd name="connsiteX26" fmla="*/ 533078 w 619710"/>
                <a:gd name="connsiteY26" fmla="*/ 395595 h 483631"/>
                <a:gd name="connsiteX27" fmla="*/ 387917 w 619710"/>
                <a:gd name="connsiteY27" fmla="*/ 395595 h 483631"/>
                <a:gd name="connsiteX28" fmla="*/ 419420 w 619710"/>
                <a:gd name="connsiteY28" fmla="*/ 438989 h 483631"/>
                <a:gd name="connsiteX29" fmla="*/ 410819 w 619710"/>
                <a:gd name="connsiteY29" fmla="*/ 472114 h 483631"/>
                <a:gd name="connsiteX30" fmla="*/ 386153 w 619710"/>
                <a:gd name="connsiteY30" fmla="*/ 483631 h 483631"/>
                <a:gd name="connsiteX31" fmla="*/ 353895 w 619710"/>
                <a:gd name="connsiteY31" fmla="*/ 440948 h 483631"/>
                <a:gd name="connsiteX32" fmla="*/ 362621 w 619710"/>
                <a:gd name="connsiteY32" fmla="*/ 407201 h 483631"/>
                <a:gd name="connsiteX33" fmla="*/ 387917 w 619710"/>
                <a:gd name="connsiteY33" fmla="*/ 395595 h 483631"/>
                <a:gd name="connsiteX34" fmla="*/ 242755 w 619710"/>
                <a:gd name="connsiteY34" fmla="*/ 395595 h 483631"/>
                <a:gd name="connsiteX35" fmla="*/ 274257 w 619710"/>
                <a:gd name="connsiteY35" fmla="*/ 438989 h 483631"/>
                <a:gd name="connsiteX36" fmla="*/ 265657 w 619710"/>
                <a:gd name="connsiteY36" fmla="*/ 472114 h 483631"/>
                <a:gd name="connsiteX37" fmla="*/ 240990 w 619710"/>
                <a:gd name="connsiteY37" fmla="*/ 483631 h 483631"/>
                <a:gd name="connsiteX38" fmla="*/ 208733 w 619710"/>
                <a:gd name="connsiteY38" fmla="*/ 440948 h 483631"/>
                <a:gd name="connsiteX39" fmla="*/ 217459 w 619710"/>
                <a:gd name="connsiteY39" fmla="*/ 407201 h 483631"/>
                <a:gd name="connsiteX40" fmla="*/ 242755 w 619710"/>
                <a:gd name="connsiteY40" fmla="*/ 395595 h 483631"/>
                <a:gd name="connsiteX41" fmla="*/ 97594 w 619710"/>
                <a:gd name="connsiteY41" fmla="*/ 395595 h 483631"/>
                <a:gd name="connsiteX42" fmla="*/ 129095 w 619710"/>
                <a:gd name="connsiteY42" fmla="*/ 438989 h 483631"/>
                <a:gd name="connsiteX43" fmla="*/ 120496 w 619710"/>
                <a:gd name="connsiteY43" fmla="*/ 472114 h 483631"/>
                <a:gd name="connsiteX44" fmla="*/ 95828 w 619710"/>
                <a:gd name="connsiteY44" fmla="*/ 483631 h 483631"/>
                <a:gd name="connsiteX45" fmla="*/ 63570 w 619710"/>
                <a:gd name="connsiteY45" fmla="*/ 440948 h 483631"/>
                <a:gd name="connsiteX46" fmla="*/ 72297 w 619710"/>
                <a:gd name="connsiteY46" fmla="*/ 407201 h 483631"/>
                <a:gd name="connsiteX47" fmla="*/ 97594 w 619710"/>
                <a:gd name="connsiteY47" fmla="*/ 395595 h 483631"/>
                <a:gd name="connsiteX48" fmla="*/ 607676 w 619710"/>
                <a:gd name="connsiteY48" fmla="*/ 395120 h 483631"/>
                <a:gd name="connsiteX49" fmla="*/ 619710 w 619710"/>
                <a:gd name="connsiteY49" fmla="*/ 395120 h 483631"/>
                <a:gd name="connsiteX50" fmla="*/ 619710 w 619710"/>
                <a:gd name="connsiteY50" fmla="*/ 482146 h 483631"/>
                <a:gd name="connsiteX51" fmla="*/ 599863 w 619710"/>
                <a:gd name="connsiteY51" fmla="*/ 482146 h 483631"/>
                <a:gd name="connsiteX52" fmla="*/ 599863 w 619710"/>
                <a:gd name="connsiteY52" fmla="*/ 416254 h 483631"/>
                <a:gd name="connsiteX53" fmla="*/ 595988 w 619710"/>
                <a:gd name="connsiteY53" fmla="*/ 418836 h 483631"/>
                <a:gd name="connsiteX54" fmla="*/ 591232 w 619710"/>
                <a:gd name="connsiteY54" fmla="*/ 421032 h 483631"/>
                <a:gd name="connsiteX55" fmla="*/ 586003 w 619710"/>
                <a:gd name="connsiteY55" fmla="*/ 422695 h 483631"/>
                <a:gd name="connsiteX56" fmla="*/ 580648 w 619710"/>
                <a:gd name="connsiteY56" fmla="*/ 423674 h 483631"/>
                <a:gd name="connsiteX57" fmla="*/ 580648 w 619710"/>
                <a:gd name="connsiteY57" fmla="*/ 407883 h 483631"/>
                <a:gd name="connsiteX58" fmla="*/ 595264 w 619710"/>
                <a:gd name="connsiteY58" fmla="*/ 402421 h 483631"/>
                <a:gd name="connsiteX59" fmla="*/ 607676 w 619710"/>
                <a:gd name="connsiteY59" fmla="*/ 395120 h 483631"/>
                <a:gd name="connsiteX60" fmla="*/ 462514 w 619710"/>
                <a:gd name="connsiteY60" fmla="*/ 395120 h 483631"/>
                <a:gd name="connsiteX61" fmla="*/ 474547 w 619710"/>
                <a:gd name="connsiteY61" fmla="*/ 395120 h 483631"/>
                <a:gd name="connsiteX62" fmla="*/ 474547 w 619710"/>
                <a:gd name="connsiteY62" fmla="*/ 482146 h 483631"/>
                <a:gd name="connsiteX63" fmla="*/ 454701 w 619710"/>
                <a:gd name="connsiteY63" fmla="*/ 482146 h 483631"/>
                <a:gd name="connsiteX64" fmla="*/ 454701 w 619710"/>
                <a:gd name="connsiteY64" fmla="*/ 416254 h 483631"/>
                <a:gd name="connsiteX65" fmla="*/ 450827 w 619710"/>
                <a:gd name="connsiteY65" fmla="*/ 418836 h 483631"/>
                <a:gd name="connsiteX66" fmla="*/ 446070 w 619710"/>
                <a:gd name="connsiteY66" fmla="*/ 421032 h 483631"/>
                <a:gd name="connsiteX67" fmla="*/ 440841 w 619710"/>
                <a:gd name="connsiteY67" fmla="*/ 422695 h 483631"/>
                <a:gd name="connsiteX68" fmla="*/ 435485 w 619710"/>
                <a:gd name="connsiteY68" fmla="*/ 423674 h 483631"/>
                <a:gd name="connsiteX69" fmla="*/ 435485 w 619710"/>
                <a:gd name="connsiteY69" fmla="*/ 407883 h 483631"/>
                <a:gd name="connsiteX70" fmla="*/ 450102 w 619710"/>
                <a:gd name="connsiteY70" fmla="*/ 402421 h 483631"/>
                <a:gd name="connsiteX71" fmla="*/ 462514 w 619710"/>
                <a:gd name="connsiteY71" fmla="*/ 395120 h 483631"/>
                <a:gd name="connsiteX72" fmla="*/ 317352 w 619710"/>
                <a:gd name="connsiteY72" fmla="*/ 395120 h 483631"/>
                <a:gd name="connsiteX73" fmla="*/ 329386 w 619710"/>
                <a:gd name="connsiteY73" fmla="*/ 395120 h 483631"/>
                <a:gd name="connsiteX74" fmla="*/ 329386 w 619710"/>
                <a:gd name="connsiteY74" fmla="*/ 482146 h 483631"/>
                <a:gd name="connsiteX75" fmla="*/ 309540 w 619710"/>
                <a:gd name="connsiteY75" fmla="*/ 482146 h 483631"/>
                <a:gd name="connsiteX76" fmla="*/ 309540 w 619710"/>
                <a:gd name="connsiteY76" fmla="*/ 416254 h 483631"/>
                <a:gd name="connsiteX77" fmla="*/ 305665 w 619710"/>
                <a:gd name="connsiteY77" fmla="*/ 418836 h 483631"/>
                <a:gd name="connsiteX78" fmla="*/ 300908 w 619710"/>
                <a:gd name="connsiteY78" fmla="*/ 421032 h 483631"/>
                <a:gd name="connsiteX79" fmla="*/ 295678 w 619710"/>
                <a:gd name="connsiteY79" fmla="*/ 422695 h 483631"/>
                <a:gd name="connsiteX80" fmla="*/ 290323 w 619710"/>
                <a:gd name="connsiteY80" fmla="*/ 423674 h 483631"/>
                <a:gd name="connsiteX81" fmla="*/ 290323 w 619710"/>
                <a:gd name="connsiteY81" fmla="*/ 407883 h 483631"/>
                <a:gd name="connsiteX82" fmla="*/ 304941 w 619710"/>
                <a:gd name="connsiteY82" fmla="*/ 402421 h 483631"/>
                <a:gd name="connsiteX83" fmla="*/ 317352 w 619710"/>
                <a:gd name="connsiteY83" fmla="*/ 395120 h 483631"/>
                <a:gd name="connsiteX84" fmla="*/ 172190 w 619710"/>
                <a:gd name="connsiteY84" fmla="*/ 395120 h 483631"/>
                <a:gd name="connsiteX85" fmla="*/ 184224 w 619710"/>
                <a:gd name="connsiteY85" fmla="*/ 395120 h 483631"/>
                <a:gd name="connsiteX86" fmla="*/ 184224 w 619710"/>
                <a:gd name="connsiteY86" fmla="*/ 482146 h 483631"/>
                <a:gd name="connsiteX87" fmla="*/ 164378 w 619710"/>
                <a:gd name="connsiteY87" fmla="*/ 482146 h 483631"/>
                <a:gd name="connsiteX88" fmla="*/ 164378 w 619710"/>
                <a:gd name="connsiteY88" fmla="*/ 416254 h 483631"/>
                <a:gd name="connsiteX89" fmla="*/ 160503 w 619710"/>
                <a:gd name="connsiteY89" fmla="*/ 418836 h 483631"/>
                <a:gd name="connsiteX90" fmla="*/ 155746 w 619710"/>
                <a:gd name="connsiteY90" fmla="*/ 421032 h 483631"/>
                <a:gd name="connsiteX91" fmla="*/ 150516 w 619710"/>
                <a:gd name="connsiteY91" fmla="*/ 422695 h 483631"/>
                <a:gd name="connsiteX92" fmla="*/ 145161 w 619710"/>
                <a:gd name="connsiteY92" fmla="*/ 423674 h 483631"/>
                <a:gd name="connsiteX93" fmla="*/ 145161 w 619710"/>
                <a:gd name="connsiteY93" fmla="*/ 407883 h 483631"/>
                <a:gd name="connsiteX94" fmla="*/ 159779 w 619710"/>
                <a:gd name="connsiteY94" fmla="*/ 402421 h 483631"/>
                <a:gd name="connsiteX95" fmla="*/ 172190 w 619710"/>
                <a:gd name="connsiteY95" fmla="*/ 395120 h 483631"/>
                <a:gd name="connsiteX96" fmla="*/ 27028 w 619710"/>
                <a:gd name="connsiteY96" fmla="*/ 395120 h 483631"/>
                <a:gd name="connsiteX97" fmla="*/ 39062 w 619710"/>
                <a:gd name="connsiteY97" fmla="*/ 395120 h 483631"/>
                <a:gd name="connsiteX98" fmla="*/ 39062 w 619710"/>
                <a:gd name="connsiteY98" fmla="*/ 470423 h 483631"/>
                <a:gd name="connsiteX99" fmla="*/ 32080 w 619710"/>
                <a:gd name="connsiteY99" fmla="*/ 464444 h 483631"/>
                <a:gd name="connsiteX100" fmla="*/ 19215 w 619710"/>
                <a:gd name="connsiteY100" fmla="*/ 451108 h 483631"/>
                <a:gd name="connsiteX101" fmla="*/ 19215 w 619710"/>
                <a:gd name="connsiteY101" fmla="*/ 416254 h 483631"/>
                <a:gd name="connsiteX102" fmla="*/ 15340 w 619710"/>
                <a:gd name="connsiteY102" fmla="*/ 418836 h 483631"/>
                <a:gd name="connsiteX103" fmla="*/ 10584 w 619710"/>
                <a:gd name="connsiteY103" fmla="*/ 421032 h 483631"/>
                <a:gd name="connsiteX104" fmla="*/ 5355 w 619710"/>
                <a:gd name="connsiteY104" fmla="*/ 422695 h 483631"/>
                <a:gd name="connsiteX105" fmla="*/ 0 w 619710"/>
                <a:gd name="connsiteY105" fmla="*/ 423674 h 483631"/>
                <a:gd name="connsiteX106" fmla="*/ 0 w 619710"/>
                <a:gd name="connsiteY106" fmla="*/ 407883 h 483631"/>
                <a:gd name="connsiteX107" fmla="*/ 14616 w 619710"/>
                <a:gd name="connsiteY107" fmla="*/ 402421 h 483631"/>
                <a:gd name="connsiteX108" fmla="*/ 27028 w 619710"/>
                <a:gd name="connsiteY108" fmla="*/ 395120 h 483631"/>
                <a:gd name="connsiteX109" fmla="*/ 532197 w 619710"/>
                <a:gd name="connsiteY109" fmla="*/ 280727 h 483631"/>
                <a:gd name="connsiteX110" fmla="*/ 519281 w 619710"/>
                <a:gd name="connsiteY110" fmla="*/ 311300 h 483631"/>
                <a:gd name="connsiteX111" fmla="*/ 531945 w 619710"/>
                <a:gd name="connsiteY111" fmla="*/ 340090 h 483631"/>
                <a:gd name="connsiteX112" fmla="*/ 544294 w 619710"/>
                <a:gd name="connsiteY112" fmla="*/ 310409 h 483631"/>
                <a:gd name="connsiteX113" fmla="*/ 532197 w 619710"/>
                <a:gd name="connsiteY113" fmla="*/ 280727 h 483631"/>
                <a:gd name="connsiteX114" fmla="*/ 387035 w 619710"/>
                <a:gd name="connsiteY114" fmla="*/ 280727 h 483631"/>
                <a:gd name="connsiteX115" fmla="*/ 374119 w 619710"/>
                <a:gd name="connsiteY115" fmla="*/ 311300 h 483631"/>
                <a:gd name="connsiteX116" fmla="*/ 386783 w 619710"/>
                <a:gd name="connsiteY116" fmla="*/ 340090 h 483631"/>
                <a:gd name="connsiteX117" fmla="*/ 399132 w 619710"/>
                <a:gd name="connsiteY117" fmla="*/ 310409 h 483631"/>
                <a:gd name="connsiteX118" fmla="*/ 387035 w 619710"/>
                <a:gd name="connsiteY118" fmla="*/ 280727 h 483631"/>
                <a:gd name="connsiteX119" fmla="*/ 241873 w 619710"/>
                <a:gd name="connsiteY119" fmla="*/ 280727 h 483631"/>
                <a:gd name="connsiteX120" fmla="*/ 228957 w 619710"/>
                <a:gd name="connsiteY120" fmla="*/ 311300 h 483631"/>
                <a:gd name="connsiteX121" fmla="*/ 241621 w 619710"/>
                <a:gd name="connsiteY121" fmla="*/ 340090 h 483631"/>
                <a:gd name="connsiteX122" fmla="*/ 253969 w 619710"/>
                <a:gd name="connsiteY122" fmla="*/ 310409 h 483631"/>
                <a:gd name="connsiteX123" fmla="*/ 241873 w 619710"/>
                <a:gd name="connsiteY123" fmla="*/ 280727 h 483631"/>
                <a:gd name="connsiteX124" fmla="*/ 96711 w 619710"/>
                <a:gd name="connsiteY124" fmla="*/ 280727 h 483631"/>
                <a:gd name="connsiteX125" fmla="*/ 83795 w 619710"/>
                <a:gd name="connsiteY125" fmla="*/ 311300 h 483631"/>
                <a:gd name="connsiteX126" fmla="*/ 96459 w 619710"/>
                <a:gd name="connsiteY126" fmla="*/ 340090 h 483631"/>
                <a:gd name="connsiteX127" fmla="*/ 108808 w 619710"/>
                <a:gd name="connsiteY127" fmla="*/ 310409 h 483631"/>
                <a:gd name="connsiteX128" fmla="*/ 96711 w 619710"/>
                <a:gd name="connsiteY128" fmla="*/ 280727 h 483631"/>
                <a:gd name="connsiteX129" fmla="*/ 533078 w 619710"/>
                <a:gd name="connsiteY129" fmla="*/ 266422 h 483631"/>
                <a:gd name="connsiteX130" fmla="*/ 564581 w 619710"/>
                <a:gd name="connsiteY130" fmla="*/ 309816 h 483631"/>
                <a:gd name="connsiteX131" fmla="*/ 555981 w 619710"/>
                <a:gd name="connsiteY131" fmla="*/ 342940 h 483631"/>
                <a:gd name="connsiteX132" fmla="*/ 531315 w 619710"/>
                <a:gd name="connsiteY132" fmla="*/ 354457 h 483631"/>
                <a:gd name="connsiteX133" fmla="*/ 499056 w 619710"/>
                <a:gd name="connsiteY133" fmla="*/ 311774 h 483631"/>
                <a:gd name="connsiteX134" fmla="*/ 507782 w 619710"/>
                <a:gd name="connsiteY134" fmla="*/ 278027 h 483631"/>
                <a:gd name="connsiteX135" fmla="*/ 533078 w 619710"/>
                <a:gd name="connsiteY135" fmla="*/ 266422 h 483631"/>
                <a:gd name="connsiteX136" fmla="*/ 387917 w 619710"/>
                <a:gd name="connsiteY136" fmla="*/ 266422 h 483631"/>
                <a:gd name="connsiteX137" fmla="*/ 419420 w 619710"/>
                <a:gd name="connsiteY137" fmla="*/ 309816 h 483631"/>
                <a:gd name="connsiteX138" fmla="*/ 410819 w 619710"/>
                <a:gd name="connsiteY138" fmla="*/ 342940 h 483631"/>
                <a:gd name="connsiteX139" fmla="*/ 386153 w 619710"/>
                <a:gd name="connsiteY139" fmla="*/ 354457 h 483631"/>
                <a:gd name="connsiteX140" fmla="*/ 353895 w 619710"/>
                <a:gd name="connsiteY140" fmla="*/ 311774 h 483631"/>
                <a:gd name="connsiteX141" fmla="*/ 362621 w 619710"/>
                <a:gd name="connsiteY141" fmla="*/ 278027 h 483631"/>
                <a:gd name="connsiteX142" fmla="*/ 387917 w 619710"/>
                <a:gd name="connsiteY142" fmla="*/ 266422 h 483631"/>
                <a:gd name="connsiteX143" fmla="*/ 242755 w 619710"/>
                <a:gd name="connsiteY143" fmla="*/ 266422 h 483631"/>
                <a:gd name="connsiteX144" fmla="*/ 274257 w 619710"/>
                <a:gd name="connsiteY144" fmla="*/ 309816 h 483631"/>
                <a:gd name="connsiteX145" fmla="*/ 265657 w 619710"/>
                <a:gd name="connsiteY145" fmla="*/ 342940 h 483631"/>
                <a:gd name="connsiteX146" fmla="*/ 240990 w 619710"/>
                <a:gd name="connsiteY146" fmla="*/ 354457 h 483631"/>
                <a:gd name="connsiteX147" fmla="*/ 208733 w 619710"/>
                <a:gd name="connsiteY147" fmla="*/ 311774 h 483631"/>
                <a:gd name="connsiteX148" fmla="*/ 217459 w 619710"/>
                <a:gd name="connsiteY148" fmla="*/ 278027 h 483631"/>
                <a:gd name="connsiteX149" fmla="*/ 242755 w 619710"/>
                <a:gd name="connsiteY149" fmla="*/ 266422 h 483631"/>
                <a:gd name="connsiteX150" fmla="*/ 97594 w 619710"/>
                <a:gd name="connsiteY150" fmla="*/ 266422 h 483631"/>
                <a:gd name="connsiteX151" fmla="*/ 129095 w 619710"/>
                <a:gd name="connsiteY151" fmla="*/ 309816 h 483631"/>
                <a:gd name="connsiteX152" fmla="*/ 120496 w 619710"/>
                <a:gd name="connsiteY152" fmla="*/ 342940 h 483631"/>
                <a:gd name="connsiteX153" fmla="*/ 95828 w 619710"/>
                <a:gd name="connsiteY153" fmla="*/ 354457 h 483631"/>
                <a:gd name="connsiteX154" fmla="*/ 63570 w 619710"/>
                <a:gd name="connsiteY154" fmla="*/ 311774 h 483631"/>
                <a:gd name="connsiteX155" fmla="*/ 72297 w 619710"/>
                <a:gd name="connsiteY155" fmla="*/ 278027 h 483631"/>
                <a:gd name="connsiteX156" fmla="*/ 97594 w 619710"/>
                <a:gd name="connsiteY156" fmla="*/ 266422 h 483631"/>
                <a:gd name="connsiteX157" fmla="*/ 607676 w 619710"/>
                <a:gd name="connsiteY157" fmla="*/ 265947 h 483631"/>
                <a:gd name="connsiteX158" fmla="*/ 619710 w 619710"/>
                <a:gd name="connsiteY158" fmla="*/ 265947 h 483631"/>
                <a:gd name="connsiteX159" fmla="*/ 619710 w 619710"/>
                <a:gd name="connsiteY159" fmla="*/ 352973 h 483631"/>
                <a:gd name="connsiteX160" fmla="*/ 599863 w 619710"/>
                <a:gd name="connsiteY160" fmla="*/ 352973 h 483631"/>
                <a:gd name="connsiteX161" fmla="*/ 599863 w 619710"/>
                <a:gd name="connsiteY161" fmla="*/ 287080 h 483631"/>
                <a:gd name="connsiteX162" fmla="*/ 595988 w 619710"/>
                <a:gd name="connsiteY162" fmla="*/ 289662 h 483631"/>
                <a:gd name="connsiteX163" fmla="*/ 591232 w 619710"/>
                <a:gd name="connsiteY163" fmla="*/ 291859 h 483631"/>
                <a:gd name="connsiteX164" fmla="*/ 586003 w 619710"/>
                <a:gd name="connsiteY164" fmla="*/ 293520 h 483631"/>
                <a:gd name="connsiteX165" fmla="*/ 580648 w 619710"/>
                <a:gd name="connsiteY165" fmla="*/ 294499 h 483631"/>
                <a:gd name="connsiteX166" fmla="*/ 580648 w 619710"/>
                <a:gd name="connsiteY166" fmla="*/ 278710 h 483631"/>
                <a:gd name="connsiteX167" fmla="*/ 595264 w 619710"/>
                <a:gd name="connsiteY167" fmla="*/ 273248 h 483631"/>
                <a:gd name="connsiteX168" fmla="*/ 607676 w 619710"/>
                <a:gd name="connsiteY168" fmla="*/ 265947 h 483631"/>
                <a:gd name="connsiteX169" fmla="*/ 462514 w 619710"/>
                <a:gd name="connsiteY169" fmla="*/ 265947 h 483631"/>
                <a:gd name="connsiteX170" fmla="*/ 474547 w 619710"/>
                <a:gd name="connsiteY170" fmla="*/ 265947 h 483631"/>
                <a:gd name="connsiteX171" fmla="*/ 474547 w 619710"/>
                <a:gd name="connsiteY171" fmla="*/ 352973 h 483631"/>
                <a:gd name="connsiteX172" fmla="*/ 454701 w 619710"/>
                <a:gd name="connsiteY172" fmla="*/ 352973 h 483631"/>
                <a:gd name="connsiteX173" fmla="*/ 454701 w 619710"/>
                <a:gd name="connsiteY173" fmla="*/ 287080 h 483631"/>
                <a:gd name="connsiteX174" fmla="*/ 450827 w 619710"/>
                <a:gd name="connsiteY174" fmla="*/ 289662 h 483631"/>
                <a:gd name="connsiteX175" fmla="*/ 446070 w 619710"/>
                <a:gd name="connsiteY175" fmla="*/ 291859 h 483631"/>
                <a:gd name="connsiteX176" fmla="*/ 440841 w 619710"/>
                <a:gd name="connsiteY176" fmla="*/ 293520 h 483631"/>
                <a:gd name="connsiteX177" fmla="*/ 435485 w 619710"/>
                <a:gd name="connsiteY177" fmla="*/ 294499 h 483631"/>
                <a:gd name="connsiteX178" fmla="*/ 435485 w 619710"/>
                <a:gd name="connsiteY178" fmla="*/ 278710 h 483631"/>
                <a:gd name="connsiteX179" fmla="*/ 450102 w 619710"/>
                <a:gd name="connsiteY179" fmla="*/ 273248 h 483631"/>
                <a:gd name="connsiteX180" fmla="*/ 462514 w 619710"/>
                <a:gd name="connsiteY180" fmla="*/ 265947 h 483631"/>
                <a:gd name="connsiteX181" fmla="*/ 317352 w 619710"/>
                <a:gd name="connsiteY181" fmla="*/ 265947 h 483631"/>
                <a:gd name="connsiteX182" fmla="*/ 329386 w 619710"/>
                <a:gd name="connsiteY182" fmla="*/ 265947 h 483631"/>
                <a:gd name="connsiteX183" fmla="*/ 329386 w 619710"/>
                <a:gd name="connsiteY183" fmla="*/ 352973 h 483631"/>
                <a:gd name="connsiteX184" fmla="*/ 309540 w 619710"/>
                <a:gd name="connsiteY184" fmla="*/ 352973 h 483631"/>
                <a:gd name="connsiteX185" fmla="*/ 309540 w 619710"/>
                <a:gd name="connsiteY185" fmla="*/ 287080 h 483631"/>
                <a:gd name="connsiteX186" fmla="*/ 305665 w 619710"/>
                <a:gd name="connsiteY186" fmla="*/ 289662 h 483631"/>
                <a:gd name="connsiteX187" fmla="*/ 300908 w 619710"/>
                <a:gd name="connsiteY187" fmla="*/ 291859 h 483631"/>
                <a:gd name="connsiteX188" fmla="*/ 295678 w 619710"/>
                <a:gd name="connsiteY188" fmla="*/ 293520 h 483631"/>
                <a:gd name="connsiteX189" fmla="*/ 290323 w 619710"/>
                <a:gd name="connsiteY189" fmla="*/ 294499 h 483631"/>
                <a:gd name="connsiteX190" fmla="*/ 290323 w 619710"/>
                <a:gd name="connsiteY190" fmla="*/ 278710 h 483631"/>
                <a:gd name="connsiteX191" fmla="*/ 304941 w 619710"/>
                <a:gd name="connsiteY191" fmla="*/ 273248 h 483631"/>
                <a:gd name="connsiteX192" fmla="*/ 317352 w 619710"/>
                <a:gd name="connsiteY192" fmla="*/ 265947 h 483631"/>
                <a:gd name="connsiteX193" fmla="*/ 172190 w 619710"/>
                <a:gd name="connsiteY193" fmla="*/ 265947 h 483631"/>
                <a:gd name="connsiteX194" fmla="*/ 184224 w 619710"/>
                <a:gd name="connsiteY194" fmla="*/ 265947 h 483631"/>
                <a:gd name="connsiteX195" fmla="*/ 184224 w 619710"/>
                <a:gd name="connsiteY195" fmla="*/ 352973 h 483631"/>
                <a:gd name="connsiteX196" fmla="*/ 164378 w 619710"/>
                <a:gd name="connsiteY196" fmla="*/ 352973 h 483631"/>
                <a:gd name="connsiteX197" fmla="*/ 164378 w 619710"/>
                <a:gd name="connsiteY197" fmla="*/ 287080 h 483631"/>
                <a:gd name="connsiteX198" fmla="*/ 160503 w 619710"/>
                <a:gd name="connsiteY198" fmla="*/ 289662 h 483631"/>
                <a:gd name="connsiteX199" fmla="*/ 155746 w 619710"/>
                <a:gd name="connsiteY199" fmla="*/ 291859 h 483631"/>
                <a:gd name="connsiteX200" fmla="*/ 150516 w 619710"/>
                <a:gd name="connsiteY200" fmla="*/ 293520 h 483631"/>
                <a:gd name="connsiteX201" fmla="*/ 145161 w 619710"/>
                <a:gd name="connsiteY201" fmla="*/ 294499 h 483631"/>
                <a:gd name="connsiteX202" fmla="*/ 145161 w 619710"/>
                <a:gd name="connsiteY202" fmla="*/ 278710 h 483631"/>
                <a:gd name="connsiteX203" fmla="*/ 159779 w 619710"/>
                <a:gd name="connsiteY203" fmla="*/ 273248 h 483631"/>
                <a:gd name="connsiteX204" fmla="*/ 172190 w 619710"/>
                <a:gd name="connsiteY204" fmla="*/ 265947 h 483631"/>
                <a:gd name="connsiteX205" fmla="*/ 27028 w 619710"/>
                <a:gd name="connsiteY205" fmla="*/ 265947 h 483631"/>
                <a:gd name="connsiteX206" fmla="*/ 39062 w 619710"/>
                <a:gd name="connsiteY206" fmla="*/ 265947 h 483631"/>
                <a:gd name="connsiteX207" fmla="*/ 39062 w 619710"/>
                <a:gd name="connsiteY207" fmla="*/ 352973 h 483631"/>
                <a:gd name="connsiteX208" fmla="*/ 19215 w 619710"/>
                <a:gd name="connsiteY208" fmla="*/ 352973 h 483631"/>
                <a:gd name="connsiteX209" fmla="*/ 19215 w 619710"/>
                <a:gd name="connsiteY209" fmla="*/ 287080 h 483631"/>
                <a:gd name="connsiteX210" fmla="*/ 15340 w 619710"/>
                <a:gd name="connsiteY210" fmla="*/ 289662 h 483631"/>
                <a:gd name="connsiteX211" fmla="*/ 10584 w 619710"/>
                <a:gd name="connsiteY211" fmla="*/ 291859 h 483631"/>
                <a:gd name="connsiteX212" fmla="*/ 5355 w 619710"/>
                <a:gd name="connsiteY212" fmla="*/ 293520 h 483631"/>
                <a:gd name="connsiteX213" fmla="*/ 0 w 619710"/>
                <a:gd name="connsiteY213" fmla="*/ 294499 h 483631"/>
                <a:gd name="connsiteX214" fmla="*/ 0 w 619710"/>
                <a:gd name="connsiteY214" fmla="*/ 278710 h 483631"/>
                <a:gd name="connsiteX215" fmla="*/ 14616 w 619710"/>
                <a:gd name="connsiteY215" fmla="*/ 273248 h 483631"/>
                <a:gd name="connsiteX216" fmla="*/ 27028 w 619710"/>
                <a:gd name="connsiteY216" fmla="*/ 265947 h 483631"/>
                <a:gd name="connsiteX217" fmla="*/ 532197 w 619710"/>
                <a:gd name="connsiteY217" fmla="*/ 147754 h 483631"/>
                <a:gd name="connsiteX218" fmla="*/ 519281 w 619710"/>
                <a:gd name="connsiteY218" fmla="*/ 178327 h 483631"/>
                <a:gd name="connsiteX219" fmla="*/ 531945 w 619710"/>
                <a:gd name="connsiteY219" fmla="*/ 207117 h 483631"/>
                <a:gd name="connsiteX220" fmla="*/ 544294 w 619710"/>
                <a:gd name="connsiteY220" fmla="*/ 177436 h 483631"/>
                <a:gd name="connsiteX221" fmla="*/ 532197 w 619710"/>
                <a:gd name="connsiteY221" fmla="*/ 147754 h 483631"/>
                <a:gd name="connsiteX222" fmla="*/ 387035 w 619710"/>
                <a:gd name="connsiteY222" fmla="*/ 147754 h 483631"/>
                <a:gd name="connsiteX223" fmla="*/ 374119 w 619710"/>
                <a:gd name="connsiteY223" fmla="*/ 178327 h 483631"/>
                <a:gd name="connsiteX224" fmla="*/ 386783 w 619710"/>
                <a:gd name="connsiteY224" fmla="*/ 207117 h 483631"/>
                <a:gd name="connsiteX225" fmla="*/ 399132 w 619710"/>
                <a:gd name="connsiteY225" fmla="*/ 177436 h 483631"/>
                <a:gd name="connsiteX226" fmla="*/ 387035 w 619710"/>
                <a:gd name="connsiteY226" fmla="*/ 147754 h 483631"/>
                <a:gd name="connsiteX227" fmla="*/ 241873 w 619710"/>
                <a:gd name="connsiteY227" fmla="*/ 147754 h 483631"/>
                <a:gd name="connsiteX228" fmla="*/ 228957 w 619710"/>
                <a:gd name="connsiteY228" fmla="*/ 178327 h 483631"/>
                <a:gd name="connsiteX229" fmla="*/ 241621 w 619710"/>
                <a:gd name="connsiteY229" fmla="*/ 207117 h 483631"/>
                <a:gd name="connsiteX230" fmla="*/ 253969 w 619710"/>
                <a:gd name="connsiteY230" fmla="*/ 177436 h 483631"/>
                <a:gd name="connsiteX231" fmla="*/ 241873 w 619710"/>
                <a:gd name="connsiteY231" fmla="*/ 147754 h 483631"/>
                <a:gd name="connsiteX232" fmla="*/ 96711 w 619710"/>
                <a:gd name="connsiteY232" fmla="*/ 147754 h 483631"/>
                <a:gd name="connsiteX233" fmla="*/ 83795 w 619710"/>
                <a:gd name="connsiteY233" fmla="*/ 178327 h 483631"/>
                <a:gd name="connsiteX234" fmla="*/ 96459 w 619710"/>
                <a:gd name="connsiteY234" fmla="*/ 207117 h 483631"/>
                <a:gd name="connsiteX235" fmla="*/ 108808 w 619710"/>
                <a:gd name="connsiteY235" fmla="*/ 177436 h 483631"/>
                <a:gd name="connsiteX236" fmla="*/ 96711 w 619710"/>
                <a:gd name="connsiteY236" fmla="*/ 147754 h 483631"/>
                <a:gd name="connsiteX237" fmla="*/ 533078 w 619710"/>
                <a:gd name="connsiteY237" fmla="*/ 133449 h 483631"/>
                <a:gd name="connsiteX238" fmla="*/ 564581 w 619710"/>
                <a:gd name="connsiteY238" fmla="*/ 176843 h 483631"/>
                <a:gd name="connsiteX239" fmla="*/ 555981 w 619710"/>
                <a:gd name="connsiteY239" fmla="*/ 209967 h 483631"/>
                <a:gd name="connsiteX240" fmla="*/ 531315 w 619710"/>
                <a:gd name="connsiteY240" fmla="*/ 221484 h 483631"/>
                <a:gd name="connsiteX241" fmla="*/ 499056 w 619710"/>
                <a:gd name="connsiteY241" fmla="*/ 178801 h 483631"/>
                <a:gd name="connsiteX242" fmla="*/ 507782 w 619710"/>
                <a:gd name="connsiteY242" fmla="*/ 145054 h 483631"/>
                <a:gd name="connsiteX243" fmla="*/ 533078 w 619710"/>
                <a:gd name="connsiteY243" fmla="*/ 133449 h 483631"/>
                <a:gd name="connsiteX244" fmla="*/ 387917 w 619710"/>
                <a:gd name="connsiteY244" fmla="*/ 133449 h 483631"/>
                <a:gd name="connsiteX245" fmla="*/ 419420 w 619710"/>
                <a:gd name="connsiteY245" fmla="*/ 176843 h 483631"/>
                <a:gd name="connsiteX246" fmla="*/ 410819 w 619710"/>
                <a:gd name="connsiteY246" fmla="*/ 209967 h 483631"/>
                <a:gd name="connsiteX247" fmla="*/ 386153 w 619710"/>
                <a:gd name="connsiteY247" fmla="*/ 221484 h 483631"/>
                <a:gd name="connsiteX248" fmla="*/ 353895 w 619710"/>
                <a:gd name="connsiteY248" fmla="*/ 178801 h 483631"/>
                <a:gd name="connsiteX249" fmla="*/ 362621 w 619710"/>
                <a:gd name="connsiteY249" fmla="*/ 145054 h 483631"/>
                <a:gd name="connsiteX250" fmla="*/ 387917 w 619710"/>
                <a:gd name="connsiteY250" fmla="*/ 133449 h 483631"/>
                <a:gd name="connsiteX251" fmla="*/ 242755 w 619710"/>
                <a:gd name="connsiteY251" fmla="*/ 133449 h 483631"/>
                <a:gd name="connsiteX252" fmla="*/ 274257 w 619710"/>
                <a:gd name="connsiteY252" fmla="*/ 176843 h 483631"/>
                <a:gd name="connsiteX253" fmla="*/ 265657 w 619710"/>
                <a:gd name="connsiteY253" fmla="*/ 209967 h 483631"/>
                <a:gd name="connsiteX254" fmla="*/ 240990 w 619710"/>
                <a:gd name="connsiteY254" fmla="*/ 221484 h 483631"/>
                <a:gd name="connsiteX255" fmla="*/ 208733 w 619710"/>
                <a:gd name="connsiteY255" fmla="*/ 178801 h 483631"/>
                <a:gd name="connsiteX256" fmla="*/ 217459 w 619710"/>
                <a:gd name="connsiteY256" fmla="*/ 145054 h 483631"/>
                <a:gd name="connsiteX257" fmla="*/ 242755 w 619710"/>
                <a:gd name="connsiteY257" fmla="*/ 133449 h 483631"/>
                <a:gd name="connsiteX258" fmla="*/ 97594 w 619710"/>
                <a:gd name="connsiteY258" fmla="*/ 133449 h 483631"/>
                <a:gd name="connsiteX259" fmla="*/ 129095 w 619710"/>
                <a:gd name="connsiteY259" fmla="*/ 176843 h 483631"/>
                <a:gd name="connsiteX260" fmla="*/ 120496 w 619710"/>
                <a:gd name="connsiteY260" fmla="*/ 209967 h 483631"/>
                <a:gd name="connsiteX261" fmla="*/ 95828 w 619710"/>
                <a:gd name="connsiteY261" fmla="*/ 221484 h 483631"/>
                <a:gd name="connsiteX262" fmla="*/ 63570 w 619710"/>
                <a:gd name="connsiteY262" fmla="*/ 178801 h 483631"/>
                <a:gd name="connsiteX263" fmla="*/ 72297 w 619710"/>
                <a:gd name="connsiteY263" fmla="*/ 145054 h 483631"/>
                <a:gd name="connsiteX264" fmla="*/ 97594 w 619710"/>
                <a:gd name="connsiteY264" fmla="*/ 133449 h 483631"/>
                <a:gd name="connsiteX265" fmla="*/ 607676 w 619710"/>
                <a:gd name="connsiteY265" fmla="*/ 132973 h 483631"/>
                <a:gd name="connsiteX266" fmla="*/ 619710 w 619710"/>
                <a:gd name="connsiteY266" fmla="*/ 132973 h 483631"/>
                <a:gd name="connsiteX267" fmla="*/ 619710 w 619710"/>
                <a:gd name="connsiteY267" fmla="*/ 220000 h 483631"/>
                <a:gd name="connsiteX268" fmla="*/ 599863 w 619710"/>
                <a:gd name="connsiteY268" fmla="*/ 220000 h 483631"/>
                <a:gd name="connsiteX269" fmla="*/ 599863 w 619710"/>
                <a:gd name="connsiteY269" fmla="*/ 154107 h 483631"/>
                <a:gd name="connsiteX270" fmla="*/ 595988 w 619710"/>
                <a:gd name="connsiteY270" fmla="*/ 156689 h 483631"/>
                <a:gd name="connsiteX271" fmla="*/ 591232 w 619710"/>
                <a:gd name="connsiteY271" fmla="*/ 158885 h 483631"/>
                <a:gd name="connsiteX272" fmla="*/ 586003 w 619710"/>
                <a:gd name="connsiteY272" fmla="*/ 160548 h 483631"/>
                <a:gd name="connsiteX273" fmla="*/ 580648 w 619710"/>
                <a:gd name="connsiteY273" fmla="*/ 161527 h 483631"/>
                <a:gd name="connsiteX274" fmla="*/ 580648 w 619710"/>
                <a:gd name="connsiteY274" fmla="*/ 145737 h 483631"/>
                <a:gd name="connsiteX275" fmla="*/ 595264 w 619710"/>
                <a:gd name="connsiteY275" fmla="*/ 140275 h 483631"/>
                <a:gd name="connsiteX276" fmla="*/ 607676 w 619710"/>
                <a:gd name="connsiteY276" fmla="*/ 132973 h 483631"/>
                <a:gd name="connsiteX277" fmla="*/ 462514 w 619710"/>
                <a:gd name="connsiteY277" fmla="*/ 132973 h 483631"/>
                <a:gd name="connsiteX278" fmla="*/ 474547 w 619710"/>
                <a:gd name="connsiteY278" fmla="*/ 132973 h 483631"/>
                <a:gd name="connsiteX279" fmla="*/ 474547 w 619710"/>
                <a:gd name="connsiteY279" fmla="*/ 220000 h 483631"/>
                <a:gd name="connsiteX280" fmla="*/ 454701 w 619710"/>
                <a:gd name="connsiteY280" fmla="*/ 220000 h 483631"/>
                <a:gd name="connsiteX281" fmla="*/ 454701 w 619710"/>
                <a:gd name="connsiteY281" fmla="*/ 154107 h 483631"/>
                <a:gd name="connsiteX282" fmla="*/ 450827 w 619710"/>
                <a:gd name="connsiteY282" fmla="*/ 156689 h 483631"/>
                <a:gd name="connsiteX283" fmla="*/ 446070 w 619710"/>
                <a:gd name="connsiteY283" fmla="*/ 158885 h 483631"/>
                <a:gd name="connsiteX284" fmla="*/ 440841 w 619710"/>
                <a:gd name="connsiteY284" fmla="*/ 160548 h 483631"/>
                <a:gd name="connsiteX285" fmla="*/ 435485 w 619710"/>
                <a:gd name="connsiteY285" fmla="*/ 161527 h 483631"/>
                <a:gd name="connsiteX286" fmla="*/ 435485 w 619710"/>
                <a:gd name="connsiteY286" fmla="*/ 145737 h 483631"/>
                <a:gd name="connsiteX287" fmla="*/ 450102 w 619710"/>
                <a:gd name="connsiteY287" fmla="*/ 140275 h 483631"/>
                <a:gd name="connsiteX288" fmla="*/ 462514 w 619710"/>
                <a:gd name="connsiteY288" fmla="*/ 132973 h 483631"/>
                <a:gd name="connsiteX289" fmla="*/ 317352 w 619710"/>
                <a:gd name="connsiteY289" fmla="*/ 132973 h 483631"/>
                <a:gd name="connsiteX290" fmla="*/ 329386 w 619710"/>
                <a:gd name="connsiteY290" fmla="*/ 132973 h 483631"/>
                <a:gd name="connsiteX291" fmla="*/ 329386 w 619710"/>
                <a:gd name="connsiteY291" fmla="*/ 220000 h 483631"/>
                <a:gd name="connsiteX292" fmla="*/ 309540 w 619710"/>
                <a:gd name="connsiteY292" fmla="*/ 220000 h 483631"/>
                <a:gd name="connsiteX293" fmla="*/ 309540 w 619710"/>
                <a:gd name="connsiteY293" fmla="*/ 154107 h 483631"/>
                <a:gd name="connsiteX294" fmla="*/ 305665 w 619710"/>
                <a:gd name="connsiteY294" fmla="*/ 156689 h 483631"/>
                <a:gd name="connsiteX295" fmla="*/ 300908 w 619710"/>
                <a:gd name="connsiteY295" fmla="*/ 158885 h 483631"/>
                <a:gd name="connsiteX296" fmla="*/ 295678 w 619710"/>
                <a:gd name="connsiteY296" fmla="*/ 160548 h 483631"/>
                <a:gd name="connsiteX297" fmla="*/ 290323 w 619710"/>
                <a:gd name="connsiteY297" fmla="*/ 161527 h 483631"/>
                <a:gd name="connsiteX298" fmla="*/ 290323 w 619710"/>
                <a:gd name="connsiteY298" fmla="*/ 145737 h 483631"/>
                <a:gd name="connsiteX299" fmla="*/ 304941 w 619710"/>
                <a:gd name="connsiteY299" fmla="*/ 140275 h 483631"/>
                <a:gd name="connsiteX300" fmla="*/ 317352 w 619710"/>
                <a:gd name="connsiteY300" fmla="*/ 132973 h 483631"/>
                <a:gd name="connsiteX301" fmla="*/ 172190 w 619710"/>
                <a:gd name="connsiteY301" fmla="*/ 132973 h 483631"/>
                <a:gd name="connsiteX302" fmla="*/ 184224 w 619710"/>
                <a:gd name="connsiteY302" fmla="*/ 132973 h 483631"/>
                <a:gd name="connsiteX303" fmla="*/ 184224 w 619710"/>
                <a:gd name="connsiteY303" fmla="*/ 220000 h 483631"/>
                <a:gd name="connsiteX304" fmla="*/ 164378 w 619710"/>
                <a:gd name="connsiteY304" fmla="*/ 220000 h 483631"/>
                <a:gd name="connsiteX305" fmla="*/ 164378 w 619710"/>
                <a:gd name="connsiteY305" fmla="*/ 154107 h 483631"/>
                <a:gd name="connsiteX306" fmla="*/ 160503 w 619710"/>
                <a:gd name="connsiteY306" fmla="*/ 156689 h 483631"/>
                <a:gd name="connsiteX307" fmla="*/ 155746 w 619710"/>
                <a:gd name="connsiteY307" fmla="*/ 158885 h 483631"/>
                <a:gd name="connsiteX308" fmla="*/ 150516 w 619710"/>
                <a:gd name="connsiteY308" fmla="*/ 160548 h 483631"/>
                <a:gd name="connsiteX309" fmla="*/ 145161 w 619710"/>
                <a:gd name="connsiteY309" fmla="*/ 161527 h 483631"/>
                <a:gd name="connsiteX310" fmla="*/ 145161 w 619710"/>
                <a:gd name="connsiteY310" fmla="*/ 145737 h 483631"/>
                <a:gd name="connsiteX311" fmla="*/ 159779 w 619710"/>
                <a:gd name="connsiteY311" fmla="*/ 140275 h 483631"/>
                <a:gd name="connsiteX312" fmla="*/ 172190 w 619710"/>
                <a:gd name="connsiteY312" fmla="*/ 132973 h 483631"/>
                <a:gd name="connsiteX313" fmla="*/ 27028 w 619710"/>
                <a:gd name="connsiteY313" fmla="*/ 132973 h 483631"/>
                <a:gd name="connsiteX314" fmla="*/ 39062 w 619710"/>
                <a:gd name="connsiteY314" fmla="*/ 132973 h 483631"/>
                <a:gd name="connsiteX315" fmla="*/ 39062 w 619710"/>
                <a:gd name="connsiteY315" fmla="*/ 220000 h 483631"/>
                <a:gd name="connsiteX316" fmla="*/ 19215 w 619710"/>
                <a:gd name="connsiteY316" fmla="*/ 220000 h 483631"/>
                <a:gd name="connsiteX317" fmla="*/ 19215 w 619710"/>
                <a:gd name="connsiteY317" fmla="*/ 154107 h 483631"/>
                <a:gd name="connsiteX318" fmla="*/ 15340 w 619710"/>
                <a:gd name="connsiteY318" fmla="*/ 156689 h 483631"/>
                <a:gd name="connsiteX319" fmla="*/ 10584 w 619710"/>
                <a:gd name="connsiteY319" fmla="*/ 158885 h 483631"/>
                <a:gd name="connsiteX320" fmla="*/ 5355 w 619710"/>
                <a:gd name="connsiteY320" fmla="*/ 160548 h 483631"/>
                <a:gd name="connsiteX321" fmla="*/ 0 w 619710"/>
                <a:gd name="connsiteY321" fmla="*/ 161527 h 483631"/>
                <a:gd name="connsiteX322" fmla="*/ 0 w 619710"/>
                <a:gd name="connsiteY322" fmla="*/ 145737 h 483631"/>
                <a:gd name="connsiteX323" fmla="*/ 14616 w 619710"/>
                <a:gd name="connsiteY323" fmla="*/ 140275 h 483631"/>
                <a:gd name="connsiteX324" fmla="*/ 27028 w 619710"/>
                <a:gd name="connsiteY324" fmla="*/ 132973 h 483631"/>
                <a:gd name="connsiteX325" fmla="*/ 532197 w 619710"/>
                <a:gd name="connsiteY325" fmla="*/ 14782 h 483631"/>
                <a:gd name="connsiteX326" fmla="*/ 519281 w 619710"/>
                <a:gd name="connsiteY326" fmla="*/ 45353 h 483631"/>
                <a:gd name="connsiteX327" fmla="*/ 531945 w 619710"/>
                <a:gd name="connsiteY327" fmla="*/ 74145 h 483631"/>
                <a:gd name="connsiteX328" fmla="*/ 544294 w 619710"/>
                <a:gd name="connsiteY328" fmla="*/ 44463 h 483631"/>
                <a:gd name="connsiteX329" fmla="*/ 532197 w 619710"/>
                <a:gd name="connsiteY329" fmla="*/ 14782 h 483631"/>
                <a:gd name="connsiteX330" fmla="*/ 387035 w 619710"/>
                <a:gd name="connsiteY330" fmla="*/ 14782 h 483631"/>
                <a:gd name="connsiteX331" fmla="*/ 374119 w 619710"/>
                <a:gd name="connsiteY331" fmla="*/ 45353 h 483631"/>
                <a:gd name="connsiteX332" fmla="*/ 386783 w 619710"/>
                <a:gd name="connsiteY332" fmla="*/ 74145 h 483631"/>
                <a:gd name="connsiteX333" fmla="*/ 399132 w 619710"/>
                <a:gd name="connsiteY333" fmla="*/ 44463 h 483631"/>
                <a:gd name="connsiteX334" fmla="*/ 387035 w 619710"/>
                <a:gd name="connsiteY334" fmla="*/ 14782 h 483631"/>
                <a:gd name="connsiteX335" fmla="*/ 241873 w 619710"/>
                <a:gd name="connsiteY335" fmla="*/ 14782 h 483631"/>
                <a:gd name="connsiteX336" fmla="*/ 228957 w 619710"/>
                <a:gd name="connsiteY336" fmla="*/ 45353 h 483631"/>
                <a:gd name="connsiteX337" fmla="*/ 241621 w 619710"/>
                <a:gd name="connsiteY337" fmla="*/ 74145 h 483631"/>
                <a:gd name="connsiteX338" fmla="*/ 253969 w 619710"/>
                <a:gd name="connsiteY338" fmla="*/ 44463 h 483631"/>
                <a:gd name="connsiteX339" fmla="*/ 241873 w 619710"/>
                <a:gd name="connsiteY339" fmla="*/ 14782 h 483631"/>
                <a:gd name="connsiteX340" fmla="*/ 96711 w 619710"/>
                <a:gd name="connsiteY340" fmla="*/ 14782 h 483631"/>
                <a:gd name="connsiteX341" fmla="*/ 83795 w 619710"/>
                <a:gd name="connsiteY341" fmla="*/ 45353 h 483631"/>
                <a:gd name="connsiteX342" fmla="*/ 96459 w 619710"/>
                <a:gd name="connsiteY342" fmla="*/ 74145 h 483631"/>
                <a:gd name="connsiteX343" fmla="*/ 108808 w 619710"/>
                <a:gd name="connsiteY343" fmla="*/ 44463 h 483631"/>
                <a:gd name="connsiteX344" fmla="*/ 96711 w 619710"/>
                <a:gd name="connsiteY344" fmla="*/ 14782 h 483631"/>
                <a:gd name="connsiteX345" fmla="*/ 533078 w 619710"/>
                <a:gd name="connsiteY345" fmla="*/ 476 h 483631"/>
                <a:gd name="connsiteX346" fmla="*/ 564581 w 619710"/>
                <a:gd name="connsiteY346" fmla="*/ 43869 h 483631"/>
                <a:gd name="connsiteX347" fmla="*/ 555981 w 619710"/>
                <a:gd name="connsiteY347" fmla="*/ 76994 h 483631"/>
                <a:gd name="connsiteX348" fmla="*/ 531315 w 619710"/>
                <a:gd name="connsiteY348" fmla="*/ 88511 h 483631"/>
                <a:gd name="connsiteX349" fmla="*/ 499056 w 619710"/>
                <a:gd name="connsiteY349" fmla="*/ 45829 h 483631"/>
                <a:gd name="connsiteX350" fmla="*/ 507782 w 619710"/>
                <a:gd name="connsiteY350" fmla="*/ 12081 h 483631"/>
                <a:gd name="connsiteX351" fmla="*/ 533078 w 619710"/>
                <a:gd name="connsiteY351" fmla="*/ 476 h 483631"/>
                <a:gd name="connsiteX352" fmla="*/ 387917 w 619710"/>
                <a:gd name="connsiteY352" fmla="*/ 476 h 483631"/>
                <a:gd name="connsiteX353" fmla="*/ 419420 w 619710"/>
                <a:gd name="connsiteY353" fmla="*/ 43869 h 483631"/>
                <a:gd name="connsiteX354" fmla="*/ 410819 w 619710"/>
                <a:gd name="connsiteY354" fmla="*/ 76994 h 483631"/>
                <a:gd name="connsiteX355" fmla="*/ 386153 w 619710"/>
                <a:gd name="connsiteY355" fmla="*/ 88511 h 483631"/>
                <a:gd name="connsiteX356" fmla="*/ 353895 w 619710"/>
                <a:gd name="connsiteY356" fmla="*/ 45829 h 483631"/>
                <a:gd name="connsiteX357" fmla="*/ 362621 w 619710"/>
                <a:gd name="connsiteY357" fmla="*/ 12081 h 483631"/>
                <a:gd name="connsiteX358" fmla="*/ 387917 w 619710"/>
                <a:gd name="connsiteY358" fmla="*/ 476 h 483631"/>
                <a:gd name="connsiteX359" fmla="*/ 242755 w 619710"/>
                <a:gd name="connsiteY359" fmla="*/ 476 h 483631"/>
                <a:gd name="connsiteX360" fmla="*/ 274257 w 619710"/>
                <a:gd name="connsiteY360" fmla="*/ 43869 h 483631"/>
                <a:gd name="connsiteX361" fmla="*/ 265657 w 619710"/>
                <a:gd name="connsiteY361" fmla="*/ 76994 h 483631"/>
                <a:gd name="connsiteX362" fmla="*/ 240990 w 619710"/>
                <a:gd name="connsiteY362" fmla="*/ 88511 h 483631"/>
                <a:gd name="connsiteX363" fmla="*/ 208733 w 619710"/>
                <a:gd name="connsiteY363" fmla="*/ 45829 h 483631"/>
                <a:gd name="connsiteX364" fmla="*/ 217459 w 619710"/>
                <a:gd name="connsiteY364" fmla="*/ 12081 h 483631"/>
                <a:gd name="connsiteX365" fmla="*/ 242755 w 619710"/>
                <a:gd name="connsiteY365" fmla="*/ 476 h 483631"/>
                <a:gd name="connsiteX366" fmla="*/ 97594 w 619710"/>
                <a:gd name="connsiteY366" fmla="*/ 476 h 483631"/>
                <a:gd name="connsiteX367" fmla="*/ 129095 w 619710"/>
                <a:gd name="connsiteY367" fmla="*/ 43869 h 483631"/>
                <a:gd name="connsiteX368" fmla="*/ 120496 w 619710"/>
                <a:gd name="connsiteY368" fmla="*/ 76994 h 483631"/>
                <a:gd name="connsiteX369" fmla="*/ 95828 w 619710"/>
                <a:gd name="connsiteY369" fmla="*/ 88511 h 483631"/>
                <a:gd name="connsiteX370" fmla="*/ 63570 w 619710"/>
                <a:gd name="connsiteY370" fmla="*/ 45829 h 483631"/>
                <a:gd name="connsiteX371" fmla="*/ 72297 w 619710"/>
                <a:gd name="connsiteY371" fmla="*/ 12081 h 483631"/>
                <a:gd name="connsiteX372" fmla="*/ 97594 w 619710"/>
                <a:gd name="connsiteY372" fmla="*/ 476 h 483631"/>
                <a:gd name="connsiteX373" fmla="*/ 607676 w 619710"/>
                <a:gd name="connsiteY373" fmla="*/ 0 h 483631"/>
                <a:gd name="connsiteX374" fmla="*/ 619710 w 619710"/>
                <a:gd name="connsiteY374" fmla="*/ 0 h 483631"/>
                <a:gd name="connsiteX375" fmla="*/ 619710 w 619710"/>
                <a:gd name="connsiteY375" fmla="*/ 87027 h 483631"/>
                <a:gd name="connsiteX376" fmla="*/ 599863 w 619710"/>
                <a:gd name="connsiteY376" fmla="*/ 87027 h 483631"/>
                <a:gd name="connsiteX377" fmla="*/ 599863 w 619710"/>
                <a:gd name="connsiteY377" fmla="*/ 21134 h 483631"/>
                <a:gd name="connsiteX378" fmla="*/ 595988 w 619710"/>
                <a:gd name="connsiteY378" fmla="*/ 23716 h 483631"/>
                <a:gd name="connsiteX379" fmla="*/ 591232 w 619710"/>
                <a:gd name="connsiteY379" fmla="*/ 25912 h 483631"/>
                <a:gd name="connsiteX380" fmla="*/ 586003 w 619710"/>
                <a:gd name="connsiteY380" fmla="*/ 27575 h 483631"/>
                <a:gd name="connsiteX381" fmla="*/ 580648 w 619710"/>
                <a:gd name="connsiteY381" fmla="*/ 28554 h 483631"/>
                <a:gd name="connsiteX382" fmla="*/ 580648 w 619710"/>
                <a:gd name="connsiteY382" fmla="*/ 12763 h 483631"/>
                <a:gd name="connsiteX383" fmla="*/ 595264 w 619710"/>
                <a:gd name="connsiteY383" fmla="*/ 7302 h 483631"/>
                <a:gd name="connsiteX384" fmla="*/ 607676 w 619710"/>
                <a:gd name="connsiteY384" fmla="*/ 0 h 483631"/>
                <a:gd name="connsiteX385" fmla="*/ 462514 w 619710"/>
                <a:gd name="connsiteY385" fmla="*/ 0 h 483631"/>
                <a:gd name="connsiteX386" fmla="*/ 474547 w 619710"/>
                <a:gd name="connsiteY386" fmla="*/ 0 h 483631"/>
                <a:gd name="connsiteX387" fmla="*/ 474547 w 619710"/>
                <a:gd name="connsiteY387" fmla="*/ 87027 h 483631"/>
                <a:gd name="connsiteX388" fmla="*/ 454701 w 619710"/>
                <a:gd name="connsiteY388" fmla="*/ 87027 h 483631"/>
                <a:gd name="connsiteX389" fmla="*/ 454701 w 619710"/>
                <a:gd name="connsiteY389" fmla="*/ 21134 h 483631"/>
                <a:gd name="connsiteX390" fmla="*/ 450827 w 619710"/>
                <a:gd name="connsiteY390" fmla="*/ 23716 h 483631"/>
                <a:gd name="connsiteX391" fmla="*/ 446070 w 619710"/>
                <a:gd name="connsiteY391" fmla="*/ 25912 h 483631"/>
                <a:gd name="connsiteX392" fmla="*/ 440841 w 619710"/>
                <a:gd name="connsiteY392" fmla="*/ 27575 h 483631"/>
                <a:gd name="connsiteX393" fmla="*/ 435485 w 619710"/>
                <a:gd name="connsiteY393" fmla="*/ 28554 h 483631"/>
                <a:gd name="connsiteX394" fmla="*/ 435485 w 619710"/>
                <a:gd name="connsiteY394" fmla="*/ 12763 h 483631"/>
                <a:gd name="connsiteX395" fmla="*/ 450102 w 619710"/>
                <a:gd name="connsiteY395" fmla="*/ 7302 h 483631"/>
                <a:gd name="connsiteX396" fmla="*/ 462514 w 619710"/>
                <a:gd name="connsiteY396" fmla="*/ 0 h 483631"/>
                <a:gd name="connsiteX397" fmla="*/ 317352 w 619710"/>
                <a:gd name="connsiteY397" fmla="*/ 0 h 483631"/>
                <a:gd name="connsiteX398" fmla="*/ 329386 w 619710"/>
                <a:gd name="connsiteY398" fmla="*/ 0 h 483631"/>
                <a:gd name="connsiteX399" fmla="*/ 329386 w 619710"/>
                <a:gd name="connsiteY399" fmla="*/ 87027 h 483631"/>
                <a:gd name="connsiteX400" fmla="*/ 309540 w 619710"/>
                <a:gd name="connsiteY400" fmla="*/ 87027 h 483631"/>
                <a:gd name="connsiteX401" fmla="*/ 309540 w 619710"/>
                <a:gd name="connsiteY401" fmla="*/ 21134 h 483631"/>
                <a:gd name="connsiteX402" fmla="*/ 305665 w 619710"/>
                <a:gd name="connsiteY402" fmla="*/ 23716 h 483631"/>
                <a:gd name="connsiteX403" fmla="*/ 300908 w 619710"/>
                <a:gd name="connsiteY403" fmla="*/ 25912 h 483631"/>
                <a:gd name="connsiteX404" fmla="*/ 295678 w 619710"/>
                <a:gd name="connsiteY404" fmla="*/ 27575 h 483631"/>
                <a:gd name="connsiteX405" fmla="*/ 290323 w 619710"/>
                <a:gd name="connsiteY405" fmla="*/ 28554 h 483631"/>
                <a:gd name="connsiteX406" fmla="*/ 290323 w 619710"/>
                <a:gd name="connsiteY406" fmla="*/ 12763 h 483631"/>
                <a:gd name="connsiteX407" fmla="*/ 304941 w 619710"/>
                <a:gd name="connsiteY407" fmla="*/ 7302 h 483631"/>
                <a:gd name="connsiteX408" fmla="*/ 317352 w 619710"/>
                <a:gd name="connsiteY408" fmla="*/ 0 h 483631"/>
                <a:gd name="connsiteX409" fmla="*/ 172190 w 619710"/>
                <a:gd name="connsiteY409" fmla="*/ 0 h 483631"/>
                <a:gd name="connsiteX410" fmla="*/ 184224 w 619710"/>
                <a:gd name="connsiteY410" fmla="*/ 0 h 483631"/>
                <a:gd name="connsiteX411" fmla="*/ 184224 w 619710"/>
                <a:gd name="connsiteY411" fmla="*/ 87027 h 483631"/>
                <a:gd name="connsiteX412" fmla="*/ 164378 w 619710"/>
                <a:gd name="connsiteY412" fmla="*/ 87027 h 483631"/>
                <a:gd name="connsiteX413" fmla="*/ 164378 w 619710"/>
                <a:gd name="connsiteY413" fmla="*/ 21134 h 483631"/>
                <a:gd name="connsiteX414" fmla="*/ 160503 w 619710"/>
                <a:gd name="connsiteY414" fmla="*/ 23716 h 483631"/>
                <a:gd name="connsiteX415" fmla="*/ 155746 w 619710"/>
                <a:gd name="connsiteY415" fmla="*/ 25912 h 483631"/>
                <a:gd name="connsiteX416" fmla="*/ 150516 w 619710"/>
                <a:gd name="connsiteY416" fmla="*/ 27575 h 483631"/>
                <a:gd name="connsiteX417" fmla="*/ 145161 w 619710"/>
                <a:gd name="connsiteY417" fmla="*/ 28554 h 483631"/>
                <a:gd name="connsiteX418" fmla="*/ 145161 w 619710"/>
                <a:gd name="connsiteY418" fmla="*/ 12763 h 483631"/>
                <a:gd name="connsiteX419" fmla="*/ 159779 w 619710"/>
                <a:gd name="connsiteY419" fmla="*/ 7302 h 483631"/>
                <a:gd name="connsiteX420" fmla="*/ 172190 w 619710"/>
                <a:gd name="connsiteY420" fmla="*/ 0 h 483631"/>
                <a:gd name="connsiteX421" fmla="*/ 27028 w 619710"/>
                <a:gd name="connsiteY421" fmla="*/ 0 h 483631"/>
                <a:gd name="connsiteX422" fmla="*/ 39062 w 619710"/>
                <a:gd name="connsiteY422" fmla="*/ 0 h 483631"/>
                <a:gd name="connsiteX423" fmla="*/ 39062 w 619710"/>
                <a:gd name="connsiteY423" fmla="*/ 87027 h 483631"/>
                <a:gd name="connsiteX424" fmla="*/ 19215 w 619710"/>
                <a:gd name="connsiteY424" fmla="*/ 87027 h 483631"/>
                <a:gd name="connsiteX425" fmla="*/ 19215 w 619710"/>
                <a:gd name="connsiteY425" fmla="*/ 21134 h 483631"/>
                <a:gd name="connsiteX426" fmla="*/ 15340 w 619710"/>
                <a:gd name="connsiteY426" fmla="*/ 23716 h 483631"/>
                <a:gd name="connsiteX427" fmla="*/ 10584 w 619710"/>
                <a:gd name="connsiteY427" fmla="*/ 25912 h 483631"/>
                <a:gd name="connsiteX428" fmla="*/ 5355 w 619710"/>
                <a:gd name="connsiteY428" fmla="*/ 27575 h 483631"/>
                <a:gd name="connsiteX429" fmla="*/ 0 w 619710"/>
                <a:gd name="connsiteY429" fmla="*/ 28554 h 483631"/>
                <a:gd name="connsiteX430" fmla="*/ 0 w 619710"/>
                <a:gd name="connsiteY430" fmla="*/ 12763 h 483631"/>
                <a:gd name="connsiteX431" fmla="*/ 14616 w 619710"/>
                <a:gd name="connsiteY431" fmla="*/ 7302 h 483631"/>
                <a:gd name="connsiteX432" fmla="*/ 27028 w 619710"/>
                <a:gd name="connsiteY432" fmla="*/ 0 h 48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Lst>
              <a:rect l="l" t="t" r="r" b="b"/>
              <a:pathLst>
                <a:path w="619710" h="483631">
                  <a:moveTo>
                    <a:pt x="532197" y="409901"/>
                  </a:moveTo>
                  <a:cubicBezTo>
                    <a:pt x="523586" y="409901"/>
                    <a:pt x="519281" y="420092"/>
                    <a:pt x="519281" y="440473"/>
                  </a:cubicBezTo>
                  <a:cubicBezTo>
                    <a:pt x="519281" y="459668"/>
                    <a:pt x="523502" y="469264"/>
                    <a:pt x="531945" y="469264"/>
                  </a:cubicBezTo>
                  <a:cubicBezTo>
                    <a:pt x="540178" y="469264"/>
                    <a:pt x="544294" y="459371"/>
                    <a:pt x="544294" y="439583"/>
                  </a:cubicBezTo>
                  <a:cubicBezTo>
                    <a:pt x="544294" y="419795"/>
                    <a:pt x="540261" y="409901"/>
                    <a:pt x="532197" y="409901"/>
                  </a:cubicBezTo>
                  <a:close/>
                  <a:moveTo>
                    <a:pt x="387035" y="409901"/>
                  </a:moveTo>
                  <a:cubicBezTo>
                    <a:pt x="378425" y="409901"/>
                    <a:pt x="374119" y="420092"/>
                    <a:pt x="374119" y="440473"/>
                  </a:cubicBezTo>
                  <a:cubicBezTo>
                    <a:pt x="374119" y="459668"/>
                    <a:pt x="378340" y="469264"/>
                    <a:pt x="386783" y="469264"/>
                  </a:cubicBezTo>
                  <a:cubicBezTo>
                    <a:pt x="395015" y="469264"/>
                    <a:pt x="399132" y="459371"/>
                    <a:pt x="399132" y="439583"/>
                  </a:cubicBezTo>
                  <a:cubicBezTo>
                    <a:pt x="399132" y="419795"/>
                    <a:pt x="395100" y="409901"/>
                    <a:pt x="387035" y="409901"/>
                  </a:cubicBezTo>
                  <a:close/>
                  <a:moveTo>
                    <a:pt x="241873" y="409901"/>
                  </a:moveTo>
                  <a:cubicBezTo>
                    <a:pt x="233262" y="409901"/>
                    <a:pt x="228957" y="420092"/>
                    <a:pt x="228957" y="440473"/>
                  </a:cubicBezTo>
                  <a:cubicBezTo>
                    <a:pt x="228957" y="459668"/>
                    <a:pt x="233178" y="469264"/>
                    <a:pt x="241621" y="469264"/>
                  </a:cubicBezTo>
                  <a:cubicBezTo>
                    <a:pt x="249853" y="469264"/>
                    <a:pt x="253969" y="459371"/>
                    <a:pt x="253969" y="439583"/>
                  </a:cubicBezTo>
                  <a:cubicBezTo>
                    <a:pt x="253969" y="419795"/>
                    <a:pt x="249938" y="409901"/>
                    <a:pt x="241873" y="409901"/>
                  </a:cubicBezTo>
                  <a:close/>
                  <a:moveTo>
                    <a:pt x="96711" y="409901"/>
                  </a:moveTo>
                  <a:cubicBezTo>
                    <a:pt x="88100" y="409901"/>
                    <a:pt x="83795" y="420092"/>
                    <a:pt x="83795" y="440473"/>
                  </a:cubicBezTo>
                  <a:cubicBezTo>
                    <a:pt x="83795" y="459668"/>
                    <a:pt x="88017" y="469264"/>
                    <a:pt x="96459" y="469264"/>
                  </a:cubicBezTo>
                  <a:cubicBezTo>
                    <a:pt x="104691" y="469264"/>
                    <a:pt x="108808" y="459371"/>
                    <a:pt x="108808" y="439583"/>
                  </a:cubicBezTo>
                  <a:cubicBezTo>
                    <a:pt x="108808" y="419795"/>
                    <a:pt x="104775" y="409901"/>
                    <a:pt x="96711" y="409901"/>
                  </a:cubicBezTo>
                  <a:close/>
                  <a:moveTo>
                    <a:pt x="533078" y="395595"/>
                  </a:moveTo>
                  <a:cubicBezTo>
                    <a:pt x="554080" y="395595"/>
                    <a:pt x="564581" y="410060"/>
                    <a:pt x="564581" y="438989"/>
                  </a:cubicBezTo>
                  <a:cubicBezTo>
                    <a:pt x="564581" y="453395"/>
                    <a:pt x="561714" y="464436"/>
                    <a:pt x="555981" y="472114"/>
                  </a:cubicBezTo>
                  <a:cubicBezTo>
                    <a:pt x="550247" y="479791"/>
                    <a:pt x="542025" y="483631"/>
                    <a:pt x="531315" y="483631"/>
                  </a:cubicBezTo>
                  <a:cubicBezTo>
                    <a:pt x="509809" y="483631"/>
                    <a:pt x="499056" y="469404"/>
                    <a:pt x="499056" y="440948"/>
                  </a:cubicBezTo>
                  <a:cubicBezTo>
                    <a:pt x="499056" y="426187"/>
                    <a:pt x="501965" y="414938"/>
                    <a:pt x="507782" y="407201"/>
                  </a:cubicBezTo>
                  <a:cubicBezTo>
                    <a:pt x="513600" y="399463"/>
                    <a:pt x="522032" y="395595"/>
                    <a:pt x="533078" y="395595"/>
                  </a:cubicBezTo>
                  <a:close/>
                  <a:moveTo>
                    <a:pt x="387917" y="395595"/>
                  </a:moveTo>
                  <a:cubicBezTo>
                    <a:pt x="408918" y="395595"/>
                    <a:pt x="419420" y="410060"/>
                    <a:pt x="419420" y="438989"/>
                  </a:cubicBezTo>
                  <a:cubicBezTo>
                    <a:pt x="419420" y="453395"/>
                    <a:pt x="416553" y="464436"/>
                    <a:pt x="410819" y="472114"/>
                  </a:cubicBezTo>
                  <a:cubicBezTo>
                    <a:pt x="405085" y="479791"/>
                    <a:pt x="396863" y="483631"/>
                    <a:pt x="386153" y="483631"/>
                  </a:cubicBezTo>
                  <a:cubicBezTo>
                    <a:pt x="364647" y="483631"/>
                    <a:pt x="353895" y="469404"/>
                    <a:pt x="353895" y="440948"/>
                  </a:cubicBezTo>
                  <a:cubicBezTo>
                    <a:pt x="353895" y="426187"/>
                    <a:pt x="356803" y="414938"/>
                    <a:pt x="362621" y="407201"/>
                  </a:cubicBezTo>
                  <a:cubicBezTo>
                    <a:pt x="368438" y="399463"/>
                    <a:pt x="376870" y="395595"/>
                    <a:pt x="387917" y="395595"/>
                  </a:cubicBezTo>
                  <a:close/>
                  <a:moveTo>
                    <a:pt x="242755" y="395595"/>
                  </a:moveTo>
                  <a:cubicBezTo>
                    <a:pt x="263757" y="395595"/>
                    <a:pt x="274257" y="410060"/>
                    <a:pt x="274257" y="438989"/>
                  </a:cubicBezTo>
                  <a:cubicBezTo>
                    <a:pt x="274257" y="453395"/>
                    <a:pt x="271391" y="464436"/>
                    <a:pt x="265657" y="472114"/>
                  </a:cubicBezTo>
                  <a:cubicBezTo>
                    <a:pt x="259924" y="479791"/>
                    <a:pt x="251702" y="483631"/>
                    <a:pt x="240990" y="483631"/>
                  </a:cubicBezTo>
                  <a:cubicBezTo>
                    <a:pt x="219485" y="483631"/>
                    <a:pt x="208733" y="469404"/>
                    <a:pt x="208733" y="440948"/>
                  </a:cubicBezTo>
                  <a:cubicBezTo>
                    <a:pt x="208733" y="426187"/>
                    <a:pt x="211641" y="414938"/>
                    <a:pt x="217459" y="407201"/>
                  </a:cubicBezTo>
                  <a:cubicBezTo>
                    <a:pt x="223276" y="399463"/>
                    <a:pt x="231708" y="395595"/>
                    <a:pt x="242755" y="395595"/>
                  </a:cubicBezTo>
                  <a:close/>
                  <a:moveTo>
                    <a:pt x="97594" y="395595"/>
                  </a:moveTo>
                  <a:cubicBezTo>
                    <a:pt x="118595" y="395595"/>
                    <a:pt x="129095" y="410060"/>
                    <a:pt x="129095" y="438989"/>
                  </a:cubicBezTo>
                  <a:cubicBezTo>
                    <a:pt x="129095" y="453395"/>
                    <a:pt x="126228" y="464436"/>
                    <a:pt x="120496" y="472114"/>
                  </a:cubicBezTo>
                  <a:cubicBezTo>
                    <a:pt x="114762" y="479791"/>
                    <a:pt x="106540" y="483631"/>
                    <a:pt x="95828" y="483631"/>
                  </a:cubicBezTo>
                  <a:cubicBezTo>
                    <a:pt x="74323" y="483631"/>
                    <a:pt x="63570" y="469404"/>
                    <a:pt x="63570" y="440948"/>
                  </a:cubicBezTo>
                  <a:cubicBezTo>
                    <a:pt x="63570" y="426187"/>
                    <a:pt x="66480" y="414938"/>
                    <a:pt x="72297" y="407201"/>
                  </a:cubicBezTo>
                  <a:cubicBezTo>
                    <a:pt x="78114" y="399463"/>
                    <a:pt x="86546" y="395595"/>
                    <a:pt x="97594" y="395595"/>
                  </a:cubicBezTo>
                  <a:close/>
                  <a:moveTo>
                    <a:pt x="607676" y="395120"/>
                  </a:moveTo>
                  <a:lnTo>
                    <a:pt x="619710" y="395120"/>
                  </a:lnTo>
                  <a:lnTo>
                    <a:pt x="619710" y="482146"/>
                  </a:lnTo>
                  <a:lnTo>
                    <a:pt x="599863" y="482146"/>
                  </a:lnTo>
                  <a:lnTo>
                    <a:pt x="599863" y="416254"/>
                  </a:lnTo>
                  <a:cubicBezTo>
                    <a:pt x="598772" y="417163"/>
                    <a:pt x="597480" y="418024"/>
                    <a:pt x="595988" y="418836"/>
                  </a:cubicBezTo>
                  <a:cubicBezTo>
                    <a:pt x="594498" y="419647"/>
                    <a:pt x="592912" y="420379"/>
                    <a:pt x="591232" y="421032"/>
                  </a:cubicBezTo>
                  <a:cubicBezTo>
                    <a:pt x="589552" y="421685"/>
                    <a:pt x="587809" y="422239"/>
                    <a:pt x="586003" y="422695"/>
                  </a:cubicBezTo>
                  <a:cubicBezTo>
                    <a:pt x="584196" y="423150"/>
                    <a:pt x="582411" y="423476"/>
                    <a:pt x="580648" y="423674"/>
                  </a:cubicBezTo>
                  <a:lnTo>
                    <a:pt x="580648" y="407883"/>
                  </a:lnTo>
                  <a:cubicBezTo>
                    <a:pt x="585814" y="406459"/>
                    <a:pt x="590686" y="404638"/>
                    <a:pt x="595264" y="402421"/>
                  </a:cubicBezTo>
                  <a:cubicBezTo>
                    <a:pt x="599842" y="400206"/>
                    <a:pt x="603980" y="397772"/>
                    <a:pt x="607676" y="395120"/>
                  </a:cubicBezTo>
                  <a:close/>
                  <a:moveTo>
                    <a:pt x="462514" y="395120"/>
                  </a:moveTo>
                  <a:lnTo>
                    <a:pt x="474547" y="395120"/>
                  </a:lnTo>
                  <a:lnTo>
                    <a:pt x="474547" y="482146"/>
                  </a:lnTo>
                  <a:lnTo>
                    <a:pt x="454701" y="482146"/>
                  </a:lnTo>
                  <a:lnTo>
                    <a:pt x="454701" y="416254"/>
                  </a:lnTo>
                  <a:cubicBezTo>
                    <a:pt x="453610" y="417163"/>
                    <a:pt x="452318" y="418024"/>
                    <a:pt x="450827" y="418836"/>
                  </a:cubicBezTo>
                  <a:cubicBezTo>
                    <a:pt x="449336" y="419647"/>
                    <a:pt x="447750" y="420379"/>
                    <a:pt x="446070" y="421032"/>
                  </a:cubicBezTo>
                  <a:cubicBezTo>
                    <a:pt x="444389" y="421685"/>
                    <a:pt x="442647" y="422239"/>
                    <a:pt x="440841" y="422695"/>
                  </a:cubicBezTo>
                  <a:cubicBezTo>
                    <a:pt x="439035" y="423150"/>
                    <a:pt x="437250" y="423476"/>
                    <a:pt x="435485" y="423674"/>
                  </a:cubicBezTo>
                  <a:lnTo>
                    <a:pt x="435485" y="407883"/>
                  </a:lnTo>
                  <a:cubicBezTo>
                    <a:pt x="440652" y="406459"/>
                    <a:pt x="445524" y="404638"/>
                    <a:pt x="450102" y="402421"/>
                  </a:cubicBezTo>
                  <a:cubicBezTo>
                    <a:pt x="454681" y="400206"/>
                    <a:pt x="458818" y="397772"/>
                    <a:pt x="462514" y="395120"/>
                  </a:cubicBezTo>
                  <a:close/>
                  <a:moveTo>
                    <a:pt x="317352" y="395120"/>
                  </a:moveTo>
                  <a:lnTo>
                    <a:pt x="329386" y="395120"/>
                  </a:lnTo>
                  <a:lnTo>
                    <a:pt x="329386" y="482146"/>
                  </a:lnTo>
                  <a:lnTo>
                    <a:pt x="309540" y="482146"/>
                  </a:lnTo>
                  <a:lnTo>
                    <a:pt x="309540" y="416254"/>
                  </a:lnTo>
                  <a:cubicBezTo>
                    <a:pt x="308447" y="417163"/>
                    <a:pt x="307156" y="418024"/>
                    <a:pt x="305665" y="418836"/>
                  </a:cubicBezTo>
                  <a:cubicBezTo>
                    <a:pt x="304174" y="419647"/>
                    <a:pt x="302588" y="420379"/>
                    <a:pt x="300908" y="421032"/>
                  </a:cubicBezTo>
                  <a:cubicBezTo>
                    <a:pt x="299228" y="421685"/>
                    <a:pt x="297485" y="422239"/>
                    <a:pt x="295678" y="422695"/>
                  </a:cubicBezTo>
                  <a:cubicBezTo>
                    <a:pt x="293873" y="423150"/>
                    <a:pt x="292087" y="423476"/>
                    <a:pt x="290323" y="423674"/>
                  </a:cubicBezTo>
                  <a:lnTo>
                    <a:pt x="290323" y="407883"/>
                  </a:lnTo>
                  <a:cubicBezTo>
                    <a:pt x="295490" y="406459"/>
                    <a:pt x="300362" y="404638"/>
                    <a:pt x="304941" y="402421"/>
                  </a:cubicBezTo>
                  <a:cubicBezTo>
                    <a:pt x="309519" y="400206"/>
                    <a:pt x="313656" y="397772"/>
                    <a:pt x="317352" y="395120"/>
                  </a:cubicBezTo>
                  <a:close/>
                  <a:moveTo>
                    <a:pt x="172190" y="395120"/>
                  </a:moveTo>
                  <a:lnTo>
                    <a:pt x="184224" y="395120"/>
                  </a:lnTo>
                  <a:lnTo>
                    <a:pt x="184224" y="482146"/>
                  </a:lnTo>
                  <a:lnTo>
                    <a:pt x="164378" y="482146"/>
                  </a:lnTo>
                  <a:lnTo>
                    <a:pt x="164378" y="416254"/>
                  </a:lnTo>
                  <a:cubicBezTo>
                    <a:pt x="163286" y="417163"/>
                    <a:pt x="161994" y="418024"/>
                    <a:pt x="160503" y="418836"/>
                  </a:cubicBezTo>
                  <a:cubicBezTo>
                    <a:pt x="159011" y="419647"/>
                    <a:pt x="157426" y="420379"/>
                    <a:pt x="155746" y="421032"/>
                  </a:cubicBezTo>
                  <a:cubicBezTo>
                    <a:pt x="154066" y="421685"/>
                    <a:pt x="152323" y="422239"/>
                    <a:pt x="150516" y="422695"/>
                  </a:cubicBezTo>
                  <a:cubicBezTo>
                    <a:pt x="148711" y="423150"/>
                    <a:pt x="146925" y="423476"/>
                    <a:pt x="145161" y="423674"/>
                  </a:cubicBezTo>
                  <a:lnTo>
                    <a:pt x="145161" y="407883"/>
                  </a:lnTo>
                  <a:cubicBezTo>
                    <a:pt x="150327" y="406459"/>
                    <a:pt x="155200" y="404638"/>
                    <a:pt x="159779" y="402421"/>
                  </a:cubicBezTo>
                  <a:cubicBezTo>
                    <a:pt x="164357" y="400206"/>
                    <a:pt x="168494" y="397772"/>
                    <a:pt x="172190" y="395120"/>
                  </a:cubicBezTo>
                  <a:close/>
                  <a:moveTo>
                    <a:pt x="27028" y="395120"/>
                  </a:moveTo>
                  <a:lnTo>
                    <a:pt x="39062" y="395120"/>
                  </a:lnTo>
                  <a:lnTo>
                    <a:pt x="39062" y="470423"/>
                  </a:lnTo>
                  <a:lnTo>
                    <a:pt x="32080" y="464444"/>
                  </a:lnTo>
                  <a:lnTo>
                    <a:pt x="19215" y="451108"/>
                  </a:lnTo>
                  <a:lnTo>
                    <a:pt x="19215" y="416254"/>
                  </a:lnTo>
                  <a:cubicBezTo>
                    <a:pt x="18124" y="417163"/>
                    <a:pt x="16832" y="418024"/>
                    <a:pt x="15340" y="418836"/>
                  </a:cubicBezTo>
                  <a:cubicBezTo>
                    <a:pt x="13849" y="419647"/>
                    <a:pt x="12265" y="420379"/>
                    <a:pt x="10584" y="421032"/>
                  </a:cubicBezTo>
                  <a:cubicBezTo>
                    <a:pt x="8904" y="421685"/>
                    <a:pt x="7160" y="422239"/>
                    <a:pt x="5355" y="422695"/>
                  </a:cubicBezTo>
                  <a:cubicBezTo>
                    <a:pt x="3548" y="423150"/>
                    <a:pt x="1763" y="423476"/>
                    <a:pt x="0" y="423674"/>
                  </a:cubicBezTo>
                  <a:lnTo>
                    <a:pt x="0" y="407883"/>
                  </a:lnTo>
                  <a:cubicBezTo>
                    <a:pt x="5166" y="406459"/>
                    <a:pt x="10038" y="404638"/>
                    <a:pt x="14616" y="402421"/>
                  </a:cubicBezTo>
                  <a:cubicBezTo>
                    <a:pt x="19194" y="400206"/>
                    <a:pt x="23332" y="397772"/>
                    <a:pt x="27028" y="395120"/>
                  </a:cubicBezTo>
                  <a:close/>
                  <a:moveTo>
                    <a:pt x="532197" y="280727"/>
                  </a:moveTo>
                  <a:cubicBezTo>
                    <a:pt x="523586" y="280727"/>
                    <a:pt x="519281" y="290918"/>
                    <a:pt x="519281" y="311300"/>
                  </a:cubicBezTo>
                  <a:cubicBezTo>
                    <a:pt x="519281" y="330494"/>
                    <a:pt x="523502" y="340090"/>
                    <a:pt x="531945" y="340090"/>
                  </a:cubicBezTo>
                  <a:cubicBezTo>
                    <a:pt x="540178" y="340090"/>
                    <a:pt x="544294" y="330197"/>
                    <a:pt x="544294" y="310409"/>
                  </a:cubicBezTo>
                  <a:cubicBezTo>
                    <a:pt x="544294" y="290621"/>
                    <a:pt x="540261" y="280727"/>
                    <a:pt x="532197" y="280727"/>
                  </a:cubicBezTo>
                  <a:close/>
                  <a:moveTo>
                    <a:pt x="387035" y="280727"/>
                  </a:moveTo>
                  <a:cubicBezTo>
                    <a:pt x="378425" y="280727"/>
                    <a:pt x="374119" y="290918"/>
                    <a:pt x="374119" y="311300"/>
                  </a:cubicBezTo>
                  <a:cubicBezTo>
                    <a:pt x="374119" y="330494"/>
                    <a:pt x="378340" y="340090"/>
                    <a:pt x="386783" y="340090"/>
                  </a:cubicBezTo>
                  <a:cubicBezTo>
                    <a:pt x="395015" y="340090"/>
                    <a:pt x="399132" y="330197"/>
                    <a:pt x="399132" y="310409"/>
                  </a:cubicBezTo>
                  <a:cubicBezTo>
                    <a:pt x="399132" y="290621"/>
                    <a:pt x="395100" y="280727"/>
                    <a:pt x="387035" y="280727"/>
                  </a:cubicBezTo>
                  <a:close/>
                  <a:moveTo>
                    <a:pt x="241873" y="280727"/>
                  </a:moveTo>
                  <a:cubicBezTo>
                    <a:pt x="233262" y="280727"/>
                    <a:pt x="228957" y="290918"/>
                    <a:pt x="228957" y="311300"/>
                  </a:cubicBezTo>
                  <a:cubicBezTo>
                    <a:pt x="228957" y="330494"/>
                    <a:pt x="233178" y="340090"/>
                    <a:pt x="241621" y="340090"/>
                  </a:cubicBezTo>
                  <a:cubicBezTo>
                    <a:pt x="249853" y="340090"/>
                    <a:pt x="253969" y="330197"/>
                    <a:pt x="253969" y="310409"/>
                  </a:cubicBezTo>
                  <a:cubicBezTo>
                    <a:pt x="253969" y="290621"/>
                    <a:pt x="249938" y="280727"/>
                    <a:pt x="241873" y="280727"/>
                  </a:cubicBezTo>
                  <a:close/>
                  <a:moveTo>
                    <a:pt x="96711" y="280727"/>
                  </a:moveTo>
                  <a:cubicBezTo>
                    <a:pt x="88100" y="280727"/>
                    <a:pt x="83795" y="290918"/>
                    <a:pt x="83795" y="311300"/>
                  </a:cubicBezTo>
                  <a:cubicBezTo>
                    <a:pt x="83795" y="330494"/>
                    <a:pt x="88017" y="340090"/>
                    <a:pt x="96459" y="340090"/>
                  </a:cubicBezTo>
                  <a:cubicBezTo>
                    <a:pt x="104691" y="340090"/>
                    <a:pt x="108808" y="330197"/>
                    <a:pt x="108808" y="310409"/>
                  </a:cubicBezTo>
                  <a:cubicBezTo>
                    <a:pt x="108808" y="290621"/>
                    <a:pt x="104775" y="280727"/>
                    <a:pt x="96711" y="280727"/>
                  </a:cubicBezTo>
                  <a:close/>
                  <a:moveTo>
                    <a:pt x="533078" y="266422"/>
                  </a:moveTo>
                  <a:cubicBezTo>
                    <a:pt x="554080" y="266422"/>
                    <a:pt x="564581" y="280886"/>
                    <a:pt x="564581" y="309816"/>
                  </a:cubicBezTo>
                  <a:cubicBezTo>
                    <a:pt x="564581" y="324221"/>
                    <a:pt x="561714" y="335263"/>
                    <a:pt x="555981" y="342940"/>
                  </a:cubicBezTo>
                  <a:cubicBezTo>
                    <a:pt x="550247" y="350618"/>
                    <a:pt x="542025" y="354457"/>
                    <a:pt x="531315" y="354457"/>
                  </a:cubicBezTo>
                  <a:cubicBezTo>
                    <a:pt x="509809" y="354457"/>
                    <a:pt x="499056" y="340229"/>
                    <a:pt x="499056" y="311774"/>
                  </a:cubicBezTo>
                  <a:cubicBezTo>
                    <a:pt x="499056" y="297013"/>
                    <a:pt x="501965" y="285764"/>
                    <a:pt x="507782" y="278027"/>
                  </a:cubicBezTo>
                  <a:cubicBezTo>
                    <a:pt x="513600" y="270290"/>
                    <a:pt x="522032" y="266422"/>
                    <a:pt x="533078" y="266422"/>
                  </a:cubicBezTo>
                  <a:close/>
                  <a:moveTo>
                    <a:pt x="387917" y="266422"/>
                  </a:moveTo>
                  <a:cubicBezTo>
                    <a:pt x="408918" y="266422"/>
                    <a:pt x="419420" y="280886"/>
                    <a:pt x="419420" y="309816"/>
                  </a:cubicBezTo>
                  <a:cubicBezTo>
                    <a:pt x="419420" y="324221"/>
                    <a:pt x="416553" y="335263"/>
                    <a:pt x="410819" y="342940"/>
                  </a:cubicBezTo>
                  <a:cubicBezTo>
                    <a:pt x="405085" y="350618"/>
                    <a:pt x="396863" y="354457"/>
                    <a:pt x="386153" y="354457"/>
                  </a:cubicBezTo>
                  <a:cubicBezTo>
                    <a:pt x="364647" y="354457"/>
                    <a:pt x="353895" y="340229"/>
                    <a:pt x="353895" y="311774"/>
                  </a:cubicBezTo>
                  <a:cubicBezTo>
                    <a:pt x="353895" y="297013"/>
                    <a:pt x="356803" y="285764"/>
                    <a:pt x="362621" y="278027"/>
                  </a:cubicBezTo>
                  <a:cubicBezTo>
                    <a:pt x="368438" y="270290"/>
                    <a:pt x="376870" y="266422"/>
                    <a:pt x="387917" y="266422"/>
                  </a:cubicBezTo>
                  <a:close/>
                  <a:moveTo>
                    <a:pt x="242755" y="266422"/>
                  </a:moveTo>
                  <a:cubicBezTo>
                    <a:pt x="263757" y="266422"/>
                    <a:pt x="274257" y="280886"/>
                    <a:pt x="274257" y="309816"/>
                  </a:cubicBezTo>
                  <a:cubicBezTo>
                    <a:pt x="274257" y="324221"/>
                    <a:pt x="271391" y="335263"/>
                    <a:pt x="265657" y="342940"/>
                  </a:cubicBezTo>
                  <a:cubicBezTo>
                    <a:pt x="259924" y="350618"/>
                    <a:pt x="251702" y="354457"/>
                    <a:pt x="240990" y="354457"/>
                  </a:cubicBezTo>
                  <a:cubicBezTo>
                    <a:pt x="219485" y="354457"/>
                    <a:pt x="208733" y="340229"/>
                    <a:pt x="208733" y="311774"/>
                  </a:cubicBezTo>
                  <a:cubicBezTo>
                    <a:pt x="208733" y="297013"/>
                    <a:pt x="211641" y="285764"/>
                    <a:pt x="217459" y="278027"/>
                  </a:cubicBezTo>
                  <a:cubicBezTo>
                    <a:pt x="223276" y="270290"/>
                    <a:pt x="231708" y="266422"/>
                    <a:pt x="242755" y="266422"/>
                  </a:cubicBezTo>
                  <a:close/>
                  <a:moveTo>
                    <a:pt x="97594" y="266422"/>
                  </a:moveTo>
                  <a:cubicBezTo>
                    <a:pt x="118595" y="266422"/>
                    <a:pt x="129095" y="280886"/>
                    <a:pt x="129095" y="309816"/>
                  </a:cubicBezTo>
                  <a:cubicBezTo>
                    <a:pt x="129095" y="324221"/>
                    <a:pt x="126228" y="335263"/>
                    <a:pt x="120496" y="342940"/>
                  </a:cubicBezTo>
                  <a:cubicBezTo>
                    <a:pt x="114762" y="350618"/>
                    <a:pt x="106540" y="354457"/>
                    <a:pt x="95828" y="354457"/>
                  </a:cubicBezTo>
                  <a:cubicBezTo>
                    <a:pt x="74323" y="354457"/>
                    <a:pt x="63570" y="340229"/>
                    <a:pt x="63570" y="311774"/>
                  </a:cubicBezTo>
                  <a:cubicBezTo>
                    <a:pt x="63570" y="297013"/>
                    <a:pt x="66480" y="285764"/>
                    <a:pt x="72297" y="278027"/>
                  </a:cubicBezTo>
                  <a:cubicBezTo>
                    <a:pt x="78114" y="270290"/>
                    <a:pt x="86546" y="266422"/>
                    <a:pt x="97594" y="266422"/>
                  </a:cubicBezTo>
                  <a:close/>
                  <a:moveTo>
                    <a:pt x="607676" y="265947"/>
                  </a:moveTo>
                  <a:lnTo>
                    <a:pt x="619710" y="265947"/>
                  </a:lnTo>
                  <a:lnTo>
                    <a:pt x="619710" y="352973"/>
                  </a:lnTo>
                  <a:lnTo>
                    <a:pt x="599863" y="352973"/>
                  </a:lnTo>
                  <a:lnTo>
                    <a:pt x="599863" y="287080"/>
                  </a:lnTo>
                  <a:cubicBezTo>
                    <a:pt x="598772" y="287990"/>
                    <a:pt x="597480" y="288851"/>
                    <a:pt x="595988" y="289662"/>
                  </a:cubicBezTo>
                  <a:cubicBezTo>
                    <a:pt x="594498" y="290473"/>
                    <a:pt x="592912" y="291206"/>
                    <a:pt x="591232" y="291859"/>
                  </a:cubicBezTo>
                  <a:cubicBezTo>
                    <a:pt x="589552" y="292511"/>
                    <a:pt x="587809" y="293065"/>
                    <a:pt x="586003" y="293520"/>
                  </a:cubicBezTo>
                  <a:cubicBezTo>
                    <a:pt x="584196" y="293976"/>
                    <a:pt x="582411" y="294302"/>
                    <a:pt x="580648" y="294499"/>
                  </a:cubicBezTo>
                  <a:lnTo>
                    <a:pt x="580648" y="278710"/>
                  </a:lnTo>
                  <a:cubicBezTo>
                    <a:pt x="585814" y="277285"/>
                    <a:pt x="590686" y="275464"/>
                    <a:pt x="595264" y="273248"/>
                  </a:cubicBezTo>
                  <a:cubicBezTo>
                    <a:pt x="599842" y="271032"/>
                    <a:pt x="603980" y="268598"/>
                    <a:pt x="607676" y="265947"/>
                  </a:cubicBezTo>
                  <a:close/>
                  <a:moveTo>
                    <a:pt x="462514" y="265947"/>
                  </a:moveTo>
                  <a:lnTo>
                    <a:pt x="474547" y="265947"/>
                  </a:lnTo>
                  <a:lnTo>
                    <a:pt x="474547" y="352973"/>
                  </a:lnTo>
                  <a:lnTo>
                    <a:pt x="454701" y="352973"/>
                  </a:lnTo>
                  <a:lnTo>
                    <a:pt x="454701" y="287080"/>
                  </a:lnTo>
                  <a:cubicBezTo>
                    <a:pt x="453610" y="287990"/>
                    <a:pt x="452318" y="288851"/>
                    <a:pt x="450827" y="289662"/>
                  </a:cubicBezTo>
                  <a:cubicBezTo>
                    <a:pt x="449336" y="290473"/>
                    <a:pt x="447750" y="291206"/>
                    <a:pt x="446070" y="291859"/>
                  </a:cubicBezTo>
                  <a:cubicBezTo>
                    <a:pt x="444389" y="292511"/>
                    <a:pt x="442647" y="293065"/>
                    <a:pt x="440841" y="293520"/>
                  </a:cubicBezTo>
                  <a:cubicBezTo>
                    <a:pt x="439035" y="293976"/>
                    <a:pt x="437250" y="294302"/>
                    <a:pt x="435485" y="294499"/>
                  </a:cubicBezTo>
                  <a:lnTo>
                    <a:pt x="435485" y="278710"/>
                  </a:lnTo>
                  <a:cubicBezTo>
                    <a:pt x="440652" y="277285"/>
                    <a:pt x="445524" y="275464"/>
                    <a:pt x="450102" y="273248"/>
                  </a:cubicBezTo>
                  <a:cubicBezTo>
                    <a:pt x="454681" y="271032"/>
                    <a:pt x="458818" y="268598"/>
                    <a:pt x="462514" y="265947"/>
                  </a:cubicBezTo>
                  <a:close/>
                  <a:moveTo>
                    <a:pt x="317352" y="265947"/>
                  </a:moveTo>
                  <a:lnTo>
                    <a:pt x="329386" y="265947"/>
                  </a:lnTo>
                  <a:lnTo>
                    <a:pt x="329386" y="352973"/>
                  </a:lnTo>
                  <a:lnTo>
                    <a:pt x="309540" y="352973"/>
                  </a:lnTo>
                  <a:lnTo>
                    <a:pt x="309540" y="287080"/>
                  </a:lnTo>
                  <a:cubicBezTo>
                    <a:pt x="308447" y="287990"/>
                    <a:pt x="307156" y="288851"/>
                    <a:pt x="305665" y="289662"/>
                  </a:cubicBezTo>
                  <a:cubicBezTo>
                    <a:pt x="304174" y="290473"/>
                    <a:pt x="302588" y="291206"/>
                    <a:pt x="300908" y="291859"/>
                  </a:cubicBezTo>
                  <a:cubicBezTo>
                    <a:pt x="299228" y="292511"/>
                    <a:pt x="297485" y="293065"/>
                    <a:pt x="295678" y="293520"/>
                  </a:cubicBezTo>
                  <a:cubicBezTo>
                    <a:pt x="293873" y="293976"/>
                    <a:pt x="292087" y="294302"/>
                    <a:pt x="290323" y="294499"/>
                  </a:cubicBezTo>
                  <a:lnTo>
                    <a:pt x="290323" y="278710"/>
                  </a:lnTo>
                  <a:cubicBezTo>
                    <a:pt x="295490" y="277285"/>
                    <a:pt x="300362" y="275464"/>
                    <a:pt x="304941" y="273248"/>
                  </a:cubicBezTo>
                  <a:cubicBezTo>
                    <a:pt x="309519" y="271032"/>
                    <a:pt x="313656" y="268598"/>
                    <a:pt x="317352" y="265947"/>
                  </a:cubicBezTo>
                  <a:close/>
                  <a:moveTo>
                    <a:pt x="172190" y="265947"/>
                  </a:moveTo>
                  <a:lnTo>
                    <a:pt x="184224" y="265947"/>
                  </a:lnTo>
                  <a:lnTo>
                    <a:pt x="184224" y="352973"/>
                  </a:lnTo>
                  <a:lnTo>
                    <a:pt x="164378" y="352973"/>
                  </a:lnTo>
                  <a:lnTo>
                    <a:pt x="164378" y="287080"/>
                  </a:lnTo>
                  <a:cubicBezTo>
                    <a:pt x="163286" y="287990"/>
                    <a:pt x="161994" y="288851"/>
                    <a:pt x="160503" y="289662"/>
                  </a:cubicBezTo>
                  <a:cubicBezTo>
                    <a:pt x="159011" y="290473"/>
                    <a:pt x="157426" y="291206"/>
                    <a:pt x="155746" y="291859"/>
                  </a:cubicBezTo>
                  <a:cubicBezTo>
                    <a:pt x="154066" y="292511"/>
                    <a:pt x="152323" y="293065"/>
                    <a:pt x="150516" y="293520"/>
                  </a:cubicBezTo>
                  <a:cubicBezTo>
                    <a:pt x="148711" y="293976"/>
                    <a:pt x="146925" y="294302"/>
                    <a:pt x="145161" y="294499"/>
                  </a:cubicBezTo>
                  <a:lnTo>
                    <a:pt x="145161" y="278710"/>
                  </a:lnTo>
                  <a:cubicBezTo>
                    <a:pt x="150327" y="277285"/>
                    <a:pt x="155200" y="275464"/>
                    <a:pt x="159779" y="273248"/>
                  </a:cubicBezTo>
                  <a:cubicBezTo>
                    <a:pt x="164357" y="271032"/>
                    <a:pt x="168494" y="268598"/>
                    <a:pt x="172190" y="265947"/>
                  </a:cubicBezTo>
                  <a:close/>
                  <a:moveTo>
                    <a:pt x="27028" y="265947"/>
                  </a:moveTo>
                  <a:lnTo>
                    <a:pt x="39062" y="265947"/>
                  </a:lnTo>
                  <a:lnTo>
                    <a:pt x="39062" y="352973"/>
                  </a:lnTo>
                  <a:lnTo>
                    <a:pt x="19215" y="352973"/>
                  </a:lnTo>
                  <a:lnTo>
                    <a:pt x="19215" y="287080"/>
                  </a:lnTo>
                  <a:cubicBezTo>
                    <a:pt x="18124" y="287990"/>
                    <a:pt x="16832" y="288851"/>
                    <a:pt x="15340" y="289662"/>
                  </a:cubicBezTo>
                  <a:cubicBezTo>
                    <a:pt x="13849" y="290473"/>
                    <a:pt x="12265" y="291206"/>
                    <a:pt x="10584" y="291859"/>
                  </a:cubicBezTo>
                  <a:cubicBezTo>
                    <a:pt x="8904" y="292511"/>
                    <a:pt x="7160" y="293065"/>
                    <a:pt x="5355" y="293520"/>
                  </a:cubicBezTo>
                  <a:cubicBezTo>
                    <a:pt x="3548" y="293976"/>
                    <a:pt x="1763" y="294302"/>
                    <a:pt x="0" y="294499"/>
                  </a:cubicBezTo>
                  <a:lnTo>
                    <a:pt x="0" y="278710"/>
                  </a:lnTo>
                  <a:cubicBezTo>
                    <a:pt x="5166" y="277285"/>
                    <a:pt x="10038" y="275464"/>
                    <a:pt x="14616" y="273248"/>
                  </a:cubicBezTo>
                  <a:cubicBezTo>
                    <a:pt x="19194" y="271032"/>
                    <a:pt x="23332" y="268598"/>
                    <a:pt x="27028" y="265947"/>
                  </a:cubicBezTo>
                  <a:close/>
                  <a:moveTo>
                    <a:pt x="532197" y="147754"/>
                  </a:moveTo>
                  <a:cubicBezTo>
                    <a:pt x="523586" y="147754"/>
                    <a:pt x="519281" y="157945"/>
                    <a:pt x="519281" y="178327"/>
                  </a:cubicBezTo>
                  <a:cubicBezTo>
                    <a:pt x="519281" y="197521"/>
                    <a:pt x="523502" y="207117"/>
                    <a:pt x="531945" y="207117"/>
                  </a:cubicBezTo>
                  <a:cubicBezTo>
                    <a:pt x="540178" y="207117"/>
                    <a:pt x="544294" y="197224"/>
                    <a:pt x="544294" y="177436"/>
                  </a:cubicBezTo>
                  <a:cubicBezTo>
                    <a:pt x="544294" y="157648"/>
                    <a:pt x="540261" y="147754"/>
                    <a:pt x="532197" y="147754"/>
                  </a:cubicBezTo>
                  <a:close/>
                  <a:moveTo>
                    <a:pt x="387035" y="147754"/>
                  </a:moveTo>
                  <a:cubicBezTo>
                    <a:pt x="378425" y="147754"/>
                    <a:pt x="374119" y="157945"/>
                    <a:pt x="374119" y="178327"/>
                  </a:cubicBezTo>
                  <a:cubicBezTo>
                    <a:pt x="374119" y="197521"/>
                    <a:pt x="378340" y="207117"/>
                    <a:pt x="386783" y="207117"/>
                  </a:cubicBezTo>
                  <a:cubicBezTo>
                    <a:pt x="395015" y="207117"/>
                    <a:pt x="399132" y="197224"/>
                    <a:pt x="399132" y="177436"/>
                  </a:cubicBezTo>
                  <a:cubicBezTo>
                    <a:pt x="399132" y="157648"/>
                    <a:pt x="395100" y="147754"/>
                    <a:pt x="387035" y="147754"/>
                  </a:cubicBezTo>
                  <a:close/>
                  <a:moveTo>
                    <a:pt x="241873" y="147754"/>
                  </a:moveTo>
                  <a:cubicBezTo>
                    <a:pt x="233262" y="147754"/>
                    <a:pt x="228957" y="157945"/>
                    <a:pt x="228957" y="178327"/>
                  </a:cubicBezTo>
                  <a:cubicBezTo>
                    <a:pt x="228957" y="197521"/>
                    <a:pt x="233178" y="207117"/>
                    <a:pt x="241621" y="207117"/>
                  </a:cubicBezTo>
                  <a:cubicBezTo>
                    <a:pt x="249853" y="207117"/>
                    <a:pt x="253969" y="197224"/>
                    <a:pt x="253969" y="177436"/>
                  </a:cubicBezTo>
                  <a:cubicBezTo>
                    <a:pt x="253969" y="157648"/>
                    <a:pt x="249938" y="147754"/>
                    <a:pt x="241873" y="147754"/>
                  </a:cubicBezTo>
                  <a:close/>
                  <a:moveTo>
                    <a:pt x="96711" y="147754"/>
                  </a:moveTo>
                  <a:cubicBezTo>
                    <a:pt x="88100" y="147754"/>
                    <a:pt x="83795" y="157945"/>
                    <a:pt x="83795" y="178327"/>
                  </a:cubicBezTo>
                  <a:cubicBezTo>
                    <a:pt x="83795" y="197521"/>
                    <a:pt x="88017" y="207117"/>
                    <a:pt x="96459" y="207117"/>
                  </a:cubicBezTo>
                  <a:cubicBezTo>
                    <a:pt x="104691" y="207117"/>
                    <a:pt x="108808" y="197224"/>
                    <a:pt x="108808" y="177436"/>
                  </a:cubicBezTo>
                  <a:cubicBezTo>
                    <a:pt x="108808" y="157648"/>
                    <a:pt x="104775" y="147754"/>
                    <a:pt x="96711" y="147754"/>
                  </a:cubicBezTo>
                  <a:close/>
                  <a:moveTo>
                    <a:pt x="533078" y="133449"/>
                  </a:moveTo>
                  <a:cubicBezTo>
                    <a:pt x="554080" y="133449"/>
                    <a:pt x="564581" y="147913"/>
                    <a:pt x="564581" y="176843"/>
                  </a:cubicBezTo>
                  <a:cubicBezTo>
                    <a:pt x="564581" y="191248"/>
                    <a:pt x="561714" y="202289"/>
                    <a:pt x="555981" y="209967"/>
                  </a:cubicBezTo>
                  <a:cubicBezTo>
                    <a:pt x="550247" y="217645"/>
                    <a:pt x="542025" y="221484"/>
                    <a:pt x="531315" y="221484"/>
                  </a:cubicBezTo>
                  <a:cubicBezTo>
                    <a:pt x="509809" y="221484"/>
                    <a:pt x="499056" y="207257"/>
                    <a:pt x="499056" y="178801"/>
                  </a:cubicBezTo>
                  <a:cubicBezTo>
                    <a:pt x="499056" y="164040"/>
                    <a:pt x="501965" y="152791"/>
                    <a:pt x="507782" y="145054"/>
                  </a:cubicBezTo>
                  <a:cubicBezTo>
                    <a:pt x="513600" y="137317"/>
                    <a:pt x="522032" y="133449"/>
                    <a:pt x="533078" y="133449"/>
                  </a:cubicBezTo>
                  <a:close/>
                  <a:moveTo>
                    <a:pt x="387917" y="133449"/>
                  </a:moveTo>
                  <a:cubicBezTo>
                    <a:pt x="408918" y="133449"/>
                    <a:pt x="419420" y="147913"/>
                    <a:pt x="419420" y="176843"/>
                  </a:cubicBezTo>
                  <a:cubicBezTo>
                    <a:pt x="419420" y="191248"/>
                    <a:pt x="416553" y="202289"/>
                    <a:pt x="410819" y="209967"/>
                  </a:cubicBezTo>
                  <a:cubicBezTo>
                    <a:pt x="405085" y="217645"/>
                    <a:pt x="396863" y="221484"/>
                    <a:pt x="386153" y="221484"/>
                  </a:cubicBezTo>
                  <a:cubicBezTo>
                    <a:pt x="364647" y="221484"/>
                    <a:pt x="353895" y="207257"/>
                    <a:pt x="353895" y="178801"/>
                  </a:cubicBezTo>
                  <a:cubicBezTo>
                    <a:pt x="353895" y="164040"/>
                    <a:pt x="356803" y="152791"/>
                    <a:pt x="362621" y="145054"/>
                  </a:cubicBezTo>
                  <a:cubicBezTo>
                    <a:pt x="368438" y="137317"/>
                    <a:pt x="376870" y="133449"/>
                    <a:pt x="387917" y="133449"/>
                  </a:cubicBezTo>
                  <a:close/>
                  <a:moveTo>
                    <a:pt x="242755" y="133449"/>
                  </a:moveTo>
                  <a:cubicBezTo>
                    <a:pt x="263757" y="133449"/>
                    <a:pt x="274257" y="147913"/>
                    <a:pt x="274257" y="176843"/>
                  </a:cubicBezTo>
                  <a:cubicBezTo>
                    <a:pt x="274257" y="191248"/>
                    <a:pt x="271391" y="202289"/>
                    <a:pt x="265657" y="209967"/>
                  </a:cubicBezTo>
                  <a:cubicBezTo>
                    <a:pt x="259924" y="217645"/>
                    <a:pt x="251702" y="221484"/>
                    <a:pt x="240990" y="221484"/>
                  </a:cubicBezTo>
                  <a:cubicBezTo>
                    <a:pt x="219485" y="221484"/>
                    <a:pt x="208733" y="207257"/>
                    <a:pt x="208733" y="178801"/>
                  </a:cubicBezTo>
                  <a:cubicBezTo>
                    <a:pt x="208733" y="164040"/>
                    <a:pt x="211641" y="152791"/>
                    <a:pt x="217459" y="145054"/>
                  </a:cubicBezTo>
                  <a:cubicBezTo>
                    <a:pt x="223276" y="137317"/>
                    <a:pt x="231708" y="133449"/>
                    <a:pt x="242755" y="133449"/>
                  </a:cubicBezTo>
                  <a:close/>
                  <a:moveTo>
                    <a:pt x="97594" y="133449"/>
                  </a:moveTo>
                  <a:cubicBezTo>
                    <a:pt x="118595" y="133449"/>
                    <a:pt x="129095" y="147913"/>
                    <a:pt x="129095" y="176843"/>
                  </a:cubicBezTo>
                  <a:cubicBezTo>
                    <a:pt x="129095" y="191248"/>
                    <a:pt x="126228" y="202289"/>
                    <a:pt x="120496" y="209967"/>
                  </a:cubicBezTo>
                  <a:cubicBezTo>
                    <a:pt x="114762" y="217645"/>
                    <a:pt x="106540" y="221484"/>
                    <a:pt x="95828" y="221484"/>
                  </a:cubicBezTo>
                  <a:cubicBezTo>
                    <a:pt x="74323" y="221484"/>
                    <a:pt x="63570" y="207257"/>
                    <a:pt x="63570" y="178801"/>
                  </a:cubicBezTo>
                  <a:cubicBezTo>
                    <a:pt x="63570" y="164040"/>
                    <a:pt x="66480" y="152791"/>
                    <a:pt x="72297" y="145054"/>
                  </a:cubicBezTo>
                  <a:cubicBezTo>
                    <a:pt x="78114" y="137317"/>
                    <a:pt x="86546" y="133449"/>
                    <a:pt x="97594" y="133449"/>
                  </a:cubicBezTo>
                  <a:close/>
                  <a:moveTo>
                    <a:pt x="607676" y="132973"/>
                  </a:moveTo>
                  <a:lnTo>
                    <a:pt x="619710" y="132973"/>
                  </a:lnTo>
                  <a:lnTo>
                    <a:pt x="619710" y="220000"/>
                  </a:lnTo>
                  <a:lnTo>
                    <a:pt x="599863" y="220000"/>
                  </a:lnTo>
                  <a:lnTo>
                    <a:pt x="599863" y="154107"/>
                  </a:lnTo>
                  <a:cubicBezTo>
                    <a:pt x="598772" y="155017"/>
                    <a:pt x="597480" y="155877"/>
                    <a:pt x="595988" y="156689"/>
                  </a:cubicBezTo>
                  <a:cubicBezTo>
                    <a:pt x="594498" y="157500"/>
                    <a:pt x="592912" y="158233"/>
                    <a:pt x="591232" y="158885"/>
                  </a:cubicBezTo>
                  <a:cubicBezTo>
                    <a:pt x="589552" y="159538"/>
                    <a:pt x="587809" y="160092"/>
                    <a:pt x="586003" y="160548"/>
                  </a:cubicBezTo>
                  <a:cubicBezTo>
                    <a:pt x="584196" y="161003"/>
                    <a:pt x="582411" y="161329"/>
                    <a:pt x="580648" y="161527"/>
                  </a:cubicBezTo>
                  <a:lnTo>
                    <a:pt x="580648" y="145737"/>
                  </a:lnTo>
                  <a:cubicBezTo>
                    <a:pt x="585814" y="144312"/>
                    <a:pt x="590686" y="142491"/>
                    <a:pt x="595264" y="140275"/>
                  </a:cubicBezTo>
                  <a:cubicBezTo>
                    <a:pt x="599842" y="138059"/>
                    <a:pt x="603980" y="135625"/>
                    <a:pt x="607676" y="132973"/>
                  </a:cubicBezTo>
                  <a:close/>
                  <a:moveTo>
                    <a:pt x="462514" y="132973"/>
                  </a:moveTo>
                  <a:lnTo>
                    <a:pt x="474547" y="132973"/>
                  </a:lnTo>
                  <a:lnTo>
                    <a:pt x="474547" y="220000"/>
                  </a:lnTo>
                  <a:lnTo>
                    <a:pt x="454701" y="220000"/>
                  </a:lnTo>
                  <a:lnTo>
                    <a:pt x="454701" y="154107"/>
                  </a:lnTo>
                  <a:cubicBezTo>
                    <a:pt x="453610" y="155017"/>
                    <a:pt x="452318" y="155877"/>
                    <a:pt x="450827" y="156689"/>
                  </a:cubicBezTo>
                  <a:cubicBezTo>
                    <a:pt x="449336" y="157500"/>
                    <a:pt x="447750" y="158233"/>
                    <a:pt x="446070" y="158885"/>
                  </a:cubicBezTo>
                  <a:cubicBezTo>
                    <a:pt x="444389" y="159538"/>
                    <a:pt x="442647" y="160092"/>
                    <a:pt x="440841" y="160548"/>
                  </a:cubicBezTo>
                  <a:cubicBezTo>
                    <a:pt x="439035" y="161003"/>
                    <a:pt x="437250" y="161329"/>
                    <a:pt x="435485" y="161527"/>
                  </a:cubicBezTo>
                  <a:lnTo>
                    <a:pt x="435485" y="145737"/>
                  </a:lnTo>
                  <a:cubicBezTo>
                    <a:pt x="440652" y="144312"/>
                    <a:pt x="445524" y="142491"/>
                    <a:pt x="450102" y="140275"/>
                  </a:cubicBezTo>
                  <a:cubicBezTo>
                    <a:pt x="454681" y="138059"/>
                    <a:pt x="458818" y="135625"/>
                    <a:pt x="462514" y="132973"/>
                  </a:cubicBezTo>
                  <a:close/>
                  <a:moveTo>
                    <a:pt x="317352" y="132973"/>
                  </a:moveTo>
                  <a:lnTo>
                    <a:pt x="329386" y="132973"/>
                  </a:lnTo>
                  <a:lnTo>
                    <a:pt x="329386" y="220000"/>
                  </a:lnTo>
                  <a:lnTo>
                    <a:pt x="309540" y="220000"/>
                  </a:lnTo>
                  <a:lnTo>
                    <a:pt x="309540" y="154107"/>
                  </a:lnTo>
                  <a:cubicBezTo>
                    <a:pt x="308447" y="155017"/>
                    <a:pt x="307156" y="155877"/>
                    <a:pt x="305665" y="156689"/>
                  </a:cubicBezTo>
                  <a:cubicBezTo>
                    <a:pt x="304174" y="157500"/>
                    <a:pt x="302588" y="158233"/>
                    <a:pt x="300908" y="158885"/>
                  </a:cubicBezTo>
                  <a:cubicBezTo>
                    <a:pt x="299228" y="159538"/>
                    <a:pt x="297485" y="160092"/>
                    <a:pt x="295678" y="160548"/>
                  </a:cubicBezTo>
                  <a:cubicBezTo>
                    <a:pt x="293873" y="161003"/>
                    <a:pt x="292087" y="161329"/>
                    <a:pt x="290323" y="161527"/>
                  </a:cubicBezTo>
                  <a:lnTo>
                    <a:pt x="290323" y="145737"/>
                  </a:lnTo>
                  <a:cubicBezTo>
                    <a:pt x="295490" y="144312"/>
                    <a:pt x="300362" y="142491"/>
                    <a:pt x="304941" y="140275"/>
                  </a:cubicBezTo>
                  <a:cubicBezTo>
                    <a:pt x="309519" y="138059"/>
                    <a:pt x="313656" y="135625"/>
                    <a:pt x="317352" y="132973"/>
                  </a:cubicBezTo>
                  <a:close/>
                  <a:moveTo>
                    <a:pt x="172190" y="132973"/>
                  </a:moveTo>
                  <a:lnTo>
                    <a:pt x="184224" y="132973"/>
                  </a:lnTo>
                  <a:lnTo>
                    <a:pt x="184224" y="220000"/>
                  </a:lnTo>
                  <a:lnTo>
                    <a:pt x="164378" y="220000"/>
                  </a:lnTo>
                  <a:lnTo>
                    <a:pt x="164378" y="154107"/>
                  </a:lnTo>
                  <a:cubicBezTo>
                    <a:pt x="163286" y="155017"/>
                    <a:pt x="161994" y="155877"/>
                    <a:pt x="160503" y="156689"/>
                  </a:cubicBezTo>
                  <a:cubicBezTo>
                    <a:pt x="159011" y="157500"/>
                    <a:pt x="157426" y="158233"/>
                    <a:pt x="155746" y="158885"/>
                  </a:cubicBezTo>
                  <a:cubicBezTo>
                    <a:pt x="154066" y="159538"/>
                    <a:pt x="152323" y="160092"/>
                    <a:pt x="150516" y="160548"/>
                  </a:cubicBezTo>
                  <a:cubicBezTo>
                    <a:pt x="148711" y="161003"/>
                    <a:pt x="146925" y="161329"/>
                    <a:pt x="145161" y="161527"/>
                  </a:cubicBezTo>
                  <a:lnTo>
                    <a:pt x="145161" y="145737"/>
                  </a:lnTo>
                  <a:cubicBezTo>
                    <a:pt x="150327" y="144312"/>
                    <a:pt x="155200" y="142491"/>
                    <a:pt x="159779" y="140275"/>
                  </a:cubicBezTo>
                  <a:cubicBezTo>
                    <a:pt x="164357" y="138059"/>
                    <a:pt x="168494" y="135625"/>
                    <a:pt x="172190" y="132973"/>
                  </a:cubicBezTo>
                  <a:close/>
                  <a:moveTo>
                    <a:pt x="27028" y="132973"/>
                  </a:moveTo>
                  <a:lnTo>
                    <a:pt x="39062" y="132973"/>
                  </a:lnTo>
                  <a:lnTo>
                    <a:pt x="39062" y="220000"/>
                  </a:lnTo>
                  <a:lnTo>
                    <a:pt x="19215" y="220000"/>
                  </a:lnTo>
                  <a:lnTo>
                    <a:pt x="19215" y="154107"/>
                  </a:lnTo>
                  <a:cubicBezTo>
                    <a:pt x="18124" y="155017"/>
                    <a:pt x="16832" y="155877"/>
                    <a:pt x="15340" y="156689"/>
                  </a:cubicBezTo>
                  <a:cubicBezTo>
                    <a:pt x="13849" y="157500"/>
                    <a:pt x="12265" y="158233"/>
                    <a:pt x="10584" y="158885"/>
                  </a:cubicBezTo>
                  <a:cubicBezTo>
                    <a:pt x="8904" y="159538"/>
                    <a:pt x="7160" y="160092"/>
                    <a:pt x="5355" y="160548"/>
                  </a:cubicBezTo>
                  <a:cubicBezTo>
                    <a:pt x="3548" y="161003"/>
                    <a:pt x="1763" y="161329"/>
                    <a:pt x="0" y="161527"/>
                  </a:cubicBezTo>
                  <a:lnTo>
                    <a:pt x="0" y="145737"/>
                  </a:lnTo>
                  <a:cubicBezTo>
                    <a:pt x="5166" y="144312"/>
                    <a:pt x="10038" y="142491"/>
                    <a:pt x="14616" y="140275"/>
                  </a:cubicBezTo>
                  <a:cubicBezTo>
                    <a:pt x="19194" y="138059"/>
                    <a:pt x="23332" y="135625"/>
                    <a:pt x="27028" y="132973"/>
                  </a:cubicBezTo>
                  <a:close/>
                  <a:moveTo>
                    <a:pt x="532197" y="14782"/>
                  </a:moveTo>
                  <a:cubicBezTo>
                    <a:pt x="523586" y="14782"/>
                    <a:pt x="519281" y="24972"/>
                    <a:pt x="519281" y="45353"/>
                  </a:cubicBezTo>
                  <a:cubicBezTo>
                    <a:pt x="519281" y="64548"/>
                    <a:pt x="523502" y="74145"/>
                    <a:pt x="531945" y="74145"/>
                  </a:cubicBezTo>
                  <a:cubicBezTo>
                    <a:pt x="540178" y="74145"/>
                    <a:pt x="544294" y="64251"/>
                    <a:pt x="544294" y="44463"/>
                  </a:cubicBezTo>
                  <a:cubicBezTo>
                    <a:pt x="544294" y="24676"/>
                    <a:pt x="540261" y="14782"/>
                    <a:pt x="532197" y="14782"/>
                  </a:cubicBezTo>
                  <a:close/>
                  <a:moveTo>
                    <a:pt x="387035" y="14782"/>
                  </a:moveTo>
                  <a:cubicBezTo>
                    <a:pt x="378425" y="14782"/>
                    <a:pt x="374119" y="24972"/>
                    <a:pt x="374119" y="45353"/>
                  </a:cubicBezTo>
                  <a:cubicBezTo>
                    <a:pt x="374119" y="64548"/>
                    <a:pt x="378340" y="74145"/>
                    <a:pt x="386783" y="74145"/>
                  </a:cubicBezTo>
                  <a:cubicBezTo>
                    <a:pt x="395015" y="74145"/>
                    <a:pt x="399132" y="64251"/>
                    <a:pt x="399132" y="44463"/>
                  </a:cubicBezTo>
                  <a:cubicBezTo>
                    <a:pt x="399132" y="24676"/>
                    <a:pt x="395100" y="14782"/>
                    <a:pt x="387035" y="14782"/>
                  </a:cubicBezTo>
                  <a:close/>
                  <a:moveTo>
                    <a:pt x="241873" y="14782"/>
                  </a:moveTo>
                  <a:cubicBezTo>
                    <a:pt x="233262" y="14782"/>
                    <a:pt x="228957" y="24972"/>
                    <a:pt x="228957" y="45353"/>
                  </a:cubicBezTo>
                  <a:cubicBezTo>
                    <a:pt x="228957" y="64548"/>
                    <a:pt x="233178" y="74145"/>
                    <a:pt x="241621" y="74145"/>
                  </a:cubicBezTo>
                  <a:cubicBezTo>
                    <a:pt x="249853" y="74145"/>
                    <a:pt x="253969" y="64251"/>
                    <a:pt x="253969" y="44463"/>
                  </a:cubicBezTo>
                  <a:cubicBezTo>
                    <a:pt x="253969" y="24676"/>
                    <a:pt x="249938" y="14782"/>
                    <a:pt x="241873" y="14782"/>
                  </a:cubicBezTo>
                  <a:close/>
                  <a:moveTo>
                    <a:pt x="96711" y="14782"/>
                  </a:moveTo>
                  <a:cubicBezTo>
                    <a:pt x="88100" y="14782"/>
                    <a:pt x="83795" y="24972"/>
                    <a:pt x="83795" y="45353"/>
                  </a:cubicBezTo>
                  <a:cubicBezTo>
                    <a:pt x="83795" y="64548"/>
                    <a:pt x="88017" y="74145"/>
                    <a:pt x="96459" y="74145"/>
                  </a:cubicBezTo>
                  <a:cubicBezTo>
                    <a:pt x="104691" y="74145"/>
                    <a:pt x="108808" y="64251"/>
                    <a:pt x="108808" y="44463"/>
                  </a:cubicBezTo>
                  <a:cubicBezTo>
                    <a:pt x="108808" y="24676"/>
                    <a:pt x="104775" y="14782"/>
                    <a:pt x="96711" y="14782"/>
                  </a:cubicBezTo>
                  <a:close/>
                  <a:moveTo>
                    <a:pt x="533078" y="476"/>
                  </a:moveTo>
                  <a:cubicBezTo>
                    <a:pt x="554080" y="476"/>
                    <a:pt x="564581" y="14940"/>
                    <a:pt x="564581" y="43869"/>
                  </a:cubicBezTo>
                  <a:cubicBezTo>
                    <a:pt x="564581" y="58275"/>
                    <a:pt x="561714" y="69316"/>
                    <a:pt x="555981" y="76994"/>
                  </a:cubicBezTo>
                  <a:cubicBezTo>
                    <a:pt x="550247" y="84672"/>
                    <a:pt x="542025" y="88511"/>
                    <a:pt x="531315" y="88511"/>
                  </a:cubicBezTo>
                  <a:cubicBezTo>
                    <a:pt x="509809" y="88511"/>
                    <a:pt x="499056" y="74284"/>
                    <a:pt x="499056" y="45829"/>
                  </a:cubicBezTo>
                  <a:cubicBezTo>
                    <a:pt x="499056" y="31067"/>
                    <a:pt x="501965" y="19818"/>
                    <a:pt x="507782" y="12081"/>
                  </a:cubicBezTo>
                  <a:cubicBezTo>
                    <a:pt x="513600" y="4343"/>
                    <a:pt x="522032" y="476"/>
                    <a:pt x="533078" y="476"/>
                  </a:cubicBezTo>
                  <a:close/>
                  <a:moveTo>
                    <a:pt x="387917" y="476"/>
                  </a:moveTo>
                  <a:cubicBezTo>
                    <a:pt x="408918" y="476"/>
                    <a:pt x="419420" y="14940"/>
                    <a:pt x="419420" y="43869"/>
                  </a:cubicBezTo>
                  <a:cubicBezTo>
                    <a:pt x="419420" y="58275"/>
                    <a:pt x="416553" y="69316"/>
                    <a:pt x="410819" y="76994"/>
                  </a:cubicBezTo>
                  <a:cubicBezTo>
                    <a:pt x="405085" y="84672"/>
                    <a:pt x="396863" y="88511"/>
                    <a:pt x="386153" y="88511"/>
                  </a:cubicBezTo>
                  <a:cubicBezTo>
                    <a:pt x="364647" y="88511"/>
                    <a:pt x="353895" y="74284"/>
                    <a:pt x="353895" y="45829"/>
                  </a:cubicBezTo>
                  <a:cubicBezTo>
                    <a:pt x="353895" y="31067"/>
                    <a:pt x="356803" y="19818"/>
                    <a:pt x="362621" y="12081"/>
                  </a:cubicBezTo>
                  <a:cubicBezTo>
                    <a:pt x="368438" y="4343"/>
                    <a:pt x="376870" y="476"/>
                    <a:pt x="387917" y="476"/>
                  </a:cubicBezTo>
                  <a:close/>
                  <a:moveTo>
                    <a:pt x="242755" y="476"/>
                  </a:moveTo>
                  <a:cubicBezTo>
                    <a:pt x="263757" y="476"/>
                    <a:pt x="274257" y="14940"/>
                    <a:pt x="274257" y="43869"/>
                  </a:cubicBezTo>
                  <a:cubicBezTo>
                    <a:pt x="274257" y="58275"/>
                    <a:pt x="271391" y="69316"/>
                    <a:pt x="265657" y="76994"/>
                  </a:cubicBezTo>
                  <a:cubicBezTo>
                    <a:pt x="259924" y="84672"/>
                    <a:pt x="251702" y="88511"/>
                    <a:pt x="240990" y="88511"/>
                  </a:cubicBezTo>
                  <a:cubicBezTo>
                    <a:pt x="219485" y="88511"/>
                    <a:pt x="208733" y="74284"/>
                    <a:pt x="208733" y="45829"/>
                  </a:cubicBezTo>
                  <a:cubicBezTo>
                    <a:pt x="208733" y="31067"/>
                    <a:pt x="211641" y="19818"/>
                    <a:pt x="217459" y="12081"/>
                  </a:cubicBezTo>
                  <a:cubicBezTo>
                    <a:pt x="223276" y="4343"/>
                    <a:pt x="231708" y="476"/>
                    <a:pt x="242755" y="476"/>
                  </a:cubicBezTo>
                  <a:close/>
                  <a:moveTo>
                    <a:pt x="97594" y="476"/>
                  </a:moveTo>
                  <a:cubicBezTo>
                    <a:pt x="118595" y="476"/>
                    <a:pt x="129095" y="14940"/>
                    <a:pt x="129095" y="43869"/>
                  </a:cubicBezTo>
                  <a:cubicBezTo>
                    <a:pt x="129095" y="58275"/>
                    <a:pt x="126228" y="69316"/>
                    <a:pt x="120496" y="76994"/>
                  </a:cubicBezTo>
                  <a:cubicBezTo>
                    <a:pt x="114762" y="84672"/>
                    <a:pt x="106540" y="88511"/>
                    <a:pt x="95828" y="88511"/>
                  </a:cubicBezTo>
                  <a:cubicBezTo>
                    <a:pt x="74323" y="88511"/>
                    <a:pt x="63570" y="74284"/>
                    <a:pt x="63570" y="45829"/>
                  </a:cubicBezTo>
                  <a:cubicBezTo>
                    <a:pt x="63570" y="31067"/>
                    <a:pt x="66480" y="19818"/>
                    <a:pt x="72297" y="12081"/>
                  </a:cubicBezTo>
                  <a:cubicBezTo>
                    <a:pt x="78114" y="4343"/>
                    <a:pt x="86546" y="476"/>
                    <a:pt x="97594" y="476"/>
                  </a:cubicBezTo>
                  <a:close/>
                  <a:moveTo>
                    <a:pt x="607676" y="0"/>
                  </a:moveTo>
                  <a:lnTo>
                    <a:pt x="619710" y="0"/>
                  </a:lnTo>
                  <a:lnTo>
                    <a:pt x="619710" y="87027"/>
                  </a:lnTo>
                  <a:lnTo>
                    <a:pt x="599863" y="87027"/>
                  </a:lnTo>
                  <a:lnTo>
                    <a:pt x="599863" y="21134"/>
                  </a:lnTo>
                  <a:cubicBezTo>
                    <a:pt x="598772" y="22043"/>
                    <a:pt x="597480" y="22904"/>
                    <a:pt x="595988" y="23716"/>
                  </a:cubicBezTo>
                  <a:cubicBezTo>
                    <a:pt x="594498" y="24527"/>
                    <a:pt x="592912" y="25259"/>
                    <a:pt x="591232" y="25912"/>
                  </a:cubicBezTo>
                  <a:cubicBezTo>
                    <a:pt x="589552" y="26565"/>
                    <a:pt x="587809" y="27120"/>
                    <a:pt x="586003" y="27575"/>
                  </a:cubicBezTo>
                  <a:cubicBezTo>
                    <a:pt x="584196" y="28030"/>
                    <a:pt x="582411" y="28356"/>
                    <a:pt x="580648" y="28554"/>
                  </a:cubicBezTo>
                  <a:lnTo>
                    <a:pt x="580648" y="12763"/>
                  </a:lnTo>
                  <a:cubicBezTo>
                    <a:pt x="585814" y="11339"/>
                    <a:pt x="590686" y="9518"/>
                    <a:pt x="595264" y="7302"/>
                  </a:cubicBezTo>
                  <a:cubicBezTo>
                    <a:pt x="599842" y="5086"/>
                    <a:pt x="603980" y="2652"/>
                    <a:pt x="607676" y="0"/>
                  </a:cubicBezTo>
                  <a:close/>
                  <a:moveTo>
                    <a:pt x="462514" y="0"/>
                  </a:moveTo>
                  <a:lnTo>
                    <a:pt x="474547" y="0"/>
                  </a:lnTo>
                  <a:lnTo>
                    <a:pt x="474547" y="87027"/>
                  </a:lnTo>
                  <a:lnTo>
                    <a:pt x="454701" y="87027"/>
                  </a:lnTo>
                  <a:lnTo>
                    <a:pt x="454701" y="21134"/>
                  </a:lnTo>
                  <a:cubicBezTo>
                    <a:pt x="453610" y="22043"/>
                    <a:pt x="452318" y="22904"/>
                    <a:pt x="450827" y="23716"/>
                  </a:cubicBezTo>
                  <a:cubicBezTo>
                    <a:pt x="449336" y="24527"/>
                    <a:pt x="447750" y="25259"/>
                    <a:pt x="446070" y="25912"/>
                  </a:cubicBezTo>
                  <a:cubicBezTo>
                    <a:pt x="444389" y="26565"/>
                    <a:pt x="442647" y="27120"/>
                    <a:pt x="440841" y="27575"/>
                  </a:cubicBezTo>
                  <a:cubicBezTo>
                    <a:pt x="439035" y="28030"/>
                    <a:pt x="437250" y="28356"/>
                    <a:pt x="435485" y="28554"/>
                  </a:cubicBezTo>
                  <a:lnTo>
                    <a:pt x="435485" y="12763"/>
                  </a:lnTo>
                  <a:cubicBezTo>
                    <a:pt x="440652" y="11339"/>
                    <a:pt x="445524" y="9518"/>
                    <a:pt x="450102" y="7302"/>
                  </a:cubicBezTo>
                  <a:cubicBezTo>
                    <a:pt x="454681" y="5086"/>
                    <a:pt x="458818" y="2652"/>
                    <a:pt x="462514" y="0"/>
                  </a:cubicBezTo>
                  <a:close/>
                  <a:moveTo>
                    <a:pt x="317352" y="0"/>
                  </a:moveTo>
                  <a:lnTo>
                    <a:pt x="329386" y="0"/>
                  </a:lnTo>
                  <a:lnTo>
                    <a:pt x="329386" y="87027"/>
                  </a:lnTo>
                  <a:lnTo>
                    <a:pt x="309540" y="87027"/>
                  </a:lnTo>
                  <a:lnTo>
                    <a:pt x="309540" y="21134"/>
                  </a:lnTo>
                  <a:cubicBezTo>
                    <a:pt x="308447" y="22043"/>
                    <a:pt x="307156" y="22904"/>
                    <a:pt x="305665" y="23716"/>
                  </a:cubicBezTo>
                  <a:cubicBezTo>
                    <a:pt x="304174" y="24527"/>
                    <a:pt x="302588" y="25259"/>
                    <a:pt x="300908" y="25912"/>
                  </a:cubicBezTo>
                  <a:cubicBezTo>
                    <a:pt x="299228" y="26565"/>
                    <a:pt x="297485" y="27120"/>
                    <a:pt x="295678" y="27575"/>
                  </a:cubicBezTo>
                  <a:cubicBezTo>
                    <a:pt x="293873" y="28030"/>
                    <a:pt x="292087" y="28356"/>
                    <a:pt x="290323" y="28554"/>
                  </a:cubicBezTo>
                  <a:lnTo>
                    <a:pt x="290323" y="12763"/>
                  </a:lnTo>
                  <a:cubicBezTo>
                    <a:pt x="295490" y="11339"/>
                    <a:pt x="300362" y="9518"/>
                    <a:pt x="304941" y="7302"/>
                  </a:cubicBezTo>
                  <a:cubicBezTo>
                    <a:pt x="309519" y="5086"/>
                    <a:pt x="313656" y="2652"/>
                    <a:pt x="317352" y="0"/>
                  </a:cubicBezTo>
                  <a:close/>
                  <a:moveTo>
                    <a:pt x="172190" y="0"/>
                  </a:moveTo>
                  <a:lnTo>
                    <a:pt x="184224" y="0"/>
                  </a:lnTo>
                  <a:lnTo>
                    <a:pt x="184224" y="87027"/>
                  </a:lnTo>
                  <a:lnTo>
                    <a:pt x="164378" y="87027"/>
                  </a:lnTo>
                  <a:lnTo>
                    <a:pt x="164378" y="21134"/>
                  </a:lnTo>
                  <a:cubicBezTo>
                    <a:pt x="163286" y="22043"/>
                    <a:pt x="161994" y="22904"/>
                    <a:pt x="160503" y="23716"/>
                  </a:cubicBezTo>
                  <a:cubicBezTo>
                    <a:pt x="159011" y="24527"/>
                    <a:pt x="157426" y="25259"/>
                    <a:pt x="155746" y="25912"/>
                  </a:cubicBezTo>
                  <a:cubicBezTo>
                    <a:pt x="154066" y="26565"/>
                    <a:pt x="152323" y="27120"/>
                    <a:pt x="150516" y="27575"/>
                  </a:cubicBezTo>
                  <a:cubicBezTo>
                    <a:pt x="148711" y="28030"/>
                    <a:pt x="146925" y="28356"/>
                    <a:pt x="145161" y="28554"/>
                  </a:cubicBezTo>
                  <a:lnTo>
                    <a:pt x="145161" y="12763"/>
                  </a:lnTo>
                  <a:cubicBezTo>
                    <a:pt x="150327" y="11339"/>
                    <a:pt x="155200" y="9518"/>
                    <a:pt x="159779" y="7302"/>
                  </a:cubicBezTo>
                  <a:cubicBezTo>
                    <a:pt x="164357" y="5086"/>
                    <a:pt x="168494" y="2652"/>
                    <a:pt x="172190" y="0"/>
                  </a:cubicBezTo>
                  <a:close/>
                  <a:moveTo>
                    <a:pt x="27028" y="0"/>
                  </a:moveTo>
                  <a:lnTo>
                    <a:pt x="39062" y="0"/>
                  </a:lnTo>
                  <a:lnTo>
                    <a:pt x="39062" y="87027"/>
                  </a:lnTo>
                  <a:lnTo>
                    <a:pt x="19215" y="87027"/>
                  </a:lnTo>
                  <a:lnTo>
                    <a:pt x="19215" y="21134"/>
                  </a:lnTo>
                  <a:cubicBezTo>
                    <a:pt x="18124" y="22043"/>
                    <a:pt x="16832" y="22904"/>
                    <a:pt x="15340" y="23716"/>
                  </a:cubicBezTo>
                  <a:cubicBezTo>
                    <a:pt x="13849" y="24527"/>
                    <a:pt x="12265" y="25259"/>
                    <a:pt x="10584" y="25912"/>
                  </a:cubicBezTo>
                  <a:cubicBezTo>
                    <a:pt x="8904" y="26565"/>
                    <a:pt x="7160" y="27120"/>
                    <a:pt x="5355" y="27575"/>
                  </a:cubicBezTo>
                  <a:cubicBezTo>
                    <a:pt x="3548" y="28030"/>
                    <a:pt x="1763" y="28356"/>
                    <a:pt x="0" y="28554"/>
                  </a:cubicBezTo>
                  <a:lnTo>
                    <a:pt x="0" y="12763"/>
                  </a:lnTo>
                  <a:cubicBezTo>
                    <a:pt x="5166" y="11339"/>
                    <a:pt x="10038" y="9518"/>
                    <a:pt x="14616" y="7302"/>
                  </a:cubicBezTo>
                  <a:cubicBezTo>
                    <a:pt x="19194" y="5086"/>
                    <a:pt x="23332" y="2652"/>
                    <a:pt x="27028" y="0"/>
                  </a:cubicBezTo>
                  <a:close/>
                </a:path>
              </a:pathLst>
            </a:custGeom>
            <a:solidFill>
              <a:srgbClr val="EBEBEB">
                <a:alpha val="15000"/>
              </a:srgbClr>
            </a:solidFill>
            <a:ln w="9525" cap="flat" cmpd="sng" algn="ctr">
              <a:noFill/>
              <a:prstDash val="solid"/>
              <a:headEnd type="none" w="med" len="med"/>
              <a:tailEnd type="none" w="med" len="med"/>
            </a:ln>
            <a:effectLst/>
            <a:scene3d>
              <a:camera prst="perspectiveFront"/>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4800" b="0" i="0" u="none" strike="noStrike" kern="0" cap="none" spc="0" normalizeH="0" baseline="0" noProof="0">
                <a:ln>
                  <a:noFill/>
                </a:ln>
                <a:gradFill>
                  <a:gsLst>
                    <a:gs pos="83000">
                      <a:srgbClr val="008272"/>
                    </a:gs>
                    <a:gs pos="100000">
                      <a:srgbClr val="008272"/>
                    </a:gs>
                  </a:gsLst>
                  <a:lin ang="5400000" scaled="1"/>
                </a:gradFill>
                <a:effectLst/>
                <a:uLnTx/>
                <a:uFillTx/>
                <a:latin typeface="Segoe UI"/>
                <a:ea typeface="Segoe UI" pitchFamily="34" charset="0"/>
                <a:cs typeface="Segoe UI" pitchFamily="34" charset="0"/>
              </a:endParaRPr>
            </a:p>
          </p:txBody>
        </p:sp>
        <p:sp>
          <p:nvSpPr>
            <p:cNvPr id="277" name="DATA TEXT">
              <a:extLst>
                <a:ext uri="{FF2B5EF4-FFF2-40B4-BE49-F238E27FC236}">
                  <a16:creationId xmlns:a16="http://schemas.microsoft.com/office/drawing/2014/main" id="{6ED082AE-5C16-4B22-8F86-666F64855377}"/>
                </a:ext>
              </a:extLst>
            </p:cNvPr>
            <p:cNvSpPr txBox="1"/>
            <p:nvPr/>
          </p:nvSpPr>
          <p:spPr>
            <a:xfrm flipH="1">
              <a:off x="6586749" y="4877972"/>
              <a:ext cx="877405" cy="278252"/>
            </a:xfrm>
            <a:prstGeom prst="rect">
              <a:avLst/>
            </a:prstGeom>
            <a:noFill/>
            <a:effectLst/>
          </p:spPr>
          <p:txBody>
            <a:bodyPr wrap="square" lIns="91440" tIns="91440" rIns="91440" bIns="91440" rtlCol="0">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a:ln>
                    <a:noFill/>
                  </a:ln>
                  <a:gradFill>
                    <a:gsLst>
                      <a:gs pos="2917">
                        <a:prstClr val="white"/>
                      </a:gs>
                      <a:gs pos="100000">
                        <a:prstClr val="white"/>
                      </a:gs>
                    </a:gsLst>
                    <a:lin ang="5400000" scaled="0"/>
                  </a:gradFill>
                  <a:effectLst/>
                  <a:uLnTx/>
                  <a:uFillTx/>
                  <a:latin typeface="Segoe UI Semibold"/>
                  <a:ea typeface="+mn-ea"/>
                  <a:cs typeface="+mn-cs"/>
                </a:rPr>
                <a:t>Data</a:t>
              </a:r>
            </a:p>
          </p:txBody>
        </p:sp>
      </p:grpSp>
      <p:grpSp>
        <p:nvGrpSpPr>
          <p:cNvPr id="278" name="Group 277" descr="Power platform section of funnel">
            <a:extLst>
              <a:ext uri="{FF2B5EF4-FFF2-40B4-BE49-F238E27FC236}">
                <a16:creationId xmlns:a16="http://schemas.microsoft.com/office/drawing/2014/main" id="{C4F4430F-2E8E-44AD-BEAF-4B785209EFB1}"/>
              </a:ext>
            </a:extLst>
          </p:cNvPr>
          <p:cNvGrpSpPr/>
          <p:nvPr/>
        </p:nvGrpSpPr>
        <p:grpSpPr>
          <a:xfrm>
            <a:off x="5161883" y="2890590"/>
            <a:ext cx="1868235" cy="1678000"/>
            <a:chOff x="4984312" y="1860562"/>
            <a:chExt cx="2198858" cy="1678000"/>
          </a:xfrm>
        </p:grpSpPr>
        <p:sp>
          <p:nvSpPr>
            <p:cNvPr id="279" name="AZURE FUNNEL">
              <a:extLst>
                <a:ext uri="{FF2B5EF4-FFF2-40B4-BE49-F238E27FC236}">
                  <a16:creationId xmlns:a16="http://schemas.microsoft.com/office/drawing/2014/main" id="{C41A545A-2CAA-42A7-BFEB-6359DA7450F9}"/>
                </a:ext>
              </a:extLst>
            </p:cNvPr>
            <p:cNvSpPr>
              <a:spLocks noChangeAspect="1"/>
            </p:cNvSpPr>
            <p:nvPr/>
          </p:nvSpPr>
          <p:spPr bwMode="auto">
            <a:xfrm>
              <a:off x="4984312" y="1860562"/>
              <a:ext cx="2198858" cy="1678000"/>
            </a:xfrm>
            <a:prstGeom prst="ellipse">
              <a:avLst/>
            </a:prstGeom>
            <a:solidFill>
              <a:srgbClr val="008272">
                <a:lumMod val="50000"/>
              </a:srgbClr>
            </a:solidFill>
            <a:ln w="9525" cap="flat" cmpd="sng" algn="ctr">
              <a:noFill/>
              <a:prstDash val="solid"/>
            </a:ln>
            <a:effectLst>
              <a:outerShdw blurRad="292100" dist="38100" dir="3600000" sx="101000" sy="101000" algn="tl" rotWithShape="0">
                <a:prstClr val="black">
                  <a:alpha val="12000"/>
                </a:prstClr>
              </a:outerShdw>
            </a:effectLst>
            <a:scene3d>
              <a:camera prst="orthographicFront">
                <a:rot lat="17772000" lon="16608000" rev="5034000"/>
              </a:camera>
              <a:lightRig rig="threePt" dir="t">
                <a:rot lat="0" lon="0" rev="21594000"/>
              </a:lightRig>
            </a:scene3d>
            <a:sp3d extrusionH="863600">
              <a:bevelT w="0" h="0" prst="coolSlant"/>
              <a:bevelB w="0" h="0"/>
              <a:contourClr>
                <a:sysClr val="window" lastClr="FFFFFF"/>
              </a:contourClr>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344" name="AZURE TEXT">
              <a:extLst>
                <a:ext uri="{FF2B5EF4-FFF2-40B4-BE49-F238E27FC236}">
                  <a16:creationId xmlns:a16="http://schemas.microsoft.com/office/drawing/2014/main" id="{58FD6EC3-68E8-4CC0-80CA-F5BD83583932}"/>
                </a:ext>
              </a:extLst>
            </p:cNvPr>
            <p:cNvSpPr txBox="1"/>
            <p:nvPr/>
          </p:nvSpPr>
          <p:spPr>
            <a:xfrm flipH="1">
              <a:off x="5028949" y="2946542"/>
              <a:ext cx="2109585" cy="4893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a:ln>
                    <a:noFill/>
                  </a:ln>
                  <a:gradFill>
                    <a:gsLst>
                      <a:gs pos="2917">
                        <a:prstClr val="white"/>
                      </a:gs>
                      <a:gs pos="100000">
                        <a:prstClr val="white"/>
                      </a:gs>
                    </a:gsLst>
                    <a:lin ang="5400000" scaled="0"/>
                  </a:gradFill>
                  <a:effectLst/>
                  <a:uLnTx/>
                  <a:uFillTx/>
                  <a:latin typeface="Segoe UI Semibold"/>
                  <a:ea typeface="+mn-ea"/>
                  <a:cs typeface="+mn-cs"/>
                </a:rPr>
                <a:t>Azure</a:t>
              </a:r>
            </a:p>
          </p:txBody>
        </p:sp>
      </p:grpSp>
      <p:grpSp>
        <p:nvGrpSpPr>
          <p:cNvPr id="345" name="POWER PLATFORM" descr="power platform section of funnel">
            <a:extLst>
              <a:ext uri="{FF2B5EF4-FFF2-40B4-BE49-F238E27FC236}">
                <a16:creationId xmlns:a16="http://schemas.microsoft.com/office/drawing/2014/main" id="{DFDBD703-3C11-40E0-9E07-4B5B736E6D3B}"/>
              </a:ext>
            </a:extLst>
          </p:cNvPr>
          <p:cNvGrpSpPr/>
          <p:nvPr/>
        </p:nvGrpSpPr>
        <p:grpSpPr>
          <a:xfrm>
            <a:off x="4820412" y="1667658"/>
            <a:ext cx="2551176" cy="2525950"/>
            <a:chOff x="4712747" y="2720336"/>
            <a:chExt cx="2551176" cy="2525950"/>
          </a:xfrm>
        </p:grpSpPr>
        <p:sp>
          <p:nvSpPr>
            <p:cNvPr id="346" name="POWER PLATFORM FUNNEL">
              <a:extLst>
                <a:ext uri="{FF2B5EF4-FFF2-40B4-BE49-F238E27FC236}">
                  <a16:creationId xmlns:a16="http://schemas.microsoft.com/office/drawing/2014/main" id="{24CCFAFF-C5A5-430B-90FA-753C2A6CF244}"/>
                </a:ext>
              </a:extLst>
            </p:cNvPr>
            <p:cNvSpPr>
              <a:spLocks noChangeAspect="1"/>
            </p:cNvSpPr>
            <p:nvPr/>
          </p:nvSpPr>
          <p:spPr bwMode="auto">
            <a:xfrm>
              <a:off x="4712747" y="2720336"/>
              <a:ext cx="2551176" cy="2525950"/>
            </a:xfrm>
            <a:prstGeom prst="ellipse">
              <a:avLst/>
            </a:prstGeom>
            <a:solidFill>
              <a:srgbClr val="008272">
                <a:lumMod val="75000"/>
              </a:srgbClr>
            </a:solidFill>
            <a:ln w="9525" cap="flat" cmpd="sng" algn="ctr">
              <a:noFill/>
              <a:prstDash val="solid"/>
            </a:ln>
            <a:effectLst>
              <a:outerShdw blurRad="292100" dist="38100" dir="3600000" sx="101000" sy="101000" algn="tl" rotWithShape="0">
                <a:prstClr val="black">
                  <a:alpha val="12000"/>
                </a:prstClr>
              </a:outerShdw>
            </a:effectLst>
            <a:scene3d>
              <a:camera prst="orthographicFront">
                <a:rot lat="17772000" lon="16608000" rev="5034000"/>
              </a:camera>
              <a:lightRig rig="threePt" dir="t">
                <a:rot lat="0" lon="0" rev="21594000"/>
              </a:lightRig>
            </a:scene3d>
            <a:sp3d extrusionH="787400">
              <a:bevelT w="0" h="0" prst="coolSlant"/>
              <a:bevelB w="0" h="0"/>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347" name="POWER PLATFORM TEXT">
              <a:extLst>
                <a:ext uri="{FF2B5EF4-FFF2-40B4-BE49-F238E27FC236}">
                  <a16:creationId xmlns:a16="http://schemas.microsoft.com/office/drawing/2014/main" id="{E5027A0F-0F5E-46FC-96FD-7F1F48873FC6}"/>
                </a:ext>
              </a:extLst>
            </p:cNvPr>
            <p:cNvSpPr txBox="1"/>
            <p:nvPr/>
          </p:nvSpPr>
          <p:spPr>
            <a:xfrm flipH="1">
              <a:off x="4958007" y="4196203"/>
              <a:ext cx="2060656" cy="4893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prstClr val="white"/>
                      </a:gs>
                      <a:gs pos="100000">
                        <a:prstClr val="white"/>
                      </a:gs>
                    </a:gsLst>
                    <a:lin ang="5400000" scaled="0"/>
                  </a:gradFill>
                  <a:effectLst/>
                  <a:uLnTx/>
                  <a:uFillTx/>
                  <a:latin typeface="Segoe UI Semibold"/>
                  <a:ea typeface="+mn-ea"/>
                  <a:cs typeface="+mn-cs"/>
                </a:rPr>
                <a:t>Microsoft 365</a:t>
              </a:r>
            </a:p>
          </p:txBody>
        </p:sp>
      </p:grpSp>
      <p:grpSp>
        <p:nvGrpSpPr>
          <p:cNvPr id="348" name="OFFICE/DYNAMICS" descr="Office and Dynamics section of funnel">
            <a:extLst>
              <a:ext uri="{FF2B5EF4-FFF2-40B4-BE49-F238E27FC236}">
                <a16:creationId xmlns:a16="http://schemas.microsoft.com/office/drawing/2014/main" id="{2F909180-0FA7-49AA-AB6A-D68F56E8328B}"/>
              </a:ext>
            </a:extLst>
          </p:cNvPr>
          <p:cNvGrpSpPr/>
          <p:nvPr/>
        </p:nvGrpSpPr>
        <p:grpSpPr>
          <a:xfrm>
            <a:off x="4447104" y="642278"/>
            <a:ext cx="3303711" cy="2950934"/>
            <a:chOff x="4260794" y="1703263"/>
            <a:chExt cx="3456353" cy="2950934"/>
          </a:xfrm>
        </p:grpSpPr>
        <p:sp>
          <p:nvSpPr>
            <p:cNvPr id="349" name="Oval 348">
              <a:extLst>
                <a:ext uri="{FF2B5EF4-FFF2-40B4-BE49-F238E27FC236}">
                  <a16:creationId xmlns:a16="http://schemas.microsoft.com/office/drawing/2014/main" id="{A22D0107-9F1D-4B46-9E7C-400BF70FD34D}"/>
                </a:ext>
              </a:extLst>
            </p:cNvPr>
            <p:cNvSpPr>
              <a:spLocks noChangeAspect="1"/>
            </p:cNvSpPr>
            <p:nvPr/>
          </p:nvSpPr>
          <p:spPr bwMode="auto">
            <a:xfrm>
              <a:off x="4260794" y="1703263"/>
              <a:ext cx="3456353" cy="2950934"/>
            </a:xfrm>
            <a:prstGeom prst="ellipse">
              <a:avLst/>
            </a:prstGeom>
            <a:solidFill>
              <a:srgbClr val="008272"/>
            </a:solidFill>
            <a:ln w="9525" cap="flat" cmpd="sng" algn="ctr">
              <a:noFill/>
              <a:prstDash val="solid"/>
            </a:ln>
            <a:effectLst>
              <a:outerShdw blurRad="292100" dist="38100" dir="3600000" sx="101000" sy="101000" algn="tl" rotWithShape="0">
                <a:prstClr val="black">
                  <a:alpha val="12000"/>
                </a:prstClr>
              </a:outerShdw>
            </a:effectLst>
            <a:scene3d>
              <a:camera prst="orthographicFront">
                <a:rot lat="17772000" lon="16608000" rev="5034000"/>
              </a:camera>
              <a:lightRig rig="threePt" dir="t">
                <a:rot lat="0" lon="0" rev="600000"/>
              </a:lightRig>
            </a:scene3d>
            <a:sp3d extrusionH="787400">
              <a:bevelT w="0" h="0" prst="coolSlant"/>
              <a:bevelB w="0" h="0"/>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351" name="TextBox 350">
              <a:extLst>
                <a:ext uri="{FF2B5EF4-FFF2-40B4-BE49-F238E27FC236}">
                  <a16:creationId xmlns:a16="http://schemas.microsoft.com/office/drawing/2014/main" id="{D0E08025-01BE-4E72-9DC0-BBA0A25223DC}"/>
                </a:ext>
              </a:extLst>
            </p:cNvPr>
            <p:cNvSpPr txBox="1"/>
            <p:nvPr/>
          </p:nvSpPr>
          <p:spPr>
            <a:xfrm flipH="1">
              <a:off x="4965813" y="3464517"/>
              <a:ext cx="1954552" cy="4893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prstClr val="white"/>
                      </a:gs>
                      <a:gs pos="100000">
                        <a:prstClr val="white"/>
                      </a:gs>
                    </a:gsLst>
                    <a:lin ang="5400000" scaled="0"/>
                  </a:gradFill>
                  <a:effectLst/>
                  <a:uLnTx/>
                  <a:uFillTx/>
                  <a:latin typeface="Segoe UI Semibold"/>
                  <a:ea typeface="+mn-ea"/>
                  <a:cs typeface="+mn-cs"/>
                </a:rPr>
                <a:t>  Dynamics 365</a:t>
              </a:r>
            </a:p>
          </p:txBody>
        </p:sp>
      </p:grpSp>
      <p:grpSp>
        <p:nvGrpSpPr>
          <p:cNvPr id="352" name="APPSOURCE" descr="ISV applications section of funnel">
            <a:extLst>
              <a:ext uri="{FF2B5EF4-FFF2-40B4-BE49-F238E27FC236}">
                <a16:creationId xmlns:a16="http://schemas.microsoft.com/office/drawing/2014/main" id="{BBAB5E64-FE0C-4C13-B629-9BE8230727FD}"/>
              </a:ext>
            </a:extLst>
          </p:cNvPr>
          <p:cNvGrpSpPr/>
          <p:nvPr/>
        </p:nvGrpSpPr>
        <p:grpSpPr>
          <a:xfrm>
            <a:off x="4151506" y="-290447"/>
            <a:ext cx="3816565" cy="3656782"/>
            <a:chOff x="4020940" y="532563"/>
            <a:chExt cx="3928883" cy="3656782"/>
          </a:xfrm>
        </p:grpSpPr>
        <p:sp>
          <p:nvSpPr>
            <p:cNvPr id="353" name="APPSOURCE FUNNEL">
              <a:extLst>
                <a:ext uri="{FF2B5EF4-FFF2-40B4-BE49-F238E27FC236}">
                  <a16:creationId xmlns:a16="http://schemas.microsoft.com/office/drawing/2014/main" id="{23AD30FB-73F9-42ED-88C3-5D229177C77B}"/>
                </a:ext>
              </a:extLst>
            </p:cNvPr>
            <p:cNvSpPr>
              <a:spLocks noChangeAspect="1"/>
            </p:cNvSpPr>
            <p:nvPr/>
          </p:nvSpPr>
          <p:spPr bwMode="auto">
            <a:xfrm>
              <a:off x="4020940" y="532563"/>
              <a:ext cx="3928883" cy="3656782"/>
            </a:xfrm>
            <a:prstGeom prst="ellipse">
              <a:avLst/>
            </a:prstGeom>
            <a:solidFill>
              <a:srgbClr val="30E5D0">
                <a:lumMod val="75000"/>
              </a:srgbClr>
            </a:solidFill>
            <a:ln w="9525" cap="flat" cmpd="sng" algn="ctr">
              <a:noFill/>
              <a:prstDash val="solid"/>
            </a:ln>
            <a:effectLst>
              <a:outerShdw blurRad="292100" dist="38100" dir="3600000" sx="101000" sy="101000" algn="tl" rotWithShape="0">
                <a:prstClr val="black">
                  <a:alpha val="12000"/>
                </a:prstClr>
              </a:outerShdw>
            </a:effectLst>
            <a:scene3d>
              <a:camera prst="orthographicFront">
                <a:rot lat="17772000" lon="16608000" rev="5034000"/>
              </a:camera>
              <a:lightRig rig="threePt" dir="t">
                <a:rot lat="0" lon="0" rev="600000"/>
              </a:lightRig>
            </a:scene3d>
            <a:sp3d extrusionH="635000">
              <a:bevelT w="0" h="0" prst="coolSlant"/>
              <a:bevelB w="0" h="0"/>
            </a:sp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Semilight"/>
                <a:ea typeface="+mn-ea"/>
                <a:cs typeface="Segoe UI" pitchFamily="34" charset="0"/>
              </a:endParaRPr>
            </a:p>
          </p:txBody>
        </p:sp>
        <p:sp>
          <p:nvSpPr>
            <p:cNvPr id="354" name="APPSOURCE TEXT">
              <a:extLst>
                <a:ext uri="{FF2B5EF4-FFF2-40B4-BE49-F238E27FC236}">
                  <a16:creationId xmlns:a16="http://schemas.microsoft.com/office/drawing/2014/main" id="{6E41625B-2FB5-4DAA-8CAC-817CEAF4B021}"/>
                </a:ext>
              </a:extLst>
            </p:cNvPr>
            <p:cNvSpPr txBox="1"/>
            <p:nvPr/>
          </p:nvSpPr>
          <p:spPr>
            <a:xfrm flipH="1">
              <a:off x="4992331" y="2456331"/>
              <a:ext cx="2060656" cy="517065"/>
            </a:xfrm>
            <a:prstGeom prst="rect">
              <a:avLst/>
            </a:prstGeom>
            <a:noFill/>
          </p:spPr>
          <p:txBody>
            <a:bodyPr wrap="square" lIns="182880" tIns="146304" rIns="182880" bIns="146304"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prstClr val="white"/>
                      </a:gs>
                      <a:gs pos="100000">
                        <a:prstClr val="white"/>
                      </a:gs>
                    </a:gsLst>
                    <a:lin ang="5400000" scaled="0"/>
                  </a:gradFill>
                  <a:effectLst/>
                  <a:uLnTx/>
                  <a:uFillTx/>
                  <a:latin typeface="Segoe UI Semibold"/>
                  <a:ea typeface="+mn-ea"/>
                  <a:cs typeface="+mn-cs"/>
                </a:rPr>
                <a:t>Applications</a:t>
              </a:r>
            </a:p>
          </p:txBody>
        </p:sp>
      </p:grpSp>
      <p:sp useBgFill="1">
        <p:nvSpPr>
          <p:cNvPr id="355" name="Freeform: Shape 354" descr="Map image">
            <a:extLst>
              <a:ext uri="{FF2B5EF4-FFF2-40B4-BE49-F238E27FC236}">
                <a16:creationId xmlns:a16="http://schemas.microsoft.com/office/drawing/2014/main" id="{97C0A244-D1D1-459F-9FDD-94EEEE682C31}"/>
              </a:ext>
            </a:extLst>
          </p:cNvPr>
          <p:cNvSpPr/>
          <p:nvPr/>
        </p:nvSpPr>
        <p:spPr bwMode="white">
          <a:xfrm flipH="1">
            <a:off x="-38718" y="475911"/>
            <a:ext cx="12265414" cy="5535601"/>
          </a:xfrm>
          <a:custGeom>
            <a:avLst/>
            <a:gdLst>
              <a:gd name="connsiteX0" fmla="*/ 3791766 w 12338832"/>
              <a:gd name="connsiteY0" fmla="*/ 0 h 5535601"/>
              <a:gd name="connsiteX1" fmla="*/ 0 w 12338832"/>
              <a:gd name="connsiteY1" fmla="*/ 0 h 5535601"/>
              <a:gd name="connsiteX2" fmla="*/ 0 w 12338832"/>
              <a:gd name="connsiteY2" fmla="*/ 4184524 h 5535601"/>
              <a:gd name="connsiteX3" fmla="*/ 5827335 w 12338832"/>
              <a:gd name="connsiteY3" fmla="*/ 4184524 h 5535601"/>
              <a:gd name="connsiteX4" fmla="*/ 5827339 w 12338832"/>
              <a:gd name="connsiteY4" fmla="*/ 4153214 h 5535601"/>
              <a:gd name="connsiteX5" fmla="*/ 5827270 w 12338832"/>
              <a:gd name="connsiteY5" fmla="*/ 4122030 h 5535601"/>
              <a:gd name="connsiteX6" fmla="*/ 12338832 w 12338832"/>
              <a:gd name="connsiteY6" fmla="*/ 0 h 5535601"/>
              <a:gd name="connsiteX7" fmla="*/ 8642771 w 12338832"/>
              <a:gd name="connsiteY7" fmla="*/ 0 h 5535601"/>
              <a:gd name="connsiteX8" fmla="*/ 6584086 w 12338832"/>
              <a:gd name="connsiteY8" fmla="*/ 4156437 h 5535601"/>
              <a:gd name="connsiteX9" fmla="*/ 6583985 w 12338832"/>
              <a:gd name="connsiteY9" fmla="*/ 4184524 h 5535601"/>
              <a:gd name="connsiteX10" fmla="*/ 12308669 w 12338832"/>
              <a:gd name="connsiteY10" fmla="*/ 4184524 h 5535601"/>
              <a:gd name="connsiteX11" fmla="*/ 12308669 w 12338832"/>
              <a:gd name="connsiteY11" fmla="*/ 5535601 h 5535601"/>
              <a:gd name="connsiteX12" fmla="*/ 12338832 w 12338832"/>
              <a:gd name="connsiteY12" fmla="*/ 5535601 h 5535601"/>
              <a:gd name="connsiteX0" fmla="*/ 3791766 w 12338832"/>
              <a:gd name="connsiteY0" fmla="*/ 0 h 5535601"/>
              <a:gd name="connsiteX1" fmla="*/ 0 w 12338832"/>
              <a:gd name="connsiteY1" fmla="*/ 0 h 5535601"/>
              <a:gd name="connsiteX2" fmla="*/ 0 w 12338832"/>
              <a:gd name="connsiteY2" fmla="*/ 4184524 h 5535601"/>
              <a:gd name="connsiteX3" fmla="*/ 5827335 w 12338832"/>
              <a:gd name="connsiteY3" fmla="*/ 4184524 h 5535601"/>
              <a:gd name="connsiteX4" fmla="*/ 5827339 w 12338832"/>
              <a:gd name="connsiteY4" fmla="*/ 4153214 h 5535601"/>
              <a:gd name="connsiteX5" fmla="*/ 5827270 w 12338832"/>
              <a:gd name="connsiteY5" fmla="*/ 4122030 h 5535601"/>
              <a:gd name="connsiteX6" fmla="*/ 3791766 w 12338832"/>
              <a:gd name="connsiteY6" fmla="*/ 0 h 5535601"/>
              <a:gd name="connsiteX7" fmla="*/ 12338832 w 12338832"/>
              <a:gd name="connsiteY7" fmla="*/ 0 h 5535601"/>
              <a:gd name="connsiteX8" fmla="*/ 8642771 w 12338832"/>
              <a:gd name="connsiteY8" fmla="*/ 0 h 5535601"/>
              <a:gd name="connsiteX9" fmla="*/ 6495911 w 12338832"/>
              <a:gd name="connsiteY9" fmla="*/ 4189094 h 5535601"/>
              <a:gd name="connsiteX10" fmla="*/ 6583985 w 12338832"/>
              <a:gd name="connsiteY10" fmla="*/ 4184524 h 5535601"/>
              <a:gd name="connsiteX11" fmla="*/ 12308669 w 12338832"/>
              <a:gd name="connsiteY11" fmla="*/ 4184524 h 5535601"/>
              <a:gd name="connsiteX12" fmla="*/ 12308669 w 12338832"/>
              <a:gd name="connsiteY12" fmla="*/ 5535601 h 5535601"/>
              <a:gd name="connsiteX13" fmla="*/ 12338832 w 12338832"/>
              <a:gd name="connsiteY13" fmla="*/ 5535601 h 5535601"/>
              <a:gd name="connsiteX14" fmla="*/ 12338832 w 12338832"/>
              <a:gd name="connsiteY14" fmla="*/ 0 h 5535601"/>
              <a:gd name="connsiteX0" fmla="*/ 3791766 w 12338832"/>
              <a:gd name="connsiteY0" fmla="*/ 0 h 5535601"/>
              <a:gd name="connsiteX1" fmla="*/ 0 w 12338832"/>
              <a:gd name="connsiteY1" fmla="*/ 0 h 5535601"/>
              <a:gd name="connsiteX2" fmla="*/ 0 w 12338832"/>
              <a:gd name="connsiteY2" fmla="*/ 4184524 h 5535601"/>
              <a:gd name="connsiteX3" fmla="*/ 5827335 w 12338832"/>
              <a:gd name="connsiteY3" fmla="*/ 4184524 h 5535601"/>
              <a:gd name="connsiteX4" fmla="*/ 5827339 w 12338832"/>
              <a:gd name="connsiteY4" fmla="*/ 4153214 h 5535601"/>
              <a:gd name="connsiteX5" fmla="*/ 5827270 w 12338832"/>
              <a:gd name="connsiteY5" fmla="*/ 4122030 h 5535601"/>
              <a:gd name="connsiteX6" fmla="*/ 3791766 w 12338832"/>
              <a:gd name="connsiteY6" fmla="*/ 0 h 5535601"/>
              <a:gd name="connsiteX7" fmla="*/ 12338832 w 12338832"/>
              <a:gd name="connsiteY7" fmla="*/ 0 h 5535601"/>
              <a:gd name="connsiteX8" fmla="*/ 8642771 w 12338832"/>
              <a:gd name="connsiteY8" fmla="*/ 0 h 5535601"/>
              <a:gd name="connsiteX9" fmla="*/ 6498369 w 12338832"/>
              <a:gd name="connsiteY9" fmla="*/ 4181720 h 5535601"/>
              <a:gd name="connsiteX10" fmla="*/ 6583985 w 12338832"/>
              <a:gd name="connsiteY10" fmla="*/ 4184524 h 5535601"/>
              <a:gd name="connsiteX11" fmla="*/ 12308669 w 12338832"/>
              <a:gd name="connsiteY11" fmla="*/ 4184524 h 5535601"/>
              <a:gd name="connsiteX12" fmla="*/ 12308669 w 12338832"/>
              <a:gd name="connsiteY12" fmla="*/ 5535601 h 5535601"/>
              <a:gd name="connsiteX13" fmla="*/ 12338832 w 12338832"/>
              <a:gd name="connsiteY13" fmla="*/ 5535601 h 5535601"/>
              <a:gd name="connsiteX14" fmla="*/ 12338832 w 12338832"/>
              <a:gd name="connsiteY14" fmla="*/ 0 h 5535601"/>
              <a:gd name="connsiteX0" fmla="*/ 3791766 w 12338832"/>
              <a:gd name="connsiteY0" fmla="*/ 0 h 5535601"/>
              <a:gd name="connsiteX1" fmla="*/ 0 w 12338832"/>
              <a:gd name="connsiteY1" fmla="*/ 0 h 5535601"/>
              <a:gd name="connsiteX2" fmla="*/ 0 w 12338832"/>
              <a:gd name="connsiteY2" fmla="*/ 4184524 h 5535601"/>
              <a:gd name="connsiteX3" fmla="*/ 5827339 w 12338832"/>
              <a:gd name="connsiteY3" fmla="*/ 4153214 h 5535601"/>
              <a:gd name="connsiteX4" fmla="*/ 5827270 w 12338832"/>
              <a:gd name="connsiteY4" fmla="*/ 4122030 h 5535601"/>
              <a:gd name="connsiteX5" fmla="*/ 3791766 w 12338832"/>
              <a:gd name="connsiteY5" fmla="*/ 0 h 5535601"/>
              <a:gd name="connsiteX6" fmla="*/ 12338832 w 12338832"/>
              <a:gd name="connsiteY6" fmla="*/ 0 h 5535601"/>
              <a:gd name="connsiteX7" fmla="*/ 8642771 w 12338832"/>
              <a:gd name="connsiteY7" fmla="*/ 0 h 5535601"/>
              <a:gd name="connsiteX8" fmla="*/ 6498369 w 12338832"/>
              <a:gd name="connsiteY8" fmla="*/ 4181720 h 5535601"/>
              <a:gd name="connsiteX9" fmla="*/ 6583985 w 12338832"/>
              <a:gd name="connsiteY9" fmla="*/ 4184524 h 5535601"/>
              <a:gd name="connsiteX10" fmla="*/ 12308669 w 12338832"/>
              <a:gd name="connsiteY10" fmla="*/ 4184524 h 5535601"/>
              <a:gd name="connsiteX11" fmla="*/ 12308669 w 12338832"/>
              <a:gd name="connsiteY11" fmla="*/ 5535601 h 5535601"/>
              <a:gd name="connsiteX12" fmla="*/ 12338832 w 12338832"/>
              <a:gd name="connsiteY12" fmla="*/ 5535601 h 5535601"/>
              <a:gd name="connsiteX13" fmla="*/ 12338832 w 12338832"/>
              <a:gd name="connsiteY13" fmla="*/ 0 h 5535601"/>
              <a:gd name="connsiteX0" fmla="*/ 3791766 w 12338832"/>
              <a:gd name="connsiteY0" fmla="*/ 0 h 5535601"/>
              <a:gd name="connsiteX1" fmla="*/ 0 w 12338832"/>
              <a:gd name="connsiteY1" fmla="*/ 0 h 5535601"/>
              <a:gd name="connsiteX2" fmla="*/ 0 w 12338832"/>
              <a:gd name="connsiteY2" fmla="*/ 4184524 h 5535601"/>
              <a:gd name="connsiteX3" fmla="*/ 5827270 w 12338832"/>
              <a:gd name="connsiteY3" fmla="*/ 4122030 h 5535601"/>
              <a:gd name="connsiteX4" fmla="*/ 3791766 w 12338832"/>
              <a:gd name="connsiteY4" fmla="*/ 0 h 5535601"/>
              <a:gd name="connsiteX5" fmla="*/ 12338832 w 12338832"/>
              <a:gd name="connsiteY5" fmla="*/ 0 h 5535601"/>
              <a:gd name="connsiteX6" fmla="*/ 8642771 w 12338832"/>
              <a:gd name="connsiteY6" fmla="*/ 0 h 5535601"/>
              <a:gd name="connsiteX7" fmla="*/ 6498369 w 12338832"/>
              <a:gd name="connsiteY7" fmla="*/ 4181720 h 5535601"/>
              <a:gd name="connsiteX8" fmla="*/ 6583985 w 12338832"/>
              <a:gd name="connsiteY8" fmla="*/ 4184524 h 5535601"/>
              <a:gd name="connsiteX9" fmla="*/ 12308669 w 12338832"/>
              <a:gd name="connsiteY9" fmla="*/ 4184524 h 5535601"/>
              <a:gd name="connsiteX10" fmla="*/ 12308669 w 12338832"/>
              <a:gd name="connsiteY10" fmla="*/ 5535601 h 5535601"/>
              <a:gd name="connsiteX11" fmla="*/ 12338832 w 12338832"/>
              <a:gd name="connsiteY11" fmla="*/ 5535601 h 5535601"/>
              <a:gd name="connsiteX12" fmla="*/ 12338832 w 12338832"/>
              <a:gd name="connsiteY12" fmla="*/ 0 h 5535601"/>
              <a:gd name="connsiteX0" fmla="*/ 3791766 w 12338832"/>
              <a:gd name="connsiteY0" fmla="*/ 0 h 5535601"/>
              <a:gd name="connsiteX1" fmla="*/ 0 w 12338832"/>
              <a:gd name="connsiteY1" fmla="*/ 0 h 5535601"/>
              <a:gd name="connsiteX2" fmla="*/ 0 w 12338832"/>
              <a:gd name="connsiteY2" fmla="*/ 4184524 h 5535601"/>
              <a:gd name="connsiteX3" fmla="*/ 5851851 w 12338832"/>
              <a:gd name="connsiteY3" fmla="*/ 4178566 h 5535601"/>
              <a:gd name="connsiteX4" fmla="*/ 3791766 w 12338832"/>
              <a:gd name="connsiteY4" fmla="*/ 0 h 5535601"/>
              <a:gd name="connsiteX5" fmla="*/ 12338832 w 12338832"/>
              <a:gd name="connsiteY5" fmla="*/ 0 h 5535601"/>
              <a:gd name="connsiteX6" fmla="*/ 8642771 w 12338832"/>
              <a:gd name="connsiteY6" fmla="*/ 0 h 5535601"/>
              <a:gd name="connsiteX7" fmla="*/ 6498369 w 12338832"/>
              <a:gd name="connsiteY7" fmla="*/ 4181720 h 5535601"/>
              <a:gd name="connsiteX8" fmla="*/ 6583985 w 12338832"/>
              <a:gd name="connsiteY8" fmla="*/ 4184524 h 5535601"/>
              <a:gd name="connsiteX9" fmla="*/ 12308669 w 12338832"/>
              <a:gd name="connsiteY9" fmla="*/ 4184524 h 5535601"/>
              <a:gd name="connsiteX10" fmla="*/ 12308669 w 12338832"/>
              <a:gd name="connsiteY10" fmla="*/ 5535601 h 5535601"/>
              <a:gd name="connsiteX11" fmla="*/ 12338832 w 12338832"/>
              <a:gd name="connsiteY11" fmla="*/ 5535601 h 5535601"/>
              <a:gd name="connsiteX12" fmla="*/ 12338832 w 12338832"/>
              <a:gd name="connsiteY12" fmla="*/ 0 h 55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38832" h="5535601">
                <a:moveTo>
                  <a:pt x="3791766" y="0"/>
                </a:moveTo>
                <a:lnTo>
                  <a:pt x="0" y="0"/>
                </a:lnTo>
                <a:lnTo>
                  <a:pt x="0" y="4184524"/>
                </a:lnTo>
                <a:lnTo>
                  <a:pt x="5851851" y="4178566"/>
                </a:lnTo>
                <a:lnTo>
                  <a:pt x="3791766" y="0"/>
                </a:lnTo>
                <a:close/>
                <a:moveTo>
                  <a:pt x="12338832" y="0"/>
                </a:moveTo>
                <a:lnTo>
                  <a:pt x="8642771" y="0"/>
                </a:lnTo>
                <a:lnTo>
                  <a:pt x="6498369" y="4181720"/>
                </a:lnTo>
                <a:lnTo>
                  <a:pt x="6583985" y="4184524"/>
                </a:lnTo>
                <a:lnTo>
                  <a:pt x="12308669" y="4184524"/>
                </a:lnTo>
                <a:lnTo>
                  <a:pt x="12308669" y="5535601"/>
                </a:lnTo>
                <a:lnTo>
                  <a:pt x="12338832" y="5535601"/>
                </a:lnTo>
                <a:lnTo>
                  <a:pt x="12338832" y="0"/>
                </a:lnTo>
                <a:close/>
              </a:path>
            </a:pathLst>
          </a:custGeom>
          <a:solidFill>
            <a:sysClr val="window" lastClr="FFFFFF"/>
          </a:solidFill>
          <a:ln>
            <a:noFill/>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srgbClr val="353535"/>
              </a:solidFill>
              <a:effectLst/>
              <a:uLnTx/>
              <a:uFillTx/>
              <a:latin typeface="Segoe UI Semilight"/>
              <a:ea typeface="+mn-ea"/>
              <a:cs typeface="+mn-cs"/>
            </a:endParaRPr>
          </a:p>
        </p:txBody>
      </p:sp>
      <p:grpSp>
        <p:nvGrpSpPr>
          <p:cNvPr id="358" name="Group 357" descr="Bing, LinkedIn, Microsoft Graph logos">
            <a:extLst>
              <a:ext uri="{FF2B5EF4-FFF2-40B4-BE49-F238E27FC236}">
                <a16:creationId xmlns:a16="http://schemas.microsoft.com/office/drawing/2014/main" id="{816E2FB8-08F8-4CF4-8E4E-67B54202925D}"/>
              </a:ext>
            </a:extLst>
          </p:cNvPr>
          <p:cNvGrpSpPr/>
          <p:nvPr/>
        </p:nvGrpSpPr>
        <p:grpSpPr>
          <a:xfrm>
            <a:off x="4263948" y="5233049"/>
            <a:ext cx="3664105" cy="616133"/>
            <a:chOff x="4263947" y="4244971"/>
            <a:chExt cx="3664105" cy="616133"/>
          </a:xfrm>
        </p:grpSpPr>
        <p:grpSp>
          <p:nvGrpSpPr>
            <p:cNvPr id="359" name="Group 358">
              <a:extLst>
                <a:ext uri="{FF2B5EF4-FFF2-40B4-BE49-F238E27FC236}">
                  <a16:creationId xmlns:a16="http://schemas.microsoft.com/office/drawing/2014/main" id="{FA8FD04C-0330-47F3-8B9C-7F62898E4BEB}"/>
                </a:ext>
              </a:extLst>
            </p:cNvPr>
            <p:cNvGrpSpPr/>
            <p:nvPr/>
          </p:nvGrpSpPr>
          <p:grpSpPr>
            <a:xfrm>
              <a:off x="4263947" y="4356024"/>
              <a:ext cx="3664105" cy="505080"/>
              <a:chOff x="4287661" y="4511004"/>
              <a:chExt cx="3664105" cy="505080"/>
            </a:xfrm>
          </p:grpSpPr>
          <p:sp>
            <p:nvSpPr>
              <p:cNvPr id="361" name="MS Graph">
                <a:extLst>
                  <a:ext uri="{FF2B5EF4-FFF2-40B4-BE49-F238E27FC236}">
                    <a16:creationId xmlns:a16="http://schemas.microsoft.com/office/drawing/2014/main" id="{D66366C2-DA9E-42CE-AEE5-0CFF3A7731B8}"/>
                  </a:ext>
                </a:extLst>
              </p:cNvPr>
              <p:cNvSpPr txBox="1"/>
              <p:nvPr/>
            </p:nvSpPr>
            <p:spPr>
              <a:xfrm>
                <a:off x="6477645" y="4677866"/>
                <a:ext cx="1474121" cy="193899"/>
              </a:xfrm>
              <a:prstGeom prst="rect">
                <a:avLst/>
              </a:prstGeom>
              <a:noFill/>
            </p:spPr>
            <p:txBody>
              <a:bodyPr wrap="none" lIns="9144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0" cap="none" spc="0" normalizeH="0" baseline="0" noProof="0">
                    <a:ln>
                      <a:noFill/>
                    </a:ln>
                    <a:gradFill>
                      <a:gsLst>
                        <a:gs pos="83000">
                          <a:srgbClr val="505050"/>
                        </a:gs>
                        <a:gs pos="100000">
                          <a:srgbClr val="505050"/>
                        </a:gs>
                      </a:gsLst>
                      <a:lin ang="5400000" scaled="1"/>
                    </a:gradFill>
                    <a:effectLst/>
                    <a:uLnTx/>
                    <a:uFillTx/>
                    <a:latin typeface="Segoe UI Semibold" panose="020B0702040204020203" pitchFamily="34" charset="0"/>
                    <a:ea typeface="+mn-ea"/>
                    <a:cs typeface="Segoe UI Semibold" panose="020B0702040204020203" pitchFamily="34" charset="0"/>
                  </a:rPr>
                  <a:t>Microsoft Graph</a:t>
                </a:r>
              </a:p>
            </p:txBody>
          </p:sp>
          <p:pic>
            <p:nvPicPr>
              <p:cNvPr id="362" name="Bing" descr="A close up of a sign&#10;&#10;Description automatically generated">
                <a:extLst>
                  <a:ext uri="{FF2B5EF4-FFF2-40B4-BE49-F238E27FC236}">
                    <a16:creationId xmlns:a16="http://schemas.microsoft.com/office/drawing/2014/main" id="{11EF92F8-99CC-4234-A631-BC86AC8C5777}"/>
                  </a:ext>
                </a:extLst>
              </p:cNvPr>
              <p:cNvPicPr>
                <a:picLocks noChangeAspect="1"/>
              </p:cNvPicPr>
              <p:nvPr/>
            </p:nvPicPr>
            <p:blipFill>
              <a:blip cstate="email">
                <a:duotone>
                  <a:prstClr val="black"/>
                  <a:srgbClr val="0078D4">
                    <a:tint val="45000"/>
                    <a:satMod val="400000"/>
                  </a:srgbClr>
                </a:duotone>
                <a:extLst>
                  <a:ext uri="{28A0092B-C50C-407E-A947-70E740481C1C}">
                    <a14:useLocalDpi xmlns:a14="http://schemas.microsoft.com/office/drawing/2010/main"/>
                  </a:ext>
                </a:extLst>
              </a:blip>
              <a:stretch>
                <a:fillRect/>
              </a:stretch>
            </p:blipFill>
            <p:spPr>
              <a:xfrm>
                <a:off x="4287661" y="4511004"/>
                <a:ext cx="941003" cy="505080"/>
              </a:xfrm>
              <a:prstGeom prst="rect">
                <a:avLst/>
              </a:prstGeom>
            </p:spPr>
          </p:pic>
          <p:pic>
            <p:nvPicPr>
              <p:cNvPr id="363" name="Linkedin" descr="LinkedIn logo">
                <a:extLst>
                  <a:ext uri="{FF2B5EF4-FFF2-40B4-BE49-F238E27FC236}">
                    <a16:creationId xmlns:a16="http://schemas.microsoft.com/office/drawing/2014/main" id="{CF2F9F51-E9E3-4166-98D5-7C67C1A893E9}"/>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5430486" y="4668603"/>
                <a:ext cx="876067" cy="216511"/>
              </a:xfrm>
              <a:prstGeom prst="rect">
                <a:avLst/>
              </a:prstGeom>
            </p:spPr>
          </p:pic>
        </p:grpSp>
        <p:cxnSp>
          <p:nvCxnSpPr>
            <p:cNvPr id="360" name="Straight Arrow Connector 359">
              <a:extLst>
                <a:ext uri="{FF2B5EF4-FFF2-40B4-BE49-F238E27FC236}">
                  <a16:creationId xmlns:a16="http://schemas.microsoft.com/office/drawing/2014/main" id="{0F5192B2-80E6-4395-9DF7-DBB6BB870963}"/>
                </a:ext>
              </a:extLst>
            </p:cNvPr>
            <p:cNvCxnSpPr>
              <a:cxnSpLocks/>
            </p:cNvCxnSpPr>
            <p:nvPr/>
          </p:nvCxnSpPr>
          <p:spPr>
            <a:xfrm flipV="1">
              <a:off x="6095314" y="4244971"/>
              <a:ext cx="0" cy="160187"/>
            </a:xfrm>
            <a:prstGeom prst="straightConnector1">
              <a:avLst/>
            </a:prstGeom>
            <a:noFill/>
            <a:ln w="19050" cap="flat" cmpd="sng" algn="ctr">
              <a:solidFill>
                <a:srgbClr val="EBEBEB">
                  <a:lumMod val="75000"/>
                </a:srgbClr>
              </a:solidFill>
              <a:prstDash val="solid"/>
              <a:headEnd type="none" w="med" len="med"/>
              <a:tailEnd type="arrow" w="med" len="sm"/>
            </a:ln>
            <a:effectLst/>
          </p:spPr>
        </p:cxnSp>
      </p:grpSp>
      <p:sp>
        <p:nvSpPr>
          <p:cNvPr id="364" name="GREY GLOW">
            <a:extLst>
              <a:ext uri="{FF2B5EF4-FFF2-40B4-BE49-F238E27FC236}">
                <a16:creationId xmlns:a16="http://schemas.microsoft.com/office/drawing/2014/main" id="{3E60AC62-7BEB-4F09-A171-CE48C9D1BC1E}"/>
              </a:ext>
              <a:ext uri="{C183D7F6-B498-43B3-948B-1728B52AA6E4}">
                <adec:decorative xmlns:adec="http://schemas.microsoft.com/office/drawing/2017/decorative" val="1"/>
              </a:ext>
            </a:extLst>
          </p:cNvPr>
          <p:cNvSpPr/>
          <p:nvPr/>
        </p:nvSpPr>
        <p:spPr bwMode="auto">
          <a:xfrm>
            <a:off x="4901308" y="6354995"/>
            <a:ext cx="2428227" cy="2428219"/>
          </a:xfrm>
          <a:prstGeom prst="ellipse">
            <a:avLst/>
          </a:prstGeom>
          <a:gradFill flip="none" rotWithShape="1">
            <a:gsLst>
              <a:gs pos="44000">
                <a:srgbClr val="E7E6E6"/>
              </a:gs>
              <a:gs pos="100000">
                <a:srgbClr val="E7E6E6">
                  <a:alpha val="0"/>
                </a:srgbClr>
              </a:gs>
            </a:gsLst>
            <a:path path="shape">
              <a:fillToRect l="50000" t="50000" r="50000" b="50000"/>
            </a:path>
            <a:tileRect/>
          </a:gradFill>
          <a:ln w="9525" cap="flat" cmpd="sng" algn="ctr">
            <a:noFill/>
            <a:prstDash val="solid"/>
            <a:headEnd type="none" w="med" len="med"/>
            <a:tailEnd type="none" w="med" len="med"/>
          </a:ln>
          <a:effectLst/>
          <a:scene3d>
            <a:camera prst="perspectiveFront">
              <a:rot lat="17099985" lon="0" rev="0"/>
            </a:camera>
            <a:lightRig rig="threePt" dir="t"/>
          </a:scene3d>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65" name="CLOVER BASE" descr="Clover shape">
            <a:extLst>
              <a:ext uri="{FF2B5EF4-FFF2-40B4-BE49-F238E27FC236}">
                <a16:creationId xmlns:a16="http://schemas.microsoft.com/office/drawing/2014/main" id="{628D9E24-2CE9-4299-8069-DB2551A068EF}"/>
              </a:ext>
            </a:extLst>
          </p:cNvPr>
          <p:cNvGrpSpPr/>
          <p:nvPr/>
        </p:nvGrpSpPr>
        <p:grpSpPr>
          <a:xfrm>
            <a:off x="3377161" y="5097607"/>
            <a:ext cx="5393581" cy="5165830"/>
            <a:chOff x="3316587" y="1308960"/>
            <a:chExt cx="5393581" cy="5165830"/>
          </a:xfrm>
          <a:scene3d>
            <a:camera prst="perspectiveFront">
              <a:rot lat="17099985" lon="0" rev="0"/>
            </a:camera>
            <a:lightRig rig="threePt" dir="t"/>
          </a:scene3d>
        </p:grpSpPr>
        <p:grpSp>
          <p:nvGrpSpPr>
            <p:cNvPr id="366" name="Group 365">
              <a:extLst>
                <a:ext uri="{FF2B5EF4-FFF2-40B4-BE49-F238E27FC236}">
                  <a16:creationId xmlns:a16="http://schemas.microsoft.com/office/drawing/2014/main" id="{4E24147A-02D7-4CC8-8696-86E05CD7268D}"/>
                </a:ext>
              </a:extLst>
            </p:cNvPr>
            <p:cNvGrpSpPr/>
            <p:nvPr/>
          </p:nvGrpSpPr>
          <p:grpSpPr>
            <a:xfrm>
              <a:off x="5029116" y="3823067"/>
              <a:ext cx="1966104" cy="2651723"/>
              <a:chOff x="5029116" y="3823067"/>
              <a:chExt cx="1966104" cy="2651723"/>
            </a:xfrm>
          </p:grpSpPr>
          <p:sp>
            <p:nvSpPr>
              <p:cNvPr id="400" name="Top Clover Top">
                <a:extLst>
                  <a:ext uri="{FF2B5EF4-FFF2-40B4-BE49-F238E27FC236}">
                    <a16:creationId xmlns:a16="http://schemas.microsoft.com/office/drawing/2014/main" id="{EDCF1D73-1755-4A9B-B8D9-9676C413E607}"/>
                  </a:ext>
                </a:extLst>
              </p:cNvPr>
              <p:cNvSpPr/>
              <p:nvPr/>
            </p:nvSpPr>
            <p:spPr>
              <a:xfrm rot="5400000" flipH="1">
                <a:off x="5148102" y="4627673"/>
                <a:ext cx="2651723" cy="1042512"/>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401" name="Top Clover bottom">
                <a:extLst>
                  <a:ext uri="{FF2B5EF4-FFF2-40B4-BE49-F238E27FC236}">
                    <a16:creationId xmlns:a16="http://schemas.microsoft.com/office/drawing/2014/main" id="{E8EAA673-01EC-4A5B-8083-4BCD20062D35}"/>
                  </a:ext>
                </a:extLst>
              </p:cNvPr>
              <p:cNvSpPr/>
              <p:nvPr/>
            </p:nvSpPr>
            <p:spPr>
              <a:xfrm rot="5400000" flipH="1" flipV="1">
                <a:off x="4224510" y="4627673"/>
                <a:ext cx="2651723" cy="1042512"/>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367" name="Group 366">
              <a:extLst>
                <a:ext uri="{FF2B5EF4-FFF2-40B4-BE49-F238E27FC236}">
                  <a16:creationId xmlns:a16="http://schemas.microsoft.com/office/drawing/2014/main" id="{810A8104-674F-4BAD-80C5-C47CF98FA011}"/>
                </a:ext>
              </a:extLst>
            </p:cNvPr>
            <p:cNvGrpSpPr/>
            <p:nvPr/>
          </p:nvGrpSpPr>
          <p:grpSpPr>
            <a:xfrm>
              <a:off x="3316587" y="2831785"/>
              <a:ext cx="2770826" cy="2116462"/>
              <a:chOff x="3316587" y="2831785"/>
              <a:chExt cx="2770826" cy="2116462"/>
            </a:xfrm>
          </p:grpSpPr>
          <p:sp>
            <p:nvSpPr>
              <p:cNvPr id="398" name="Left Clover Top">
                <a:extLst>
                  <a:ext uri="{FF2B5EF4-FFF2-40B4-BE49-F238E27FC236}">
                    <a16:creationId xmlns:a16="http://schemas.microsoft.com/office/drawing/2014/main" id="{EE0D7C19-9A31-4B7C-B1CD-4DC223A1604F}"/>
                  </a:ext>
                </a:extLst>
              </p:cNvPr>
              <p:cNvSpPr/>
              <p:nvPr/>
            </p:nvSpPr>
            <p:spPr>
              <a:xfrm>
                <a:off x="3316587" y="2831785"/>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399" name="Left Clover bottom">
                <a:extLst>
                  <a:ext uri="{FF2B5EF4-FFF2-40B4-BE49-F238E27FC236}">
                    <a16:creationId xmlns:a16="http://schemas.microsoft.com/office/drawing/2014/main" id="{C9D20C9D-C28B-42EC-A596-6D78D40E560F}"/>
                  </a:ext>
                </a:extLst>
              </p:cNvPr>
              <p:cNvSpPr/>
              <p:nvPr/>
            </p:nvSpPr>
            <p:spPr>
              <a:xfrm flipV="1">
                <a:off x="3316587" y="3826009"/>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368" name="Group 367">
              <a:extLst>
                <a:ext uri="{FF2B5EF4-FFF2-40B4-BE49-F238E27FC236}">
                  <a16:creationId xmlns:a16="http://schemas.microsoft.com/office/drawing/2014/main" id="{8D5CADFF-5ACC-4A74-9AC6-488F4E6C3B18}"/>
                </a:ext>
              </a:extLst>
            </p:cNvPr>
            <p:cNvGrpSpPr/>
            <p:nvPr/>
          </p:nvGrpSpPr>
          <p:grpSpPr>
            <a:xfrm>
              <a:off x="5939312" y="2829753"/>
              <a:ext cx="2770856" cy="2109540"/>
              <a:chOff x="5939312" y="2829753"/>
              <a:chExt cx="2770856" cy="2109540"/>
            </a:xfrm>
          </p:grpSpPr>
          <p:sp>
            <p:nvSpPr>
              <p:cNvPr id="372" name="Right Clover Top">
                <a:extLst>
                  <a:ext uri="{FF2B5EF4-FFF2-40B4-BE49-F238E27FC236}">
                    <a16:creationId xmlns:a16="http://schemas.microsoft.com/office/drawing/2014/main" id="{A0F0C72E-C992-4002-96D7-3842F10ECAE4}"/>
                  </a:ext>
                </a:extLst>
              </p:cNvPr>
              <p:cNvSpPr/>
              <p:nvPr/>
            </p:nvSpPr>
            <p:spPr>
              <a:xfrm flipH="1">
                <a:off x="5939342" y="2829753"/>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397" name="Right Clover bottom">
                <a:extLst>
                  <a:ext uri="{FF2B5EF4-FFF2-40B4-BE49-F238E27FC236}">
                    <a16:creationId xmlns:a16="http://schemas.microsoft.com/office/drawing/2014/main" id="{2E72BD10-45D7-4523-A026-4C80B87ABBA8}"/>
                  </a:ext>
                </a:extLst>
              </p:cNvPr>
              <p:cNvSpPr/>
              <p:nvPr/>
            </p:nvSpPr>
            <p:spPr>
              <a:xfrm flipH="1" flipV="1">
                <a:off x="5939312" y="3817055"/>
                <a:ext cx="2770826" cy="1122238"/>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369" name="Group 368">
              <a:extLst>
                <a:ext uri="{FF2B5EF4-FFF2-40B4-BE49-F238E27FC236}">
                  <a16:creationId xmlns:a16="http://schemas.microsoft.com/office/drawing/2014/main" id="{B53E268E-786F-4748-8D71-9E9F3E92196F}"/>
                </a:ext>
              </a:extLst>
            </p:cNvPr>
            <p:cNvGrpSpPr/>
            <p:nvPr/>
          </p:nvGrpSpPr>
          <p:grpSpPr>
            <a:xfrm>
              <a:off x="5031927" y="1308960"/>
              <a:ext cx="1966102" cy="2651723"/>
              <a:chOff x="5031927" y="1308960"/>
              <a:chExt cx="1966102" cy="2651723"/>
            </a:xfrm>
          </p:grpSpPr>
          <p:sp>
            <p:nvSpPr>
              <p:cNvPr id="370" name="Top Clover Top">
                <a:extLst>
                  <a:ext uri="{FF2B5EF4-FFF2-40B4-BE49-F238E27FC236}">
                    <a16:creationId xmlns:a16="http://schemas.microsoft.com/office/drawing/2014/main" id="{762FF996-1528-458C-B706-FD226E3B6893}"/>
                  </a:ext>
                </a:extLst>
              </p:cNvPr>
              <p:cNvSpPr/>
              <p:nvPr/>
            </p:nvSpPr>
            <p:spPr>
              <a:xfrm rot="16200000" flipH="1">
                <a:off x="4227321" y="2113566"/>
                <a:ext cx="2651723" cy="1042511"/>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371" name="Top Clover bottom">
                <a:extLst>
                  <a:ext uri="{FF2B5EF4-FFF2-40B4-BE49-F238E27FC236}">
                    <a16:creationId xmlns:a16="http://schemas.microsoft.com/office/drawing/2014/main" id="{811E5F6F-7553-49ED-B8DA-F15A363DFD2D}"/>
                  </a:ext>
                </a:extLst>
              </p:cNvPr>
              <p:cNvSpPr/>
              <p:nvPr/>
            </p:nvSpPr>
            <p:spPr>
              <a:xfrm rot="16200000" flipH="1" flipV="1">
                <a:off x="5150912" y="2113566"/>
                <a:ext cx="2651723" cy="1042511"/>
              </a:xfrm>
              <a:custGeom>
                <a:avLst/>
                <a:gdLst>
                  <a:gd name="connsiteX0" fmla="*/ 3517613 w 6895420"/>
                  <a:gd name="connsiteY0" fmla="*/ 1310779 h 2747927"/>
                  <a:gd name="connsiteX1" fmla="*/ 4793408 w 6895420"/>
                  <a:gd name="connsiteY1" fmla="*/ 242680 h 2747927"/>
                  <a:gd name="connsiteX2" fmla="*/ 4793408 w 6895420"/>
                  <a:gd name="connsiteY2" fmla="*/ 242680 h 2747927"/>
                  <a:gd name="connsiteX3" fmla="*/ 5529771 w 6895420"/>
                  <a:gd name="connsiteY3" fmla="*/ 22617 h 2747927"/>
                  <a:gd name="connsiteX4" fmla="*/ 6875371 w 6895420"/>
                  <a:gd name="connsiteY4" fmla="*/ 1374347 h 2747927"/>
                  <a:gd name="connsiteX5" fmla="*/ 5529771 w 6895420"/>
                  <a:gd name="connsiteY5" fmla="*/ 2726076 h 2747927"/>
                  <a:gd name="connsiteX6" fmla="*/ 4793408 w 6895420"/>
                  <a:gd name="connsiteY6" fmla="*/ 2506014 h 2747927"/>
                  <a:gd name="connsiteX7" fmla="*/ 4793408 w 6895420"/>
                  <a:gd name="connsiteY7" fmla="*/ 2506014 h 2747927"/>
                  <a:gd name="connsiteX8" fmla="*/ 3517613 w 6895420"/>
                  <a:gd name="connsiteY8" fmla="*/ 1438199 h 2747927"/>
                  <a:gd name="connsiteX9" fmla="*/ 3380273 w 6895420"/>
                  <a:gd name="connsiteY9" fmla="*/ 1311350 h 2747927"/>
                  <a:gd name="connsiteX10" fmla="*/ 2104194 w 6895420"/>
                  <a:gd name="connsiteY10" fmla="*/ 242680 h 2747927"/>
                  <a:gd name="connsiteX11" fmla="*/ 2104194 w 6895420"/>
                  <a:gd name="connsiteY11" fmla="*/ 242680 h 2747927"/>
                  <a:gd name="connsiteX12" fmla="*/ 1368115 w 6895420"/>
                  <a:gd name="connsiteY12" fmla="*/ 22617 h 2747927"/>
                  <a:gd name="connsiteX13" fmla="*/ 22515 w 6895420"/>
                  <a:gd name="connsiteY13" fmla="*/ 1374347 h 2747927"/>
                  <a:gd name="connsiteX14" fmla="*/ 1368115 w 6895420"/>
                  <a:gd name="connsiteY14" fmla="*/ 2726076 h 2747927"/>
                  <a:gd name="connsiteX15" fmla="*/ 2104478 w 6895420"/>
                  <a:gd name="connsiteY15" fmla="*/ 2506014 h 2747927"/>
                  <a:gd name="connsiteX16" fmla="*/ 2104478 w 6895420"/>
                  <a:gd name="connsiteY16" fmla="*/ 2506014 h 2747927"/>
                  <a:gd name="connsiteX17" fmla="*/ 3380556 w 6895420"/>
                  <a:gd name="connsiteY17" fmla="*/ 1437914 h 2747927"/>
                  <a:gd name="connsiteX0" fmla="*/ 4770893 w 6852856"/>
                  <a:gd name="connsiteY0" fmla="*/ 220063 h 2703459"/>
                  <a:gd name="connsiteX1" fmla="*/ 4770893 w 6852856"/>
                  <a:gd name="connsiteY1" fmla="*/ 220063 h 2703459"/>
                  <a:gd name="connsiteX2" fmla="*/ 5507256 w 6852856"/>
                  <a:gd name="connsiteY2" fmla="*/ 0 h 2703459"/>
                  <a:gd name="connsiteX3" fmla="*/ 6852856 w 6852856"/>
                  <a:gd name="connsiteY3" fmla="*/ 1351730 h 2703459"/>
                  <a:gd name="connsiteX4" fmla="*/ 5507256 w 6852856"/>
                  <a:gd name="connsiteY4" fmla="*/ 2703459 h 2703459"/>
                  <a:gd name="connsiteX5" fmla="*/ 4770893 w 6852856"/>
                  <a:gd name="connsiteY5" fmla="*/ 2483397 h 2703459"/>
                  <a:gd name="connsiteX6" fmla="*/ 4770893 w 6852856"/>
                  <a:gd name="connsiteY6" fmla="*/ 2483397 h 2703459"/>
                  <a:gd name="connsiteX7" fmla="*/ 3495098 w 6852856"/>
                  <a:gd name="connsiteY7" fmla="*/ 1415582 h 2703459"/>
                  <a:gd name="connsiteX8" fmla="*/ 3357758 w 6852856"/>
                  <a:gd name="connsiteY8" fmla="*/ 1288733 h 2703459"/>
                  <a:gd name="connsiteX9" fmla="*/ 2081679 w 6852856"/>
                  <a:gd name="connsiteY9" fmla="*/ 220063 h 2703459"/>
                  <a:gd name="connsiteX10" fmla="*/ 2081679 w 6852856"/>
                  <a:gd name="connsiteY10" fmla="*/ 220063 h 2703459"/>
                  <a:gd name="connsiteX11" fmla="*/ 1345600 w 6852856"/>
                  <a:gd name="connsiteY11" fmla="*/ 0 h 2703459"/>
                  <a:gd name="connsiteX12" fmla="*/ 0 w 6852856"/>
                  <a:gd name="connsiteY12" fmla="*/ 1351730 h 2703459"/>
                  <a:gd name="connsiteX13" fmla="*/ 1345600 w 6852856"/>
                  <a:gd name="connsiteY13" fmla="*/ 2703459 h 2703459"/>
                  <a:gd name="connsiteX14" fmla="*/ 2081963 w 6852856"/>
                  <a:gd name="connsiteY14" fmla="*/ 2483397 h 2703459"/>
                  <a:gd name="connsiteX15" fmla="*/ 2081963 w 6852856"/>
                  <a:gd name="connsiteY15" fmla="*/ 2483397 h 2703459"/>
                  <a:gd name="connsiteX16" fmla="*/ 3358041 w 6852856"/>
                  <a:gd name="connsiteY16" fmla="*/ 1415297 h 2703459"/>
                  <a:gd name="connsiteX0" fmla="*/ 4770893 w 6852856"/>
                  <a:gd name="connsiteY0" fmla="*/ 220063 h 2703459"/>
                  <a:gd name="connsiteX1" fmla="*/ 5507256 w 6852856"/>
                  <a:gd name="connsiteY1" fmla="*/ 0 h 2703459"/>
                  <a:gd name="connsiteX2" fmla="*/ 6852856 w 6852856"/>
                  <a:gd name="connsiteY2" fmla="*/ 1351730 h 2703459"/>
                  <a:gd name="connsiteX3" fmla="*/ 5507256 w 6852856"/>
                  <a:gd name="connsiteY3" fmla="*/ 2703459 h 2703459"/>
                  <a:gd name="connsiteX4" fmla="*/ 4770893 w 6852856"/>
                  <a:gd name="connsiteY4" fmla="*/ 2483397 h 2703459"/>
                  <a:gd name="connsiteX5" fmla="*/ 4770893 w 6852856"/>
                  <a:gd name="connsiteY5" fmla="*/ 2483397 h 2703459"/>
                  <a:gd name="connsiteX6" fmla="*/ 3495098 w 6852856"/>
                  <a:gd name="connsiteY6" fmla="*/ 1415582 h 2703459"/>
                  <a:gd name="connsiteX7" fmla="*/ 3357758 w 6852856"/>
                  <a:gd name="connsiteY7" fmla="*/ 1288733 h 2703459"/>
                  <a:gd name="connsiteX8" fmla="*/ 2081679 w 6852856"/>
                  <a:gd name="connsiteY8" fmla="*/ 220063 h 2703459"/>
                  <a:gd name="connsiteX9" fmla="*/ 2081679 w 6852856"/>
                  <a:gd name="connsiteY9" fmla="*/ 220063 h 2703459"/>
                  <a:gd name="connsiteX10" fmla="*/ 1345600 w 6852856"/>
                  <a:gd name="connsiteY10" fmla="*/ 0 h 2703459"/>
                  <a:gd name="connsiteX11" fmla="*/ 0 w 6852856"/>
                  <a:gd name="connsiteY11" fmla="*/ 1351730 h 2703459"/>
                  <a:gd name="connsiteX12" fmla="*/ 1345600 w 6852856"/>
                  <a:gd name="connsiteY12" fmla="*/ 2703459 h 2703459"/>
                  <a:gd name="connsiteX13" fmla="*/ 2081963 w 6852856"/>
                  <a:gd name="connsiteY13" fmla="*/ 2483397 h 2703459"/>
                  <a:gd name="connsiteX14" fmla="*/ 2081963 w 6852856"/>
                  <a:gd name="connsiteY14" fmla="*/ 2483397 h 2703459"/>
                  <a:gd name="connsiteX15" fmla="*/ 3358041 w 6852856"/>
                  <a:gd name="connsiteY15" fmla="*/ 1415297 h 2703459"/>
                  <a:gd name="connsiteX0" fmla="*/ 5507256 w 6852856"/>
                  <a:gd name="connsiteY0" fmla="*/ 0 h 2703459"/>
                  <a:gd name="connsiteX1" fmla="*/ 6852856 w 6852856"/>
                  <a:gd name="connsiteY1" fmla="*/ 1351730 h 2703459"/>
                  <a:gd name="connsiteX2" fmla="*/ 5507256 w 6852856"/>
                  <a:gd name="connsiteY2" fmla="*/ 2703459 h 2703459"/>
                  <a:gd name="connsiteX3" fmla="*/ 4770893 w 6852856"/>
                  <a:gd name="connsiteY3" fmla="*/ 2483397 h 2703459"/>
                  <a:gd name="connsiteX4" fmla="*/ 4770893 w 6852856"/>
                  <a:gd name="connsiteY4" fmla="*/ 2483397 h 2703459"/>
                  <a:gd name="connsiteX5" fmla="*/ 3495098 w 6852856"/>
                  <a:gd name="connsiteY5" fmla="*/ 1415582 h 2703459"/>
                  <a:gd name="connsiteX6" fmla="*/ 3357758 w 6852856"/>
                  <a:gd name="connsiteY6" fmla="*/ 1288733 h 2703459"/>
                  <a:gd name="connsiteX7" fmla="*/ 2081679 w 6852856"/>
                  <a:gd name="connsiteY7" fmla="*/ 220063 h 2703459"/>
                  <a:gd name="connsiteX8" fmla="*/ 2081679 w 6852856"/>
                  <a:gd name="connsiteY8" fmla="*/ 220063 h 2703459"/>
                  <a:gd name="connsiteX9" fmla="*/ 1345600 w 6852856"/>
                  <a:gd name="connsiteY9" fmla="*/ 0 h 2703459"/>
                  <a:gd name="connsiteX10" fmla="*/ 0 w 6852856"/>
                  <a:gd name="connsiteY10" fmla="*/ 1351730 h 2703459"/>
                  <a:gd name="connsiteX11" fmla="*/ 1345600 w 6852856"/>
                  <a:gd name="connsiteY11" fmla="*/ 2703459 h 2703459"/>
                  <a:gd name="connsiteX12" fmla="*/ 2081963 w 6852856"/>
                  <a:gd name="connsiteY12" fmla="*/ 2483397 h 2703459"/>
                  <a:gd name="connsiteX13" fmla="*/ 2081963 w 6852856"/>
                  <a:gd name="connsiteY13" fmla="*/ 2483397 h 2703459"/>
                  <a:gd name="connsiteX14" fmla="*/ 3358041 w 6852856"/>
                  <a:gd name="connsiteY14" fmla="*/ 1415297 h 2703459"/>
                  <a:gd name="connsiteX0" fmla="*/ 6852856 w 6852856"/>
                  <a:gd name="connsiteY0" fmla="*/ 1351730 h 2703459"/>
                  <a:gd name="connsiteX1" fmla="*/ 5507256 w 6852856"/>
                  <a:gd name="connsiteY1" fmla="*/ 2703459 h 2703459"/>
                  <a:gd name="connsiteX2" fmla="*/ 4770893 w 6852856"/>
                  <a:gd name="connsiteY2" fmla="*/ 2483397 h 2703459"/>
                  <a:gd name="connsiteX3" fmla="*/ 4770893 w 6852856"/>
                  <a:gd name="connsiteY3" fmla="*/ 2483397 h 2703459"/>
                  <a:gd name="connsiteX4" fmla="*/ 3495098 w 6852856"/>
                  <a:gd name="connsiteY4" fmla="*/ 1415582 h 2703459"/>
                  <a:gd name="connsiteX5" fmla="*/ 3357758 w 6852856"/>
                  <a:gd name="connsiteY5" fmla="*/ 1288733 h 2703459"/>
                  <a:gd name="connsiteX6" fmla="*/ 2081679 w 6852856"/>
                  <a:gd name="connsiteY6" fmla="*/ 220063 h 2703459"/>
                  <a:gd name="connsiteX7" fmla="*/ 2081679 w 6852856"/>
                  <a:gd name="connsiteY7" fmla="*/ 220063 h 2703459"/>
                  <a:gd name="connsiteX8" fmla="*/ 1345600 w 6852856"/>
                  <a:gd name="connsiteY8" fmla="*/ 0 h 2703459"/>
                  <a:gd name="connsiteX9" fmla="*/ 0 w 6852856"/>
                  <a:gd name="connsiteY9" fmla="*/ 1351730 h 2703459"/>
                  <a:gd name="connsiteX10" fmla="*/ 1345600 w 6852856"/>
                  <a:gd name="connsiteY10" fmla="*/ 2703459 h 2703459"/>
                  <a:gd name="connsiteX11" fmla="*/ 2081963 w 6852856"/>
                  <a:gd name="connsiteY11" fmla="*/ 2483397 h 2703459"/>
                  <a:gd name="connsiteX12" fmla="*/ 2081963 w 6852856"/>
                  <a:gd name="connsiteY12" fmla="*/ 2483397 h 2703459"/>
                  <a:gd name="connsiteX13" fmla="*/ 3358041 w 6852856"/>
                  <a:gd name="connsiteY13" fmla="*/ 1415297 h 2703459"/>
                  <a:gd name="connsiteX0" fmla="*/ 5507256 w 5507256"/>
                  <a:gd name="connsiteY0" fmla="*/ 2703459 h 2703459"/>
                  <a:gd name="connsiteX1" fmla="*/ 4770893 w 5507256"/>
                  <a:gd name="connsiteY1" fmla="*/ 2483397 h 2703459"/>
                  <a:gd name="connsiteX2" fmla="*/ 4770893 w 5507256"/>
                  <a:gd name="connsiteY2" fmla="*/ 2483397 h 2703459"/>
                  <a:gd name="connsiteX3" fmla="*/ 3495098 w 5507256"/>
                  <a:gd name="connsiteY3" fmla="*/ 1415582 h 2703459"/>
                  <a:gd name="connsiteX4" fmla="*/ 3357758 w 5507256"/>
                  <a:gd name="connsiteY4" fmla="*/ 1288733 h 2703459"/>
                  <a:gd name="connsiteX5" fmla="*/ 2081679 w 5507256"/>
                  <a:gd name="connsiteY5" fmla="*/ 220063 h 2703459"/>
                  <a:gd name="connsiteX6" fmla="*/ 2081679 w 5507256"/>
                  <a:gd name="connsiteY6" fmla="*/ 220063 h 2703459"/>
                  <a:gd name="connsiteX7" fmla="*/ 1345600 w 5507256"/>
                  <a:gd name="connsiteY7" fmla="*/ 0 h 2703459"/>
                  <a:gd name="connsiteX8" fmla="*/ 0 w 5507256"/>
                  <a:gd name="connsiteY8" fmla="*/ 1351730 h 2703459"/>
                  <a:gd name="connsiteX9" fmla="*/ 1345600 w 5507256"/>
                  <a:gd name="connsiteY9" fmla="*/ 2703459 h 2703459"/>
                  <a:gd name="connsiteX10" fmla="*/ 2081963 w 5507256"/>
                  <a:gd name="connsiteY10" fmla="*/ 2483397 h 2703459"/>
                  <a:gd name="connsiteX11" fmla="*/ 2081963 w 5507256"/>
                  <a:gd name="connsiteY11" fmla="*/ 2483397 h 2703459"/>
                  <a:gd name="connsiteX12" fmla="*/ 3358041 w 5507256"/>
                  <a:gd name="connsiteY12" fmla="*/ 1415297 h 2703459"/>
                  <a:gd name="connsiteX0" fmla="*/ 4770893 w 4770893"/>
                  <a:gd name="connsiteY0" fmla="*/ 2483397 h 2703459"/>
                  <a:gd name="connsiteX1" fmla="*/ 4770893 w 4770893"/>
                  <a:gd name="connsiteY1" fmla="*/ 2483397 h 2703459"/>
                  <a:gd name="connsiteX2" fmla="*/ 3495098 w 4770893"/>
                  <a:gd name="connsiteY2" fmla="*/ 1415582 h 2703459"/>
                  <a:gd name="connsiteX3" fmla="*/ 3357758 w 4770893"/>
                  <a:gd name="connsiteY3" fmla="*/ 1288733 h 2703459"/>
                  <a:gd name="connsiteX4" fmla="*/ 2081679 w 4770893"/>
                  <a:gd name="connsiteY4" fmla="*/ 220063 h 2703459"/>
                  <a:gd name="connsiteX5" fmla="*/ 2081679 w 4770893"/>
                  <a:gd name="connsiteY5" fmla="*/ 220063 h 2703459"/>
                  <a:gd name="connsiteX6" fmla="*/ 1345600 w 4770893"/>
                  <a:gd name="connsiteY6" fmla="*/ 0 h 2703459"/>
                  <a:gd name="connsiteX7" fmla="*/ 0 w 4770893"/>
                  <a:gd name="connsiteY7" fmla="*/ 1351730 h 2703459"/>
                  <a:gd name="connsiteX8" fmla="*/ 1345600 w 4770893"/>
                  <a:gd name="connsiteY8" fmla="*/ 2703459 h 2703459"/>
                  <a:gd name="connsiteX9" fmla="*/ 2081963 w 4770893"/>
                  <a:gd name="connsiteY9" fmla="*/ 2483397 h 2703459"/>
                  <a:gd name="connsiteX10" fmla="*/ 2081963 w 4770893"/>
                  <a:gd name="connsiteY10" fmla="*/ 2483397 h 2703459"/>
                  <a:gd name="connsiteX11" fmla="*/ 3358041 w 4770893"/>
                  <a:gd name="connsiteY11" fmla="*/ 1415297 h 2703459"/>
                  <a:gd name="connsiteX0" fmla="*/ 4770893 w 4770893"/>
                  <a:gd name="connsiteY0" fmla="*/ 2483397 h 2703459"/>
                  <a:gd name="connsiteX1" fmla="*/ 3495098 w 4770893"/>
                  <a:gd name="connsiteY1" fmla="*/ 1415582 h 2703459"/>
                  <a:gd name="connsiteX2" fmla="*/ 3357758 w 4770893"/>
                  <a:gd name="connsiteY2" fmla="*/ 1288733 h 2703459"/>
                  <a:gd name="connsiteX3" fmla="*/ 2081679 w 4770893"/>
                  <a:gd name="connsiteY3" fmla="*/ 220063 h 2703459"/>
                  <a:gd name="connsiteX4" fmla="*/ 2081679 w 4770893"/>
                  <a:gd name="connsiteY4" fmla="*/ 220063 h 2703459"/>
                  <a:gd name="connsiteX5" fmla="*/ 1345600 w 4770893"/>
                  <a:gd name="connsiteY5" fmla="*/ 0 h 2703459"/>
                  <a:gd name="connsiteX6" fmla="*/ 0 w 4770893"/>
                  <a:gd name="connsiteY6" fmla="*/ 1351730 h 2703459"/>
                  <a:gd name="connsiteX7" fmla="*/ 1345600 w 4770893"/>
                  <a:gd name="connsiteY7" fmla="*/ 2703459 h 2703459"/>
                  <a:gd name="connsiteX8" fmla="*/ 2081963 w 4770893"/>
                  <a:gd name="connsiteY8" fmla="*/ 2483397 h 2703459"/>
                  <a:gd name="connsiteX9" fmla="*/ 2081963 w 4770893"/>
                  <a:gd name="connsiteY9" fmla="*/ 2483397 h 2703459"/>
                  <a:gd name="connsiteX10" fmla="*/ 3358041 w 4770893"/>
                  <a:gd name="connsiteY10"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9" fmla="*/ 3358041 w 3495098"/>
                  <a:gd name="connsiteY9" fmla="*/ 14152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8" fmla="*/ 2081963 w 3495098"/>
                  <a:gd name="connsiteY8"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7" fmla="*/ 2081963 w 3495098"/>
                  <a:gd name="connsiteY7" fmla="*/ 2483397 h 2703459"/>
                  <a:gd name="connsiteX0" fmla="*/ 3495098 w 3495098"/>
                  <a:gd name="connsiteY0" fmla="*/ 1415582 h 2703459"/>
                  <a:gd name="connsiteX1" fmla="*/ 3357758 w 3495098"/>
                  <a:gd name="connsiteY1" fmla="*/ 1288733 h 2703459"/>
                  <a:gd name="connsiteX2" fmla="*/ 2081679 w 3495098"/>
                  <a:gd name="connsiteY2" fmla="*/ 220063 h 2703459"/>
                  <a:gd name="connsiteX3" fmla="*/ 2081679 w 3495098"/>
                  <a:gd name="connsiteY3" fmla="*/ 220063 h 2703459"/>
                  <a:gd name="connsiteX4" fmla="*/ 1345600 w 3495098"/>
                  <a:gd name="connsiteY4" fmla="*/ 0 h 2703459"/>
                  <a:gd name="connsiteX5" fmla="*/ 0 w 3495098"/>
                  <a:gd name="connsiteY5" fmla="*/ 1351730 h 2703459"/>
                  <a:gd name="connsiteX6" fmla="*/ 1345600 w 3495098"/>
                  <a:gd name="connsiteY6" fmla="*/ 2703459 h 2703459"/>
                  <a:gd name="connsiteX0" fmla="*/ 3495098 w 3495098"/>
                  <a:gd name="connsiteY0" fmla="*/ 1415582 h 1415582"/>
                  <a:gd name="connsiteX1" fmla="*/ 3357758 w 3495098"/>
                  <a:gd name="connsiteY1" fmla="*/ 1288733 h 1415582"/>
                  <a:gd name="connsiteX2" fmla="*/ 2081679 w 3495098"/>
                  <a:gd name="connsiteY2" fmla="*/ 220063 h 1415582"/>
                  <a:gd name="connsiteX3" fmla="*/ 2081679 w 3495098"/>
                  <a:gd name="connsiteY3" fmla="*/ 220063 h 1415582"/>
                  <a:gd name="connsiteX4" fmla="*/ 1345600 w 3495098"/>
                  <a:gd name="connsiteY4" fmla="*/ 0 h 1415582"/>
                  <a:gd name="connsiteX5" fmla="*/ 0 w 3495098"/>
                  <a:gd name="connsiteY5" fmla="*/ 1351730 h 141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5098" h="1415582">
                    <a:moveTo>
                      <a:pt x="3495098" y="1415582"/>
                    </a:moveTo>
                    <a:lnTo>
                      <a:pt x="3357758" y="1288733"/>
                    </a:lnTo>
                    <a:cubicBezTo>
                      <a:pt x="2410843" y="417605"/>
                      <a:pt x="2081679" y="220063"/>
                      <a:pt x="2081679" y="220063"/>
                    </a:cubicBezTo>
                    <a:lnTo>
                      <a:pt x="2081679" y="220063"/>
                    </a:lnTo>
                    <a:cubicBezTo>
                      <a:pt x="1870276" y="80956"/>
                      <a:pt x="1617444" y="0"/>
                      <a:pt x="1345600" y="0"/>
                    </a:cubicBezTo>
                    <a:cubicBezTo>
                      <a:pt x="602427" y="0"/>
                      <a:pt x="0" y="605171"/>
                      <a:pt x="0" y="1351730"/>
                    </a:cubicBezTo>
                  </a:path>
                </a:pathLst>
              </a:custGeom>
              <a:noFill/>
              <a:ln w="28575" cap="flat">
                <a:solidFill>
                  <a:srgbClr val="008272"/>
                </a:solidFill>
                <a:prstDash val="solid"/>
                <a:miter/>
              </a:ln>
              <a:sp3d>
                <a:bevelB w="139700" prst="softRound"/>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grpSp>
        <p:nvGrpSpPr>
          <p:cNvPr id="402" name="Group 401">
            <a:extLst>
              <a:ext uri="{FF2B5EF4-FFF2-40B4-BE49-F238E27FC236}">
                <a16:creationId xmlns:a16="http://schemas.microsoft.com/office/drawing/2014/main" id="{3089315C-EFFF-4C50-B376-B00CFE43D771}"/>
              </a:ext>
              <a:ext uri="{C183D7F6-B498-43B3-948B-1728B52AA6E4}">
                <adec:decorative xmlns:adec="http://schemas.microsoft.com/office/drawing/2017/decorative" val="1"/>
              </a:ext>
            </a:extLst>
          </p:cNvPr>
          <p:cNvGrpSpPr/>
          <p:nvPr/>
        </p:nvGrpSpPr>
        <p:grpSpPr>
          <a:xfrm>
            <a:off x="3785634" y="7253763"/>
            <a:ext cx="892590" cy="895247"/>
            <a:chOff x="3944148" y="3224098"/>
            <a:chExt cx="892590" cy="895247"/>
          </a:xfrm>
          <a:scene3d>
            <a:camera prst="perspectiveRelaxedModerately">
              <a:rot lat="16800000" lon="0" rev="0"/>
            </a:camera>
            <a:lightRig rig="threePt" dir="t"/>
          </a:scene3d>
        </p:grpSpPr>
        <p:sp>
          <p:nvSpPr>
            <p:cNvPr id="403" name="Oval 146">
              <a:extLst>
                <a:ext uri="{FF2B5EF4-FFF2-40B4-BE49-F238E27FC236}">
                  <a16:creationId xmlns:a16="http://schemas.microsoft.com/office/drawing/2014/main" id="{8D1611CE-91D4-456B-9E49-1BEB26DB062A}"/>
                </a:ext>
              </a:extLst>
            </p:cNvPr>
            <p:cNvSpPr>
              <a:spLocks noChangeArrowheads="1"/>
            </p:cNvSpPr>
            <p:nvPr/>
          </p:nvSpPr>
          <p:spPr bwMode="auto">
            <a:xfrm>
              <a:off x="3944148" y="3224098"/>
              <a:ext cx="892590" cy="895247"/>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404" name="Group 403">
              <a:extLst>
                <a:ext uri="{FF2B5EF4-FFF2-40B4-BE49-F238E27FC236}">
                  <a16:creationId xmlns:a16="http://schemas.microsoft.com/office/drawing/2014/main" id="{66350A1A-92CE-4479-A80C-5B65360C44E0}"/>
                </a:ext>
              </a:extLst>
            </p:cNvPr>
            <p:cNvGrpSpPr/>
            <p:nvPr/>
          </p:nvGrpSpPr>
          <p:grpSpPr>
            <a:xfrm>
              <a:off x="4146043" y="3467170"/>
              <a:ext cx="463563" cy="438325"/>
              <a:chOff x="4146043" y="3467170"/>
              <a:chExt cx="463563" cy="438325"/>
            </a:xfrm>
          </p:grpSpPr>
          <p:sp>
            <p:nvSpPr>
              <p:cNvPr id="405" name="Freeform 147">
                <a:extLst>
                  <a:ext uri="{FF2B5EF4-FFF2-40B4-BE49-F238E27FC236}">
                    <a16:creationId xmlns:a16="http://schemas.microsoft.com/office/drawing/2014/main" id="{5FBF5561-BBFD-49F2-885B-EAF22A17CC0D}"/>
                  </a:ext>
                </a:extLst>
              </p:cNvPr>
              <p:cNvSpPr>
                <a:spLocks/>
              </p:cNvSpPr>
              <p:nvPr/>
            </p:nvSpPr>
            <p:spPr bwMode="auto">
              <a:xfrm>
                <a:off x="4285511" y="3467170"/>
                <a:ext cx="324095" cy="370584"/>
              </a:xfrm>
              <a:custGeom>
                <a:avLst/>
                <a:gdLst>
                  <a:gd name="T0" fmla="*/ 0 w 119"/>
                  <a:gd name="T1" fmla="*/ 69 h 135"/>
                  <a:gd name="T2" fmla="*/ 17 w 119"/>
                  <a:gd name="T3" fmla="*/ 29 h 135"/>
                  <a:gd name="T4" fmla="*/ 17 w 119"/>
                  <a:gd name="T5" fmla="*/ 11 h 135"/>
                  <a:gd name="T6" fmla="*/ 28 w 119"/>
                  <a:gd name="T7" fmla="*/ 0 h 135"/>
                  <a:gd name="T8" fmla="*/ 108 w 119"/>
                  <a:gd name="T9" fmla="*/ 0 h 135"/>
                  <a:gd name="T10" fmla="*/ 119 w 119"/>
                  <a:gd name="T11" fmla="*/ 11 h 135"/>
                  <a:gd name="T12" fmla="*/ 119 w 119"/>
                  <a:gd name="T13" fmla="*/ 97 h 135"/>
                  <a:gd name="T14" fmla="*/ 108 w 119"/>
                  <a:gd name="T15" fmla="*/ 108 h 135"/>
                  <a:gd name="T16" fmla="*/ 105 w 119"/>
                  <a:gd name="T17" fmla="*/ 108 h 135"/>
                  <a:gd name="T18" fmla="*/ 103 w 119"/>
                  <a:gd name="T19" fmla="*/ 108 h 135"/>
                  <a:gd name="T20" fmla="*/ 77 w 119"/>
                  <a:gd name="T21" fmla="*/ 135 h 135"/>
                  <a:gd name="T22" fmla="*/ 77 w 119"/>
                  <a:gd name="T23" fmla="*/ 108 h 135"/>
                  <a:gd name="T24" fmla="*/ 28 w 119"/>
                  <a:gd name="T25" fmla="*/ 108 h 135"/>
                  <a:gd name="T26" fmla="*/ 17 w 119"/>
                  <a:gd name="T27" fmla="*/ 97 h 135"/>
                  <a:gd name="T28" fmla="*/ 17 w 119"/>
                  <a:gd name="T29" fmla="*/ 69 h 135"/>
                  <a:gd name="T30" fmla="*/ 0 w 119"/>
                  <a:gd name="T31" fmla="*/ 6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35">
                    <a:moveTo>
                      <a:pt x="0" y="69"/>
                    </a:moveTo>
                    <a:cubicBezTo>
                      <a:pt x="17" y="29"/>
                      <a:pt x="17" y="29"/>
                      <a:pt x="17" y="29"/>
                    </a:cubicBezTo>
                    <a:cubicBezTo>
                      <a:pt x="17" y="11"/>
                      <a:pt x="17" y="11"/>
                      <a:pt x="17" y="11"/>
                    </a:cubicBezTo>
                    <a:cubicBezTo>
                      <a:pt x="17" y="5"/>
                      <a:pt x="22" y="0"/>
                      <a:pt x="28" y="0"/>
                    </a:cubicBezTo>
                    <a:cubicBezTo>
                      <a:pt x="108" y="0"/>
                      <a:pt x="108" y="0"/>
                      <a:pt x="108" y="0"/>
                    </a:cubicBezTo>
                    <a:cubicBezTo>
                      <a:pt x="114" y="0"/>
                      <a:pt x="119" y="5"/>
                      <a:pt x="119" y="11"/>
                    </a:cubicBezTo>
                    <a:cubicBezTo>
                      <a:pt x="119" y="97"/>
                      <a:pt x="119" y="97"/>
                      <a:pt x="119" y="97"/>
                    </a:cubicBezTo>
                    <a:cubicBezTo>
                      <a:pt x="119" y="103"/>
                      <a:pt x="114" y="108"/>
                      <a:pt x="108" y="108"/>
                    </a:cubicBezTo>
                    <a:cubicBezTo>
                      <a:pt x="105" y="108"/>
                      <a:pt x="105" y="108"/>
                      <a:pt x="105" y="108"/>
                    </a:cubicBezTo>
                    <a:cubicBezTo>
                      <a:pt x="103" y="108"/>
                      <a:pt x="103" y="108"/>
                      <a:pt x="103" y="108"/>
                    </a:cubicBezTo>
                    <a:cubicBezTo>
                      <a:pt x="77" y="135"/>
                      <a:pt x="77" y="135"/>
                      <a:pt x="77" y="135"/>
                    </a:cubicBezTo>
                    <a:cubicBezTo>
                      <a:pt x="77" y="108"/>
                      <a:pt x="77" y="108"/>
                      <a:pt x="77" y="108"/>
                    </a:cubicBezTo>
                    <a:cubicBezTo>
                      <a:pt x="28" y="108"/>
                      <a:pt x="28" y="108"/>
                      <a:pt x="28" y="108"/>
                    </a:cubicBezTo>
                    <a:cubicBezTo>
                      <a:pt x="22" y="108"/>
                      <a:pt x="17" y="103"/>
                      <a:pt x="17" y="97"/>
                    </a:cubicBezTo>
                    <a:cubicBezTo>
                      <a:pt x="17" y="69"/>
                      <a:pt x="17" y="69"/>
                      <a:pt x="17" y="69"/>
                    </a:cubicBezTo>
                    <a:lnTo>
                      <a:pt x="0" y="69"/>
                    </a:lnTo>
                    <a:close/>
                  </a:path>
                </a:pathLst>
              </a:custGeom>
              <a:solidFill>
                <a:srgbClr val="0078D4"/>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06" name="Line 148">
                <a:extLst>
                  <a:ext uri="{FF2B5EF4-FFF2-40B4-BE49-F238E27FC236}">
                    <a16:creationId xmlns:a16="http://schemas.microsoft.com/office/drawing/2014/main" id="{A68F9AB3-CD87-441A-88AE-18CE3C171A62}"/>
                  </a:ext>
                </a:extLst>
              </p:cNvPr>
              <p:cNvSpPr>
                <a:spLocks noChangeShapeType="1"/>
              </p:cNvSpPr>
              <p:nvPr/>
            </p:nvSpPr>
            <p:spPr bwMode="auto">
              <a:xfrm>
                <a:off x="4495375" y="376337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07" name="Line 149">
                <a:extLst>
                  <a:ext uri="{FF2B5EF4-FFF2-40B4-BE49-F238E27FC236}">
                    <a16:creationId xmlns:a16="http://schemas.microsoft.com/office/drawing/2014/main" id="{12E8FD4B-7AC0-41E9-B4F4-1F936ED2624F}"/>
                  </a:ext>
                </a:extLst>
              </p:cNvPr>
              <p:cNvSpPr>
                <a:spLocks noChangeShapeType="1"/>
              </p:cNvSpPr>
              <p:nvPr/>
            </p:nvSpPr>
            <p:spPr bwMode="auto">
              <a:xfrm>
                <a:off x="4495375" y="376337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08" name="Freeform 150">
                <a:extLst>
                  <a:ext uri="{FF2B5EF4-FFF2-40B4-BE49-F238E27FC236}">
                    <a16:creationId xmlns:a16="http://schemas.microsoft.com/office/drawing/2014/main" id="{50029A46-EDF2-49EC-A0DB-459DF0F6DEEB}"/>
                  </a:ext>
                </a:extLst>
              </p:cNvPr>
              <p:cNvSpPr>
                <a:spLocks/>
              </p:cNvSpPr>
              <p:nvPr/>
            </p:nvSpPr>
            <p:spPr bwMode="auto">
              <a:xfrm>
                <a:off x="4495375" y="3763371"/>
                <a:ext cx="74383" cy="25237"/>
              </a:xfrm>
              <a:custGeom>
                <a:avLst/>
                <a:gdLst>
                  <a:gd name="T0" fmla="*/ 51 w 56"/>
                  <a:gd name="T1" fmla="*/ 2 h 19"/>
                  <a:gd name="T2" fmla="*/ 0 w 56"/>
                  <a:gd name="T3" fmla="*/ 19 h 19"/>
                  <a:gd name="T4" fmla="*/ 0 w 56"/>
                  <a:gd name="T5" fmla="*/ 0 h 19"/>
                  <a:gd name="T6" fmla="*/ 56 w 56"/>
                  <a:gd name="T7" fmla="*/ 0 h 19"/>
                  <a:gd name="T8" fmla="*/ 51 w 56"/>
                  <a:gd name="T9" fmla="*/ 2 h 19"/>
                </a:gdLst>
                <a:ahLst/>
                <a:cxnLst>
                  <a:cxn ang="0">
                    <a:pos x="T0" y="T1"/>
                  </a:cxn>
                  <a:cxn ang="0">
                    <a:pos x="T2" y="T3"/>
                  </a:cxn>
                  <a:cxn ang="0">
                    <a:pos x="T4" y="T5"/>
                  </a:cxn>
                  <a:cxn ang="0">
                    <a:pos x="T6" y="T7"/>
                  </a:cxn>
                  <a:cxn ang="0">
                    <a:pos x="T8" y="T9"/>
                  </a:cxn>
                </a:cxnLst>
                <a:rect l="0" t="0" r="r" b="b"/>
                <a:pathLst>
                  <a:path w="56" h="19">
                    <a:moveTo>
                      <a:pt x="51" y="2"/>
                    </a:moveTo>
                    <a:lnTo>
                      <a:pt x="0" y="19"/>
                    </a:lnTo>
                    <a:lnTo>
                      <a:pt x="0" y="0"/>
                    </a:lnTo>
                    <a:lnTo>
                      <a:pt x="56" y="0"/>
                    </a:lnTo>
                    <a:lnTo>
                      <a:pt x="51" y="2"/>
                    </a:lnTo>
                    <a:close/>
                  </a:path>
                </a:pathLst>
              </a:custGeom>
              <a:solidFill>
                <a:srgbClr val="008272">
                  <a:lumMod val="50000"/>
                </a:srgbClr>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09" name="Freeform 151">
                <a:extLst>
                  <a:ext uri="{FF2B5EF4-FFF2-40B4-BE49-F238E27FC236}">
                    <a16:creationId xmlns:a16="http://schemas.microsoft.com/office/drawing/2014/main" id="{B237F62B-9B2F-4ED1-8150-03FFB539F480}"/>
                  </a:ext>
                </a:extLst>
              </p:cNvPr>
              <p:cNvSpPr>
                <a:spLocks/>
              </p:cNvSpPr>
              <p:nvPr/>
            </p:nvSpPr>
            <p:spPr bwMode="auto">
              <a:xfrm>
                <a:off x="4146043" y="3536239"/>
                <a:ext cx="278934" cy="369256"/>
              </a:xfrm>
              <a:custGeom>
                <a:avLst/>
                <a:gdLst>
                  <a:gd name="T0" fmla="*/ 68 w 102"/>
                  <a:gd name="T1" fmla="*/ 0 h 135"/>
                  <a:gd name="T2" fmla="*/ 10 w 102"/>
                  <a:gd name="T3" fmla="*/ 0 h 135"/>
                  <a:gd name="T4" fmla="*/ 0 w 102"/>
                  <a:gd name="T5" fmla="*/ 11 h 135"/>
                  <a:gd name="T6" fmla="*/ 0 w 102"/>
                  <a:gd name="T7" fmla="*/ 97 h 135"/>
                  <a:gd name="T8" fmla="*/ 10 w 102"/>
                  <a:gd name="T9" fmla="*/ 108 h 135"/>
                  <a:gd name="T10" fmla="*/ 13 w 102"/>
                  <a:gd name="T11" fmla="*/ 108 h 135"/>
                  <a:gd name="T12" fmla="*/ 15 w 102"/>
                  <a:gd name="T13" fmla="*/ 108 h 135"/>
                  <a:gd name="T14" fmla="*/ 42 w 102"/>
                  <a:gd name="T15" fmla="*/ 135 h 135"/>
                  <a:gd name="T16" fmla="*/ 42 w 102"/>
                  <a:gd name="T17" fmla="*/ 108 h 135"/>
                  <a:gd name="T18" fmla="*/ 91 w 102"/>
                  <a:gd name="T19" fmla="*/ 108 h 135"/>
                  <a:gd name="T20" fmla="*/ 102 w 102"/>
                  <a:gd name="T21" fmla="*/ 97 h 135"/>
                  <a:gd name="T22" fmla="*/ 102 w 102"/>
                  <a:gd name="T23" fmla="*/ 83 h 135"/>
                  <a:gd name="T24" fmla="*/ 68 w 102"/>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5">
                    <a:moveTo>
                      <a:pt x="68" y="0"/>
                    </a:moveTo>
                    <a:cubicBezTo>
                      <a:pt x="10" y="0"/>
                      <a:pt x="10" y="0"/>
                      <a:pt x="10" y="0"/>
                    </a:cubicBezTo>
                    <a:cubicBezTo>
                      <a:pt x="4" y="0"/>
                      <a:pt x="0" y="5"/>
                      <a:pt x="0" y="11"/>
                    </a:cubicBezTo>
                    <a:cubicBezTo>
                      <a:pt x="0" y="97"/>
                      <a:pt x="0" y="97"/>
                      <a:pt x="0" y="97"/>
                    </a:cubicBezTo>
                    <a:cubicBezTo>
                      <a:pt x="0" y="103"/>
                      <a:pt x="4" y="108"/>
                      <a:pt x="10" y="108"/>
                    </a:cubicBezTo>
                    <a:cubicBezTo>
                      <a:pt x="13" y="108"/>
                      <a:pt x="13" y="108"/>
                      <a:pt x="13" y="108"/>
                    </a:cubicBezTo>
                    <a:cubicBezTo>
                      <a:pt x="15" y="108"/>
                      <a:pt x="15" y="108"/>
                      <a:pt x="15" y="108"/>
                    </a:cubicBezTo>
                    <a:cubicBezTo>
                      <a:pt x="42" y="135"/>
                      <a:pt x="42" y="135"/>
                      <a:pt x="42" y="135"/>
                    </a:cubicBezTo>
                    <a:cubicBezTo>
                      <a:pt x="42" y="108"/>
                      <a:pt x="42" y="108"/>
                      <a:pt x="42" y="108"/>
                    </a:cubicBezTo>
                    <a:cubicBezTo>
                      <a:pt x="91" y="108"/>
                      <a:pt x="91" y="108"/>
                      <a:pt x="91" y="108"/>
                    </a:cubicBezTo>
                    <a:cubicBezTo>
                      <a:pt x="97" y="108"/>
                      <a:pt x="102" y="103"/>
                      <a:pt x="102" y="97"/>
                    </a:cubicBezTo>
                    <a:cubicBezTo>
                      <a:pt x="102" y="83"/>
                      <a:pt x="102" y="83"/>
                      <a:pt x="102" y="83"/>
                    </a:cubicBezTo>
                    <a:lnTo>
                      <a:pt x="68" y="0"/>
                    </a:lnTo>
                    <a:close/>
                  </a:path>
                </a:pathLst>
              </a:custGeom>
              <a:solidFill>
                <a:srgbClr val="75757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10" name="Freeform 152">
                <a:extLst>
                  <a:ext uri="{FF2B5EF4-FFF2-40B4-BE49-F238E27FC236}">
                    <a16:creationId xmlns:a16="http://schemas.microsoft.com/office/drawing/2014/main" id="{B2527266-8850-437C-A007-F86E810F76A4}"/>
                  </a:ext>
                </a:extLst>
              </p:cNvPr>
              <p:cNvSpPr>
                <a:spLocks/>
              </p:cNvSpPr>
              <p:nvPr/>
            </p:nvSpPr>
            <p:spPr bwMode="auto">
              <a:xfrm>
                <a:off x="4288167" y="3536239"/>
                <a:ext cx="179315" cy="227132"/>
              </a:xfrm>
              <a:custGeom>
                <a:avLst/>
                <a:gdLst>
                  <a:gd name="T0" fmla="*/ 50 w 66"/>
                  <a:gd name="T1" fmla="*/ 69 h 83"/>
                  <a:gd name="T2" fmla="*/ 61 w 66"/>
                  <a:gd name="T3" fmla="*/ 69 h 83"/>
                  <a:gd name="T4" fmla="*/ 64 w 66"/>
                  <a:gd name="T5" fmla="*/ 63 h 83"/>
                  <a:gd name="T6" fmla="*/ 50 w 66"/>
                  <a:gd name="T7" fmla="*/ 29 h 83"/>
                  <a:gd name="T8" fmla="*/ 50 w 66"/>
                  <a:gd name="T9" fmla="*/ 11 h 83"/>
                  <a:gd name="T10" fmla="*/ 39 w 66"/>
                  <a:gd name="T11" fmla="*/ 0 h 83"/>
                  <a:gd name="T12" fmla="*/ 16 w 66"/>
                  <a:gd name="T13" fmla="*/ 0 h 83"/>
                  <a:gd name="T14" fmla="*/ 16 w 66"/>
                  <a:gd name="T15" fmla="*/ 4 h 83"/>
                  <a:gd name="T16" fmla="*/ 1 w 66"/>
                  <a:gd name="T17" fmla="*/ 38 h 83"/>
                  <a:gd name="T18" fmla="*/ 5 w 66"/>
                  <a:gd name="T19" fmla="*/ 44 h 83"/>
                  <a:gd name="T20" fmla="*/ 16 w 66"/>
                  <a:gd name="T21" fmla="*/ 44 h 83"/>
                  <a:gd name="T22" fmla="*/ 16 w 66"/>
                  <a:gd name="T23" fmla="*/ 72 h 83"/>
                  <a:gd name="T24" fmla="*/ 27 w 66"/>
                  <a:gd name="T25" fmla="*/ 83 h 83"/>
                  <a:gd name="T26" fmla="*/ 50 w 66"/>
                  <a:gd name="T27" fmla="*/ 83 h 83"/>
                  <a:gd name="T28" fmla="*/ 50 w 66"/>
                  <a:gd name="T29"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3">
                    <a:moveTo>
                      <a:pt x="50" y="69"/>
                    </a:moveTo>
                    <a:cubicBezTo>
                      <a:pt x="61" y="69"/>
                      <a:pt x="61" y="69"/>
                      <a:pt x="61" y="69"/>
                    </a:cubicBezTo>
                    <a:cubicBezTo>
                      <a:pt x="64" y="69"/>
                      <a:pt x="66" y="66"/>
                      <a:pt x="64" y="63"/>
                    </a:cubicBezTo>
                    <a:cubicBezTo>
                      <a:pt x="50" y="29"/>
                      <a:pt x="50" y="29"/>
                      <a:pt x="50" y="29"/>
                    </a:cubicBezTo>
                    <a:cubicBezTo>
                      <a:pt x="50" y="11"/>
                      <a:pt x="50" y="11"/>
                      <a:pt x="50" y="11"/>
                    </a:cubicBezTo>
                    <a:cubicBezTo>
                      <a:pt x="50" y="5"/>
                      <a:pt x="45" y="0"/>
                      <a:pt x="39" y="0"/>
                    </a:cubicBezTo>
                    <a:cubicBezTo>
                      <a:pt x="16" y="0"/>
                      <a:pt x="16" y="0"/>
                      <a:pt x="16" y="0"/>
                    </a:cubicBezTo>
                    <a:cubicBezTo>
                      <a:pt x="16" y="4"/>
                      <a:pt x="16" y="4"/>
                      <a:pt x="16" y="4"/>
                    </a:cubicBezTo>
                    <a:cubicBezTo>
                      <a:pt x="1" y="38"/>
                      <a:pt x="1" y="38"/>
                      <a:pt x="1" y="38"/>
                    </a:cubicBezTo>
                    <a:cubicBezTo>
                      <a:pt x="0" y="41"/>
                      <a:pt x="2" y="44"/>
                      <a:pt x="5" y="44"/>
                    </a:cubicBezTo>
                    <a:cubicBezTo>
                      <a:pt x="16" y="44"/>
                      <a:pt x="16" y="44"/>
                      <a:pt x="16" y="44"/>
                    </a:cubicBezTo>
                    <a:cubicBezTo>
                      <a:pt x="16" y="72"/>
                      <a:pt x="16" y="72"/>
                      <a:pt x="16" y="72"/>
                    </a:cubicBezTo>
                    <a:cubicBezTo>
                      <a:pt x="16" y="78"/>
                      <a:pt x="21" y="83"/>
                      <a:pt x="27" y="83"/>
                    </a:cubicBezTo>
                    <a:cubicBezTo>
                      <a:pt x="50" y="83"/>
                      <a:pt x="50" y="83"/>
                      <a:pt x="50" y="83"/>
                    </a:cubicBezTo>
                    <a:lnTo>
                      <a:pt x="50" y="69"/>
                    </a:lnTo>
                    <a:close/>
                  </a:path>
                </a:pathLst>
              </a:custGeom>
              <a:solidFill>
                <a:srgbClr val="0996FF"/>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11" name="Line 153">
                <a:extLst>
                  <a:ext uri="{FF2B5EF4-FFF2-40B4-BE49-F238E27FC236}">
                    <a16:creationId xmlns:a16="http://schemas.microsoft.com/office/drawing/2014/main" id="{F20BE1E7-1C58-4743-B56D-8F65E3CAAFA8}"/>
                  </a:ext>
                </a:extLst>
              </p:cNvPr>
              <p:cNvSpPr>
                <a:spLocks noChangeShapeType="1"/>
              </p:cNvSpPr>
              <p:nvPr/>
            </p:nvSpPr>
            <p:spPr bwMode="auto">
              <a:xfrm>
                <a:off x="4260274" y="383244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12" name="Line 154">
                <a:extLst>
                  <a:ext uri="{FF2B5EF4-FFF2-40B4-BE49-F238E27FC236}">
                    <a16:creationId xmlns:a16="http://schemas.microsoft.com/office/drawing/2014/main" id="{C2E6A7BA-979E-4F00-8F03-DED7A082386E}"/>
                  </a:ext>
                </a:extLst>
              </p:cNvPr>
              <p:cNvSpPr>
                <a:spLocks noChangeShapeType="1"/>
              </p:cNvSpPr>
              <p:nvPr/>
            </p:nvSpPr>
            <p:spPr bwMode="auto">
              <a:xfrm>
                <a:off x="4260274" y="3832441"/>
                <a:ext cx="0" cy="0"/>
              </a:xfrm>
              <a:prstGeom prst="line">
                <a:avLst/>
              </a:prstGeom>
              <a:noFill/>
              <a:ln>
                <a:noFill/>
              </a:ln>
              <a:sp3d>
                <a:bevelB w="139700" prst="softRound"/>
              </a:sp3d>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13" name="Freeform 155">
                <a:extLst>
                  <a:ext uri="{FF2B5EF4-FFF2-40B4-BE49-F238E27FC236}">
                    <a16:creationId xmlns:a16="http://schemas.microsoft.com/office/drawing/2014/main" id="{90D4A04D-BA87-4687-8248-C815BAA094AF}"/>
                  </a:ext>
                </a:extLst>
              </p:cNvPr>
              <p:cNvSpPr>
                <a:spLocks/>
              </p:cNvSpPr>
              <p:nvPr/>
            </p:nvSpPr>
            <p:spPr bwMode="auto">
              <a:xfrm>
                <a:off x="4187219" y="3832441"/>
                <a:ext cx="73054" cy="26565"/>
              </a:xfrm>
              <a:custGeom>
                <a:avLst/>
                <a:gdLst>
                  <a:gd name="T0" fmla="*/ 4 w 55"/>
                  <a:gd name="T1" fmla="*/ 4 h 20"/>
                  <a:gd name="T2" fmla="*/ 55 w 55"/>
                  <a:gd name="T3" fmla="*/ 20 h 20"/>
                  <a:gd name="T4" fmla="*/ 55 w 55"/>
                  <a:gd name="T5" fmla="*/ 0 h 20"/>
                  <a:gd name="T6" fmla="*/ 0 w 55"/>
                  <a:gd name="T7" fmla="*/ 0 h 20"/>
                  <a:gd name="T8" fmla="*/ 4 w 55"/>
                  <a:gd name="T9" fmla="*/ 4 h 20"/>
                </a:gdLst>
                <a:ahLst/>
                <a:cxnLst>
                  <a:cxn ang="0">
                    <a:pos x="T0" y="T1"/>
                  </a:cxn>
                  <a:cxn ang="0">
                    <a:pos x="T2" y="T3"/>
                  </a:cxn>
                  <a:cxn ang="0">
                    <a:pos x="T4" y="T5"/>
                  </a:cxn>
                  <a:cxn ang="0">
                    <a:pos x="T6" y="T7"/>
                  </a:cxn>
                  <a:cxn ang="0">
                    <a:pos x="T8" y="T9"/>
                  </a:cxn>
                </a:cxnLst>
                <a:rect l="0" t="0" r="r" b="b"/>
                <a:pathLst>
                  <a:path w="55" h="20">
                    <a:moveTo>
                      <a:pt x="4" y="4"/>
                    </a:moveTo>
                    <a:lnTo>
                      <a:pt x="55" y="20"/>
                    </a:lnTo>
                    <a:lnTo>
                      <a:pt x="55" y="0"/>
                    </a:lnTo>
                    <a:lnTo>
                      <a:pt x="0" y="0"/>
                    </a:lnTo>
                    <a:lnTo>
                      <a:pt x="4" y="4"/>
                    </a:ln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414" name="Group 413">
            <a:extLst>
              <a:ext uri="{FF2B5EF4-FFF2-40B4-BE49-F238E27FC236}">
                <a16:creationId xmlns:a16="http://schemas.microsoft.com/office/drawing/2014/main" id="{CCBE0955-1893-4043-9553-2A4FBB1B9C5D}"/>
              </a:ext>
              <a:ext uri="{C183D7F6-B498-43B3-948B-1728B52AA6E4}">
                <adec:decorative xmlns:adec="http://schemas.microsoft.com/office/drawing/2017/decorative" val="1"/>
              </a:ext>
            </a:extLst>
          </p:cNvPr>
          <p:cNvGrpSpPr/>
          <p:nvPr/>
        </p:nvGrpSpPr>
        <p:grpSpPr>
          <a:xfrm>
            <a:off x="7449376" y="7253763"/>
            <a:ext cx="895247" cy="895247"/>
            <a:chOff x="7363371" y="3224098"/>
            <a:chExt cx="895247" cy="895247"/>
          </a:xfrm>
          <a:scene3d>
            <a:camera prst="perspectiveRelaxedModerately">
              <a:rot lat="16800000" lon="0" rev="0"/>
            </a:camera>
            <a:lightRig rig="threePt" dir="t"/>
          </a:scene3d>
        </p:grpSpPr>
        <p:sp>
          <p:nvSpPr>
            <p:cNvPr id="415" name="Oval 138">
              <a:extLst>
                <a:ext uri="{FF2B5EF4-FFF2-40B4-BE49-F238E27FC236}">
                  <a16:creationId xmlns:a16="http://schemas.microsoft.com/office/drawing/2014/main" id="{E6393FDF-5A94-4818-997D-136D84947217}"/>
                </a:ext>
              </a:extLst>
            </p:cNvPr>
            <p:cNvSpPr>
              <a:spLocks noChangeArrowheads="1"/>
            </p:cNvSpPr>
            <p:nvPr/>
          </p:nvSpPr>
          <p:spPr bwMode="auto">
            <a:xfrm>
              <a:off x="7363371" y="3224098"/>
              <a:ext cx="895247" cy="895247"/>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429" name="Group 428">
              <a:extLst>
                <a:ext uri="{FF2B5EF4-FFF2-40B4-BE49-F238E27FC236}">
                  <a16:creationId xmlns:a16="http://schemas.microsoft.com/office/drawing/2014/main" id="{E8E41DD1-CC5F-4CA4-AAD1-21362778B190}"/>
                </a:ext>
              </a:extLst>
            </p:cNvPr>
            <p:cNvGrpSpPr/>
            <p:nvPr/>
          </p:nvGrpSpPr>
          <p:grpSpPr>
            <a:xfrm>
              <a:off x="7611756" y="3443261"/>
              <a:ext cx="398478" cy="456921"/>
              <a:chOff x="7611756" y="3443261"/>
              <a:chExt cx="398478" cy="456921"/>
            </a:xfrm>
          </p:grpSpPr>
          <p:sp>
            <p:nvSpPr>
              <p:cNvPr id="430" name="1">
                <a:extLst>
                  <a:ext uri="{FF2B5EF4-FFF2-40B4-BE49-F238E27FC236}">
                    <a16:creationId xmlns:a16="http://schemas.microsoft.com/office/drawing/2014/main" id="{9582ED9B-6294-4B62-BEC3-47A35CA50196}"/>
                  </a:ext>
                </a:extLst>
              </p:cNvPr>
              <p:cNvSpPr/>
              <p:nvPr/>
            </p:nvSpPr>
            <p:spPr bwMode="auto">
              <a:xfrm>
                <a:off x="7730731" y="367559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1" name="1">
                <a:extLst>
                  <a:ext uri="{FF2B5EF4-FFF2-40B4-BE49-F238E27FC236}">
                    <a16:creationId xmlns:a16="http://schemas.microsoft.com/office/drawing/2014/main" id="{E5F5136E-F447-4CA9-B149-77A7258AC6C5}"/>
                  </a:ext>
                </a:extLst>
              </p:cNvPr>
              <p:cNvSpPr/>
              <p:nvPr/>
            </p:nvSpPr>
            <p:spPr bwMode="auto">
              <a:xfrm>
                <a:off x="7730382" y="3675600"/>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2" name="1">
                <a:extLst>
                  <a:ext uri="{FF2B5EF4-FFF2-40B4-BE49-F238E27FC236}">
                    <a16:creationId xmlns:a16="http://schemas.microsoft.com/office/drawing/2014/main" id="{9869A540-2A38-402E-A30C-56DCA9193017}"/>
                  </a:ext>
                </a:extLst>
              </p:cNvPr>
              <p:cNvSpPr/>
              <p:nvPr/>
            </p:nvSpPr>
            <p:spPr bwMode="auto">
              <a:xfrm>
                <a:off x="7678503" y="3744056"/>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3" name="1">
                <a:extLst>
                  <a:ext uri="{FF2B5EF4-FFF2-40B4-BE49-F238E27FC236}">
                    <a16:creationId xmlns:a16="http://schemas.microsoft.com/office/drawing/2014/main" id="{5D55F8A5-2747-40C0-9D01-CCA776D1E196}"/>
                  </a:ext>
                </a:extLst>
              </p:cNvPr>
              <p:cNvSpPr/>
              <p:nvPr/>
            </p:nvSpPr>
            <p:spPr bwMode="auto">
              <a:xfrm>
                <a:off x="7797505" y="3711949"/>
                <a:ext cx="64007" cy="64007"/>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4" name="1">
                <a:extLst>
                  <a:ext uri="{FF2B5EF4-FFF2-40B4-BE49-F238E27FC236}">
                    <a16:creationId xmlns:a16="http://schemas.microsoft.com/office/drawing/2014/main" id="{79BAA723-A26B-40D5-8C83-39177AE67127}"/>
                  </a:ext>
                </a:extLst>
              </p:cNvPr>
              <p:cNvSpPr/>
              <p:nvPr/>
            </p:nvSpPr>
            <p:spPr bwMode="auto">
              <a:xfrm>
                <a:off x="7727795" y="3701023"/>
                <a:ext cx="57356" cy="57356"/>
              </a:xfrm>
              <a:prstGeom prst="ellipse">
                <a:avLst/>
              </a:prstGeom>
              <a:solidFill>
                <a:srgbClr val="505050"/>
              </a:solidFill>
              <a:ln w="9525" cap="flat" cmpd="sng" algn="ctr">
                <a:solidFill>
                  <a:srgbClr val="E7E6E6"/>
                </a:solidFill>
                <a:prstDash val="solid"/>
                <a:headEnd type="none" w="med" len="med"/>
                <a:tailEnd type="none" w="med" len="med"/>
              </a:ln>
              <a:effectLst/>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5" name="Freeform 139">
                <a:extLst>
                  <a:ext uri="{FF2B5EF4-FFF2-40B4-BE49-F238E27FC236}">
                    <a16:creationId xmlns:a16="http://schemas.microsoft.com/office/drawing/2014/main" id="{1E2AC63C-C564-4D5A-B6E2-21F5A0AE7AC0}"/>
                  </a:ext>
                </a:extLst>
              </p:cNvPr>
              <p:cNvSpPr>
                <a:spLocks/>
              </p:cNvSpPr>
              <p:nvPr/>
            </p:nvSpPr>
            <p:spPr bwMode="auto">
              <a:xfrm>
                <a:off x="7636992" y="3467170"/>
                <a:ext cx="349332" cy="195254"/>
              </a:xfrm>
              <a:custGeom>
                <a:avLst/>
                <a:gdLst>
                  <a:gd name="T0" fmla="*/ 263 w 263"/>
                  <a:gd name="T1" fmla="*/ 73 h 147"/>
                  <a:gd name="T2" fmla="*/ 131 w 263"/>
                  <a:gd name="T3" fmla="*/ 147 h 147"/>
                  <a:gd name="T4" fmla="*/ 0 w 263"/>
                  <a:gd name="T5" fmla="*/ 73 h 147"/>
                  <a:gd name="T6" fmla="*/ 131 w 263"/>
                  <a:gd name="T7" fmla="*/ 0 h 147"/>
                  <a:gd name="T8" fmla="*/ 263 w 263"/>
                  <a:gd name="T9" fmla="*/ 73 h 147"/>
                  <a:gd name="T10" fmla="*/ 263 w 263"/>
                  <a:gd name="T11" fmla="*/ 73 h 147"/>
                  <a:gd name="T12" fmla="*/ 263 w 263"/>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263" h="147">
                    <a:moveTo>
                      <a:pt x="263" y="73"/>
                    </a:moveTo>
                    <a:lnTo>
                      <a:pt x="131" y="147"/>
                    </a:lnTo>
                    <a:lnTo>
                      <a:pt x="0" y="73"/>
                    </a:lnTo>
                    <a:lnTo>
                      <a:pt x="131" y="0"/>
                    </a:lnTo>
                    <a:lnTo>
                      <a:pt x="263" y="73"/>
                    </a:lnTo>
                    <a:lnTo>
                      <a:pt x="263" y="73"/>
                    </a:lnTo>
                    <a:lnTo>
                      <a:pt x="263" y="73"/>
                    </a:lnTo>
                    <a:close/>
                  </a:path>
                </a:pathLst>
              </a:custGeom>
              <a:solidFill>
                <a:srgbClr val="0996FF"/>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36" name="Freeform 140">
                <a:extLst>
                  <a:ext uri="{FF2B5EF4-FFF2-40B4-BE49-F238E27FC236}">
                    <a16:creationId xmlns:a16="http://schemas.microsoft.com/office/drawing/2014/main" id="{41E9505B-98A9-4BD9-BAEA-363C46F4F817}"/>
                  </a:ext>
                </a:extLst>
              </p:cNvPr>
              <p:cNvSpPr>
                <a:spLocks/>
              </p:cNvSpPr>
              <p:nvPr/>
            </p:nvSpPr>
            <p:spPr bwMode="auto">
              <a:xfrm>
                <a:off x="7636992" y="3564132"/>
                <a:ext cx="174002" cy="312141"/>
              </a:xfrm>
              <a:custGeom>
                <a:avLst/>
                <a:gdLst>
                  <a:gd name="T0" fmla="*/ 131 w 131"/>
                  <a:gd name="T1" fmla="*/ 235 h 235"/>
                  <a:gd name="T2" fmla="*/ 131 w 131"/>
                  <a:gd name="T3" fmla="*/ 72 h 235"/>
                  <a:gd name="T4" fmla="*/ 0 w 131"/>
                  <a:gd name="T5" fmla="*/ 0 h 235"/>
                  <a:gd name="T6" fmla="*/ 0 w 131"/>
                  <a:gd name="T7" fmla="*/ 162 h 235"/>
                  <a:gd name="T8" fmla="*/ 131 w 131"/>
                  <a:gd name="T9" fmla="*/ 235 h 235"/>
                  <a:gd name="T10" fmla="*/ 131 w 131"/>
                  <a:gd name="T11" fmla="*/ 235 h 235"/>
                  <a:gd name="T12" fmla="*/ 131 w 131"/>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1" h="235">
                    <a:moveTo>
                      <a:pt x="131" y="235"/>
                    </a:moveTo>
                    <a:lnTo>
                      <a:pt x="131" y="72"/>
                    </a:lnTo>
                    <a:lnTo>
                      <a:pt x="0" y="0"/>
                    </a:lnTo>
                    <a:lnTo>
                      <a:pt x="0" y="162"/>
                    </a:lnTo>
                    <a:lnTo>
                      <a:pt x="131" y="235"/>
                    </a:lnTo>
                    <a:lnTo>
                      <a:pt x="131" y="235"/>
                    </a:lnTo>
                    <a:lnTo>
                      <a:pt x="131" y="235"/>
                    </a:lnTo>
                    <a:close/>
                  </a:path>
                </a:pathLst>
              </a:custGeom>
              <a:solidFill>
                <a:srgbClr val="0078D4"/>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37" name="Freeform 141">
                <a:extLst>
                  <a:ext uri="{FF2B5EF4-FFF2-40B4-BE49-F238E27FC236}">
                    <a16:creationId xmlns:a16="http://schemas.microsoft.com/office/drawing/2014/main" id="{198BB8D6-1F4E-4C8E-8CE7-2B99B47B491D}"/>
                  </a:ext>
                </a:extLst>
              </p:cNvPr>
              <p:cNvSpPr>
                <a:spLocks/>
              </p:cNvSpPr>
              <p:nvPr/>
            </p:nvSpPr>
            <p:spPr bwMode="auto">
              <a:xfrm>
                <a:off x="7810995" y="3564132"/>
                <a:ext cx="175330" cy="312141"/>
              </a:xfrm>
              <a:custGeom>
                <a:avLst/>
                <a:gdLst>
                  <a:gd name="T0" fmla="*/ 0 w 132"/>
                  <a:gd name="T1" fmla="*/ 235 h 235"/>
                  <a:gd name="T2" fmla="*/ 0 w 132"/>
                  <a:gd name="T3" fmla="*/ 72 h 235"/>
                  <a:gd name="T4" fmla="*/ 132 w 132"/>
                  <a:gd name="T5" fmla="*/ 0 h 235"/>
                  <a:gd name="T6" fmla="*/ 132 w 132"/>
                  <a:gd name="T7" fmla="*/ 162 h 235"/>
                  <a:gd name="T8" fmla="*/ 0 w 132"/>
                  <a:gd name="T9" fmla="*/ 235 h 235"/>
                  <a:gd name="T10" fmla="*/ 0 w 132"/>
                  <a:gd name="T11" fmla="*/ 235 h 235"/>
                  <a:gd name="T12" fmla="*/ 0 w 132"/>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2" h="235">
                    <a:moveTo>
                      <a:pt x="0" y="235"/>
                    </a:moveTo>
                    <a:lnTo>
                      <a:pt x="0" y="72"/>
                    </a:lnTo>
                    <a:lnTo>
                      <a:pt x="132" y="0"/>
                    </a:lnTo>
                    <a:lnTo>
                      <a:pt x="132" y="162"/>
                    </a:lnTo>
                    <a:lnTo>
                      <a:pt x="0" y="235"/>
                    </a:lnTo>
                    <a:lnTo>
                      <a:pt x="0" y="235"/>
                    </a:lnTo>
                    <a:lnTo>
                      <a:pt x="0" y="235"/>
                    </a:lnTo>
                    <a:close/>
                  </a:path>
                </a:pathLst>
              </a:custGeom>
              <a:solidFill>
                <a:srgbClr val="00487E"/>
              </a:solidFill>
              <a:ln>
                <a:noFill/>
              </a:ln>
              <a:sp3d>
                <a:bevelB w="139700" prst="softRound"/>
              </a:sp3d>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38" name="Freeform 142">
                <a:extLst>
                  <a:ext uri="{FF2B5EF4-FFF2-40B4-BE49-F238E27FC236}">
                    <a16:creationId xmlns:a16="http://schemas.microsoft.com/office/drawing/2014/main" id="{B8C237C3-8B0E-4706-81A8-17CD5B814C22}"/>
                  </a:ext>
                </a:extLst>
              </p:cNvPr>
              <p:cNvSpPr>
                <a:spLocks/>
              </p:cNvSpPr>
              <p:nvPr/>
            </p:nvSpPr>
            <p:spPr bwMode="auto">
              <a:xfrm>
                <a:off x="7611756" y="3443261"/>
                <a:ext cx="398478" cy="456921"/>
              </a:xfrm>
              <a:custGeom>
                <a:avLst/>
                <a:gdLst>
                  <a:gd name="T0" fmla="*/ 140 w 146"/>
                  <a:gd name="T1" fmla="*/ 114 h 167"/>
                  <a:gd name="T2" fmla="*/ 140 w 146"/>
                  <a:gd name="T3" fmla="*/ 53 h 167"/>
                  <a:gd name="T4" fmla="*/ 146 w 146"/>
                  <a:gd name="T5" fmla="*/ 44 h 167"/>
                  <a:gd name="T6" fmla="*/ 137 w 146"/>
                  <a:gd name="T7" fmla="*/ 35 h 167"/>
                  <a:gd name="T8" fmla="*/ 131 w 146"/>
                  <a:gd name="T9" fmla="*/ 38 h 167"/>
                  <a:gd name="T10" fmla="*/ 82 w 146"/>
                  <a:gd name="T11" fmla="*/ 11 h 167"/>
                  <a:gd name="T12" fmla="*/ 82 w 146"/>
                  <a:gd name="T13" fmla="*/ 9 h 167"/>
                  <a:gd name="T14" fmla="*/ 73 w 146"/>
                  <a:gd name="T15" fmla="*/ 0 h 167"/>
                  <a:gd name="T16" fmla="*/ 64 w 146"/>
                  <a:gd name="T17" fmla="*/ 9 h 167"/>
                  <a:gd name="T18" fmla="*/ 73 w 146"/>
                  <a:gd name="T19" fmla="*/ 18 h 167"/>
                  <a:gd name="T20" fmla="*/ 79 w 146"/>
                  <a:gd name="T21" fmla="*/ 16 h 167"/>
                  <a:gd name="T22" fmla="*/ 128 w 146"/>
                  <a:gd name="T23" fmla="*/ 42 h 167"/>
                  <a:gd name="T24" fmla="*/ 128 w 146"/>
                  <a:gd name="T25" fmla="*/ 44 h 167"/>
                  <a:gd name="T26" fmla="*/ 128 w 146"/>
                  <a:gd name="T27" fmla="*/ 46 h 167"/>
                  <a:gd name="T28" fmla="*/ 80 w 146"/>
                  <a:gd name="T29" fmla="*/ 73 h 167"/>
                  <a:gd name="T30" fmla="*/ 73 w 146"/>
                  <a:gd name="T31" fmla="*/ 70 h 167"/>
                  <a:gd name="T32" fmla="*/ 64 w 146"/>
                  <a:gd name="T33" fmla="*/ 79 h 167"/>
                  <a:gd name="T34" fmla="*/ 70 w 146"/>
                  <a:gd name="T35" fmla="*/ 88 h 167"/>
                  <a:gd name="T36" fmla="*/ 70 w 146"/>
                  <a:gd name="T37" fmla="*/ 149 h 167"/>
                  <a:gd name="T38" fmla="*/ 67 w 146"/>
                  <a:gd name="T39" fmla="*/ 151 h 167"/>
                  <a:gd name="T40" fmla="*/ 18 w 146"/>
                  <a:gd name="T41" fmla="*/ 125 h 167"/>
                  <a:gd name="T42" fmla="*/ 18 w 146"/>
                  <a:gd name="T43" fmla="*/ 123 h 167"/>
                  <a:gd name="T44" fmla="*/ 12 w 146"/>
                  <a:gd name="T45" fmla="*/ 114 h 167"/>
                  <a:gd name="T46" fmla="*/ 12 w 146"/>
                  <a:gd name="T47" fmla="*/ 53 h 167"/>
                  <a:gd name="T48" fmla="*/ 18 w 146"/>
                  <a:gd name="T49" fmla="*/ 44 h 167"/>
                  <a:gd name="T50" fmla="*/ 9 w 146"/>
                  <a:gd name="T51" fmla="*/ 35 h 167"/>
                  <a:gd name="T52" fmla="*/ 0 w 146"/>
                  <a:gd name="T53" fmla="*/ 44 h 167"/>
                  <a:gd name="T54" fmla="*/ 6 w 146"/>
                  <a:gd name="T55" fmla="*/ 53 h 167"/>
                  <a:gd name="T56" fmla="*/ 6 w 146"/>
                  <a:gd name="T57" fmla="*/ 114 h 167"/>
                  <a:gd name="T58" fmla="*/ 0 w 146"/>
                  <a:gd name="T59" fmla="*/ 123 h 167"/>
                  <a:gd name="T60" fmla="*/ 9 w 146"/>
                  <a:gd name="T61" fmla="*/ 132 h 167"/>
                  <a:gd name="T62" fmla="*/ 16 w 146"/>
                  <a:gd name="T63" fmla="*/ 130 h 167"/>
                  <a:gd name="T64" fmla="*/ 64 w 146"/>
                  <a:gd name="T65" fmla="*/ 156 h 167"/>
                  <a:gd name="T66" fmla="*/ 64 w 146"/>
                  <a:gd name="T67" fmla="*/ 157 h 167"/>
                  <a:gd name="T68" fmla="*/ 73 w 146"/>
                  <a:gd name="T69" fmla="*/ 167 h 167"/>
                  <a:gd name="T70" fmla="*/ 82 w 146"/>
                  <a:gd name="T71" fmla="*/ 157 h 167"/>
                  <a:gd name="T72" fmla="*/ 76 w 146"/>
                  <a:gd name="T73" fmla="*/ 149 h 167"/>
                  <a:gd name="T74" fmla="*/ 76 w 146"/>
                  <a:gd name="T75" fmla="*/ 88 h 167"/>
                  <a:gd name="T76" fmla="*/ 82 w 146"/>
                  <a:gd name="T77" fmla="*/ 79 h 167"/>
                  <a:gd name="T78" fmla="*/ 82 w 146"/>
                  <a:gd name="T79" fmla="*/ 77 h 167"/>
                  <a:gd name="T80" fmla="*/ 130 w 146"/>
                  <a:gd name="T81" fmla="*/ 51 h 167"/>
                  <a:gd name="T82" fmla="*/ 134 w 146"/>
                  <a:gd name="T83" fmla="*/ 53 h 167"/>
                  <a:gd name="T84" fmla="*/ 134 w 146"/>
                  <a:gd name="T85" fmla="*/ 114 h 167"/>
                  <a:gd name="T86" fmla="*/ 128 w 146"/>
                  <a:gd name="T87" fmla="*/ 123 h 167"/>
                  <a:gd name="T88" fmla="*/ 137 w 146"/>
                  <a:gd name="T89" fmla="*/ 132 h 167"/>
                  <a:gd name="T90" fmla="*/ 146 w 146"/>
                  <a:gd name="T91" fmla="*/ 123 h 167"/>
                  <a:gd name="T92" fmla="*/ 140 w 146"/>
                  <a:gd name="T93" fmla="*/ 11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67">
                    <a:moveTo>
                      <a:pt x="140" y="114"/>
                    </a:moveTo>
                    <a:cubicBezTo>
                      <a:pt x="140" y="53"/>
                      <a:pt x="140" y="53"/>
                      <a:pt x="140" y="53"/>
                    </a:cubicBezTo>
                    <a:cubicBezTo>
                      <a:pt x="143" y="52"/>
                      <a:pt x="146" y="48"/>
                      <a:pt x="146" y="44"/>
                    </a:cubicBezTo>
                    <a:cubicBezTo>
                      <a:pt x="146" y="39"/>
                      <a:pt x="142" y="35"/>
                      <a:pt x="137" y="35"/>
                    </a:cubicBezTo>
                    <a:cubicBezTo>
                      <a:pt x="134" y="35"/>
                      <a:pt x="132" y="36"/>
                      <a:pt x="131" y="38"/>
                    </a:cubicBezTo>
                    <a:cubicBezTo>
                      <a:pt x="82" y="11"/>
                      <a:pt x="82" y="11"/>
                      <a:pt x="82" y="11"/>
                    </a:cubicBezTo>
                    <a:cubicBezTo>
                      <a:pt x="82" y="10"/>
                      <a:pt x="82" y="10"/>
                      <a:pt x="82" y="9"/>
                    </a:cubicBezTo>
                    <a:cubicBezTo>
                      <a:pt x="82" y="4"/>
                      <a:pt x="78" y="0"/>
                      <a:pt x="73" y="0"/>
                    </a:cubicBezTo>
                    <a:cubicBezTo>
                      <a:pt x="68" y="0"/>
                      <a:pt x="64" y="4"/>
                      <a:pt x="64" y="9"/>
                    </a:cubicBezTo>
                    <a:cubicBezTo>
                      <a:pt x="64" y="14"/>
                      <a:pt x="68" y="18"/>
                      <a:pt x="73" y="18"/>
                    </a:cubicBezTo>
                    <a:cubicBezTo>
                      <a:pt x="76" y="18"/>
                      <a:pt x="78" y="17"/>
                      <a:pt x="79" y="16"/>
                    </a:cubicBezTo>
                    <a:cubicBezTo>
                      <a:pt x="128" y="42"/>
                      <a:pt x="128" y="42"/>
                      <a:pt x="128" y="42"/>
                    </a:cubicBezTo>
                    <a:cubicBezTo>
                      <a:pt x="128" y="43"/>
                      <a:pt x="128" y="44"/>
                      <a:pt x="128" y="44"/>
                    </a:cubicBezTo>
                    <a:cubicBezTo>
                      <a:pt x="128" y="45"/>
                      <a:pt x="128" y="46"/>
                      <a:pt x="128" y="46"/>
                    </a:cubicBezTo>
                    <a:cubicBezTo>
                      <a:pt x="80" y="73"/>
                      <a:pt x="80" y="73"/>
                      <a:pt x="80" y="73"/>
                    </a:cubicBezTo>
                    <a:cubicBezTo>
                      <a:pt x="78" y="71"/>
                      <a:pt x="76" y="70"/>
                      <a:pt x="73" y="70"/>
                    </a:cubicBezTo>
                    <a:cubicBezTo>
                      <a:pt x="68" y="70"/>
                      <a:pt x="64" y="74"/>
                      <a:pt x="64" y="79"/>
                    </a:cubicBezTo>
                    <a:cubicBezTo>
                      <a:pt x="64" y="83"/>
                      <a:pt x="67" y="87"/>
                      <a:pt x="70" y="88"/>
                    </a:cubicBezTo>
                    <a:cubicBezTo>
                      <a:pt x="70" y="149"/>
                      <a:pt x="70" y="149"/>
                      <a:pt x="70" y="149"/>
                    </a:cubicBezTo>
                    <a:cubicBezTo>
                      <a:pt x="69" y="149"/>
                      <a:pt x="68" y="150"/>
                      <a:pt x="67" y="151"/>
                    </a:cubicBezTo>
                    <a:cubicBezTo>
                      <a:pt x="18" y="125"/>
                      <a:pt x="18" y="125"/>
                      <a:pt x="18" y="125"/>
                    </a:cubicBezTo>
                    <a:cubicBezTo>
                      <a:pt x="18" y="124"/>
                      <a:pt x="18" y="124"/>
                      <a:pt x="18" y="123"/>
                    </a:cubicBezTo>
                    <a:cubicBezTo>
                      <a:pt x="18" y="119"/>
                      <a:pt x="16" y="115"/>
                      <a:pt x="12" y="114"/>
                    </a:cubicBezTo>
                    <a:cubicBezTo>
                      <a:pt x="12" y="53"/>
                      <a:pt x="12" y="53"/>
                      <a:pt x="12" y="53"/>
                    </a:cubicBezTo>
                    <a:cubicBezTo>
                      <a:pt x="16" y="52"/>
                      <a:pt x="18" y="48"/>
                      <a:pt x="18" y="44"/>
                    </a:cubicBezTo>
                    <a:cubicBezTo>
                      <a:pt x="18" y="39"/>
                      <a:pt x="14" y="35"/>
                      <a:pt x="9" y="35"/>
                    </a:cubicBezTo>
                    <a:cubicBezTo>
                      <a:pt x="4" y="35"/>
                      <a:pt x="0" y="39"/>
                      <a:pt x="0" y="44"/>
                    </a:cubicBezTo>
                    <a:cubicBezTo>
                      <a:pt x="0" y="48"/>
                      <a:pt x="3" y="52"/>
                      <a:pt x="6" y="53"/>
                    </a:cubicBezTo>
                    <a:cubicBezTo>
                      <a:pt x="6" y="114"/>
                      <a:pt x="6" y="114"/>
                      <a:pt x="6" y="114"/>
                    </a:cubicBezTo>
                    <a:cubicBezTo>
                      <a:pt x="3" y="115"/>
                      <a:pt x="0" y="119"/>
                      <a:pt x="0" y="123"/>
                    </a:cubicBezTo>
                    <a:cubicBezTo>
                      <a:pt x="0" y="128"/>
                      <a:pt x="4" y="132"/>
                      <a:pt x="9" y="132"/>
                    </a:cubicBezTo>
                    <a:cubicBezTo>
                      <a:pt x="12" y="132"/>
                      <a:pt x="14" y="131"/>
                      <a:pt x="16" y="130"/>
                    </a:cubicBezTo>
                    <a:cubicBezTo>
                      <a:pt x="64" y="156"/>
                      <a:pt x="64" y="156"/>
                      <a:pt x="64" y="156"/>
                    </a:cubicBezTo>
                    <a:cubicBezTo>
                      <a:pt x="64" y="156"/>
                      <a:pt x="64" y="157"/>
                      <a:pt x="64" y="157"/>
                    </a:cubicBezTo>
                    <a:cubicBezTo>
                      <a:pt x="64" y="163"/>
                      <a:pt x="68" y="167"/>
                      <a:pt x="73" y="167"/>
                    </a:cubicBezTo>
                    <a:cubicBezTo>
                      <a:pt x="78" y="167"/>
                      <a:pt x="82" y="163"/>
                      <a:pt x="82" y="157"/>
                    </a:cubicBezTo>
                    <a:cubicBezTo>
                      <a:pt x="82" y="153"/>
                      <a:pt x="79" y="150"/>
                      <a:pt x="76" y="149"/>
                    </a:cubicBezTo>
                    <a:cubicBezTo>
                      <a:pt x="76" y="88"/>
                      <a:pt x="76" y="88"/>
                      <a:pt x="76" y="88"/>
                    </a:cubicBezTo>
                    <a:cubicBezTo>
                      <a:pt x="79" y="87"/>
                      <a:pt x="82" y="83"/>
                      <a:pt x="82" y="79"/>
                    </a:cubicBezTo>
                    <a:cubicBezTo>
                      <a:pt x="82" y="78"/>
                      <a:pt x="82" y="78"/>
                      <a:pt x="82" y="77"/>
                    </a:cubicBezTo>
                    <a:cubicBezTo>
                      <a:pt x="130" y="51"/>
                      <a:pt x="130" y="51"/>
                      <a:pt x="130" y="51"/>
                    </a:cubicBezTo>
                    <a:cubicBezTo>
                      <a:pt x="132" y="52"/>
                      <a:pt x="133" y="53"/>
                      <a:pt x="134" y="53"/>
                    </a:cubicBezTo>
                    <a:cubicBezTo>
                      <a:pt x="134" y="114"/>
                      <a:pt x="134" y="114"/>
                      <a:pt x="134" y="114"/>
                    </a:cubicBezTo>
                    <a:cubicBezTo>
                      <a:pt x="131" y="115"/>
                      <a:pt x="128" y="119"/>
                      <a:pt x="128" y="123"/>
                    </a:cubicBezTo>
                    <a:cubicBezTo>
                      <a:pt x="128" y="128"/>
                      <a:pt x="132" y="132"/>
                      <a:pt x="137" y="132"/>
                    </a:cubicBezTo>
                    <a:cubicBezTo>
                      <a:pt x="142" y="132"/>
                      <a:pt x="146" y="128"/>
                      <a:pt x="146" y="123"/>
                    </a:cubicBezTo>
                    <a:cubicBezTo>
                      <a:pt x="146" y="119"/>
                      <a:pt x="143" y="115"/>
                      <a:pt x="140" y="114"/>
                    </a:cubicBez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439" name="Group 438">
            <a:extLst>
              <a:ext uri="{FF2B5EF4-FFF2-40B4-BE49-F238E27FC236}">
                <a16:creationId xmlns:a16="http://schemas.microsoft.com/office/drawing/2014/main" id="{60008AF9-0507-4A15-B6DA-D5CEED5551C2}"/>
              </a:ext>
              <a:ext uri="{C183D7F6-B498-43B3-948B-1728B52AA6E4}">
                <adec:decorative xmlns:adec="http://schemas.microsoft.com/office/drawing/2017/decorative" val="1"/>
              </a:ext>
            </a:extLst>
          </p:cNvPr>
          <p:cNvGrpSpPr/>
          <p:nvPr/>
        </p:nvGrpSpPr>
        <p:grpSpPr>
          <a:xfrm>
            <a:off x="5700253" y="6870796"/>
            <a:ext cx="761382" cy="763649"/>
            <a:chOff x="5642196" y="1630096"/>
            <a:chExt cx="892591" cy="895248"/>
          </a:xfrm>
          <a:scene3d>
            <a:camera prst="perspectiveRelaxedModerately">
              <a:rot lat="16800000" lon="0" rev="0"/>
            </a:camera>
            <a:lightRig rig="threePt" dir="t"/>
          </a:scene3d>
        </p:grpSpPr>
        <p:sp>
          <p:nvSpPr>
            <p:cNvPr id="440" name="Oval 102">
              <a:extLst>
                <a:ext uri="{FF2B5EF4-FFF2-40B4-BE49-F238E27FC236}">
                  <a16:creationId xmlns:a16="http://schemas.microsoft.com/office/drawing/2014/main" id="{E4CF0800-96ED-4AF6-B565-BE1A23A5CFBB}"/>
                </a:ext>
              </a:extLst>
            </p:cNvPr>
            <p:cNvSpPr>
              <a:spLocks noChangeArrowheads="1"/>
            </p:cNvSpPr>
            <p:nvPr/>
          </p:nvSpPr>
          <p:spPr bwMode="auto">
            <a:xfrm>
              <a:off x="5642196" y="1630096"/>
              <a:ext cx="892591" cy="895248"/>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grpSp>
          <p:nvGrpSpPr>
            <p:cNvPr id="441" name="Group 4">
              <a:extLst>
                <a:ext uri="{FF2B5EF4-FFF2-40B4-BE49-F238E27FC236}">
                  <a16:creationId xmlns:a16="http://schemas.microsoft.com/office/drawing/2014/main" id="{EF53E198-FB42-4F35-BAB3-4E84C9A3EB6B}"/>
                </a:ext>
              </a:extLst>
            </p:cNvPr>
            <p:cNvGrpSpPr>
              <a:grpSpLocks noChangeAspect="1"/>
            </p:cNvGrpSpPr>
            <p:nvPr/>
          </p:nvGrpSpPr>
          <p:grpSpPr bwMode="auto">
            <a:xfrm>
              <a:off x="5861001" y="1801715"/>
              <a:ext cx="435209" cy="461706"/>
              <a:chOff x="549" y="3156"/>
              <a:chExt cx="657" cy="697"/>
            </a:xfrm>
          </p:grpSpPr>
          <p:sp>
            <p:nvSpPr>
              <p:cNvPr id="442" name="AutoShape 3">
                <a:extLst>
                  <a:ext uri="{FF2B5EF4-FFF2-40B4-BE49-F238E27FC236}">
                    <a16:creationId xmlns:a16="http://schemas.microsoft.com/office/drawing/2014/main" id="{8B9E631F-7270-410B-9086-D7F430B8DEDE}"/>
                  </a:ext>
                </a:extLst>
              </p:cNvPr>
              <p:cNvSpPr>
                <a:spLocks noChangeAspect="1" noChangeArrowheads="1" noTextEdit="1"/>
              </p:cNvSpPr>
              <p:nvPr/>
            </p:nvSpPr>
            <p:spPr bwMode="auto">
              <a:xfrm>
                <a:off x="549" y="3156"/>
                <a:ext cx="657"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43" name="Oval 5">
                <a:extLst>
                  <a:ext uri="{FF2B5EF4-FFF2-40B4-BE49-F238E27FC236}">
                    <a16:creationId xmlns:a16="http://schemas.microsoft.com/office/drawing/2014/main" id="{BDF5543B-D392-410C-9531-AAB66F149D9F}"/>
                  </a:ext>
                </a:extLst>
              </p:cNvPr>
              <p:cNvSpPr>
                <a:spLocks noChangeArrowheads="1"/>
              </p:cNvSpPr>
              <p:nvPr/>
            </p:nvSpPr>
            <p:spPr bwMode="auto">
              <a:xfrm>
                <a:off x="767" y="3418"/>
                <a:ext cx="219" cy="216"/>
              </a:xfrm>
              <a:prstGeom prst="ellipse">
                <a:avLst/>
              </a:pr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44" name="Freeform 6">
                <a:extLst>
                  <a:ext uri="{FF2B5EF4-FFF2-40B4-BE49-F238E27FC236}">
                    <a16:creationId xmlns:a16="http://schemas.microsoft.com/office/drawing/2014/main" id="{331BBD8E-F9A9-4339-BAC1-B531CC09C2FE}"/>
                  </a:ext>
                </a:extLst>
              </p:cNvPr>
              <p:cNvSpPr>
                <a:spLocks/>
              </p:cNvSpPr>
              <p:nvPr/>
            </p:nvSpPr>
            <p:spPr bwMode="auto">
              <a:xfrm>
                <a:off x="693" y="3665"/>
                <a:ext cx="378" cy="188"/>
              </a:xfrm>
              <a:custGeom>
                <a:avLst/>
                <a:gdLst>
                  <a:gd name="T0" fmla="*/ 92 w 184"/>
                  <a:gd name="T1" fmla="*/ 0 h 92"/>
                  <a:gd name="T2" fmla="*/ 0 w 184"/>
                  <a:gd name="T3" fmla="*/ 92 h 92"/>
                  <a:gd name="T4" fmla="*/ 184 w 184"/>
                  <a:gd name="T5" fmla="*/ 92 h 92"/>
                  <a:gd name="T6" fmla="*/ 92 w 184"/>
                  <a:gd name="T7" fmla="*/ 0 h 92"/>
                </a:gdLst>
                <a:ahLst/>
                <a:cxnLst>
                  <a:cxn ang="0">
                    <a:pos x="T0" y="T1"/>
                  </a:cxn>
                  <a:cxn ang="0">
                    <a:pos x="T2" y="T3"/>
                  </a:cxn>
                  <a:cxn ang="0">
                    <a:pos x="T4" y="T5"/>
                  </a:cxn>
                  <a:cxn ang="0">
                    <a:pos x="T6" y="T7"/>
                  </a:cxn>
                </a:cxnLst>
                <a:rect l="0" t="0" r="r" b="b"/>
                <a:pathLst>
                  <a:path w="184" h="92">
                    <a:moveTo>
                      <a:pt x="92" y="0"/>
                    </a:moveTo>
                    <a:cubicBezTo>
                      <a:pt x="41" y="0"/>
                      <a:pt x="0" y="41"/>
                      <a:pt x="0" y="92"/>
                    </a:cubicBezTo>
                    <a:cubicBezTo>
                      <a:pt x="184" y="92"/>
                      <a:pt x="184" y="92"/>
                      <a:pt x="184" y="92"/>
                    </a:cubicBezTo>
                    <a:cubicBezTo>
                      <a:pt x="184" y="41"/>
                      <a:pt x="143" y="0"/>
                      <a:pt x="92" y="0"/>
                    </a:cubicBez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45" name="Oval 7">
                <a:extLst>
                  <a:ext uri="{FF2B5EF4-FFF2-40B4-BE49-F238E27FC236}">
                    <a16:creationId xmlns:a16="http://schemas.microsoft.com/office/drawing/2014/main" id="{C3133A31-9CC2-46F8-8ACF-40B351D615AC}"/>
                  </a:ext>
                </a:extLst>
              </p:cNvPr>
              <p:cNvSpPr>
                <a:spLocks noChangeArrowheads="1"/>
              </p:cNvSpPr>
              <p:nvPr/>
            </p:nvSpPr>
            <p:spPr bwMode="auto">
              <a:xfrm>
                <a:off x="1030" y="3221"/>
                <a:ext cx="110" cy="10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46" name="Oval 8">
                <a:extLst>
                  <a:ext uri="{FF2B5EF4-FFF2-40B4-BE49-F238E27FC236}">
                    <a16:creationId xmlns:a16="http://schemas.microsoft.com/office/drawing/2014/main" id="{60837020-251A-4301-B33E-8914CC6AA044}"/>
                  </a:ext>
                </a:extLst>
              </p:cNvPr>
              <p:cNvSpPr>
                <a:spLocks noChangeArrowheads="1"/>
              </p:cNvSpPr>
              <p:nvPr/>
            </p:nvSpPr>
            <p:spPr bwMode="auto">
              <a:xfrm>
                <a:off x="549" y="3438"/>
                <a:ext cx="66" cy="66"/>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47" name="Oval 9">
                <a:extLst>
                  <a:ext uri="{FF2B5EF4-FFF2-40B4-BE49-F238E27FC236}">
                    <a16:creationId xmlns:a16="http://schemas.microsoft.com/office/drawing/2014/main" id="{BF8C3291-A1A2-45A8-8E1B-A25FE0FC3E8D}"/>
                  </a:ext>
                </a:extLst>
              </p:cNvPr>
              <p:cNvSpPr>
                <a:spLocks noChangeArrowheads="1"/>
              </p:cNvSpPr>
              <p:nvPr/>
            </p:nvSpPr>
            <p:spPr bwMode="auto">
              <a:xfrm>
                <a:off x="635" y="3242"/>
                <a:ext cx="89" cy="88"/>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48" name="Oval 10">
                <a:extLst>
                  <a:ext uri="{FF2B5EF4-FFF2-40B4-BE49-F238E27FC236}">
                    <a16:creationId xmlns:a16="http://schemas.microsoft.com/office/drawing/2014/main" id="{6CB9133C-BA3F-47FC-8020-172B2BF49BF4}"/>
                  </a:ext>
                </a:extLst>
              </p:cNvPr>
              <p:cNvSpPr>
                <a:spLocks noChangeArrowheads="1"/>
              </p:cNvSpPr>
              <p:nvPr/>
            </p:nvSpPr>
            <p:spPr bwMode="auto">
              <a:xfrm>
                <a:off x="832" y="3156"/>
                <a:ext cx="89" cy="86"/>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49" name="Oval 11">
                <a:extLst>
                  <a:ext uri="{FF2B5EF4-FFF2-40B4-BE49-F238E27FC236}">
                    <a16:creationId xmlns:a16="http://schemas.microsoft.com/office/drawing/2014/main" id="{ECAEBF9B-76F2-470D-8906-1D0906DD2130}"/>
                  </a:ext>
                </a:extLst>
              </p:cNvPr>
              <p:cNvSpPr>
                <a:spLocks noChangeArrowheads="1"/>
              </p:cNvSpPr>
              <p:nvPr/>
            </p:nvSpPr>
            <p:spPr bwMode="auto">
              <a:xfrm>
                <a:off x="1140" y="3418"/>
                <a:ext cx="66" cy="65"/>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50" name="Oval 12">
                <a:extLst>
                  <a:ext uri="{FF2B5EF4-FFF2-40B4-BE49-F238E27FC236}">
                    <a16:creationId xmlns:a16="http://schemas.microsoft.com/office/drawing/2014/main" id="{F35BE19D-ECBC-44F5-B7B1-7DD4731A35AD}"/>
                  </a:ext>
                </a:extLst>
              </p:cNvPr>
              <p:cNvSpPr>
                <a:spLocks noChangeArrowheads="1"/>
              </p:cNvSpPr>
              <p:nvPr/>
            </p:nvSpPr>
            <p:spPr bwMode="auto">
              <a:xfrm>
                <a:off x="635" y="3614"/>
                <a:ext cx="45" cy="43"/>
              </a:xfrm>
              <a:prstGeom prst="ellipse">
                <a:avLst/>
              </a:prstGeom>
              <a:solidFill>
                <a:srgbClr val="757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sp>
            <p:nvSpPr>
              <p:cNvPr id="451" name="Oval 13">
                <a:extLst>
                  <a:ext uri="{FF2B5EF4-FFF2-40B4-BE49-F238E27FC236}">
                    <a16:creationId xmlns:a16="http://schemas.microsoft.com/office/drawing/2014/main" id="{125CA401-1F03-42D8-801E-DCAB9F5F9122}"/>
                  </a:ext>
                </a:extLst>
              </p:cNvPr>
              <p:cNvSpPr>
                <a:spLocks noChangeArrowheads="1"/>
              </p:cNvSpPr>
              <p:nvPr/>
            </p:nvSpPr>
            <p:spPr bwMode="auto">
              <a:xfrm>
                <a:off x="1075" y="3614"/>
                <a:ext cx="43" cy="43"/>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Segoe UI"/>
                  <a:ea typeface="+mn-ea"/>
                  <a:cs typeface="+mn-cs"/>
                </a:endParaRPr>
              </a:p>
            </p:txBody>
          </p:sp>
        </p:grpSp>
      </p:grpSp>
      <p:sp>
        <p:nvSpPr>
          <p:cNvPr id="452" name="GREY GLOW">
            <a:extLst>
              <a:ext uri="{FF2B5EF4-FFF2-40B4-BE49-F238E27FC236}">
                <a16:creationId xmlns:a16="http://schemas.microsoft.com/office/drawing/2014/main" id="{1576865C-D2E2-45F1-979A-2DAF33074F80}"/>
              </a:ext>
              <a:ext uri="{C183D7F6-B498-43B3-948B-1728B52AA6E4}">
                <adec:decorative xmlns:adec="http://schemas.microsoft.com/office/drawing/2017/decorative" val="1"/>
              </a:ext>
            </a:extLst>
          </p:cNvPr>
          <p:cNvSpPr/>
          <p:nvPr/>
        </p:nvSpPr>
        <p:spPr bwMode="auto">
          <a:xfrm>
            <a:off x="4901308" y="6502676"/>
            <a:ext cx="2428227" cy="2428219"/>
          </a:xfrm>
          <a:prstGeom prst="ellipse">
            <a:avLst/>
          </a:prstGeom>
          <a:gradFill flip="none" rotWithShape="1">
            <a:gsLst>
              <a:gs pos="44000">
                <a:srgbClr val="E7E6E6"/>
              </a:gs>
              <a:gs pos="100000">
                <a:srgbClr val="E7E6E6">
                  <a:alpha val="0"/>
                </a:srgbClr>
              </a:gs>
            </a:gsLst>
            <a:path path="shape">
              <a:fillToRect l="50000" t="50000" r="50000" b="50000"/>
            </a:path>
            <a:tileRect/>
          </a:gradFill>
          <a:ln w="9525" cap="flat" cmpd="sng" algn="ctr">
            <a:noFill/>
            <a:prstDash val="solid"/>
            <a:headEnd type="none" w="med" len="med"/>
            <a:tailEnd type="none" w="med" len="med"/>
          </a:ln>
          <a:effectLst/>
          <a:scene3d>
            <a:camera prst="perspectiveFront">
              <a:rot lat="17099985" lon="0" rev="0"/>
            </a:camera>
            <a:lightRig rig="threePt" dir="t"/>
          </a:scene3d>
        </p:spPr>
        <p:txBody>
          <a:bodyPr rot="0" spcFirstLastPara="0" vertOverflow="overflow" horzOverflow="overflow" vert="horz" wrap="square" lIns="182878" tIns="146302" rIns="182878" bIns="146302" numCol="1" spcCol="0" rtlCol="0" fromWordArt="0" anchor="t" anchorCtr="0" forceAA="0" compatLnSpc="1">
            <a:prstTxWarp prst="textNoShape">
              <a:avLst/>
            </a:prstTxWarp>
            <a:noAutofit/>
          </a:bodyPr>
          <a:lstStyle/>
          <a:p>
            <a:pPr marL="0" marR="0" lvl="0" indent="0" algn="l" defTabSz="932483" rtl="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53" name="ICON OO">
            <a:extLst>
              <a:ext uri="{FF2B5EF4-FFF2-40B4-BE49-F238E27FC236}">
                <a16:creationId xmlns:a16="http://schemas.microsoft.com/office/drawing/2014/main" id="{1403BB20-0A14-47E0-B09F-E77A6DE499BB}"/>
              </a:ext>
              <a:ext uri="{C183D7F6-B498-43B3-948B-1728B52AA6E4}">
                <adec:decorative xmlns:adec="http://schemas.microsoft.com/office/drawing/2017/decorative" val="1"/>
              </a:ext>
            </a:extLst>
          </p:cNvPr>
          <p:cNvGrpSpPr>
            <a:grpSpLocks noChangeAspect="1"/>
          </p:cNvGrpSpPr>
          <p:nvPr/>
        </p:nvGrpSpPr>
        <p:grpSpPr bwMode="auto">
          <a:xfrm>
            <a:off x="5643525" y="7761476"/>
            <a:ext cx="897903" cy="895247"/>
            <a:chOff x="3502" y="1825"/>
            <a:chExt cx="676" cy="674"/>
          </a:xfrm>
          <a:scene3d>
            <a:camera prst="perspectiveFront">
              <a:rot lat="16800000" lon="0" rev="0"/>
            </a:camera>
            <a:lightRig rig="threePt" dir="t"/>
          </a:scene3d>
        </p:grpSpPr>
        <p:sp>
          <p:nvSpPr>
            <p:cNvPr id="454" name="Oval 124">
              <a:extLst>
                <a:ext uri="{FF2B5EF4-FFF2-40B4-BE49-F238E27FC236}">
                  <a16:creationId xmlns:a16="http://schemas.microsoft.com/office/drawing/2014/main" id="{88F7864C-04B6-49C5-95B0-FFE8FF17D115}"/>
                </a:ext>
              </a:extLst>
            </p:cNvPr>
            <p:cNvSpPr>
              <a:spLocks noChangeArrowheads="1"/>
            </p:cNvSpPr>
            <p:nvPr/>
          </p:nvSpPr>
          <p:spPr bwMode="auto">
            <a:xfrm>
              <a:off x="3502" y="1825"/>
              <a:ext cx="676" cy="674"/>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0" tIns="46630" rIns="0" bIns="46630" numCol="1" rtlCol="0" anchor="ctr" anchorCtr="0" compatLnSpc="1">
              <a:prstTxWarp prst="textNoShape">
                <a:avLst/>
              </a:prstTxWarp>
            </a:bodyPr>
            <a:lstStyle/>
            <a:p>
              <a:pPr marL="0" marR="0" lvl="0" indent="0" algn="ctr" defTabSz="932256"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gradFill>
                  <a:gsLst>
                    <a:gs pos="0">
                      <a:srgbClr val="FFFFFF"/>
                    </a:gs>
                    <a:gs pos="100000">
                      <a:srgbClr val="FFFFFF"/>
                    </a:gs>
                  </a:gsLst>
                  <a:lin ang="5400000" scaled="0"/>
                </a:gradFill>
                <a:effectLst/>
                <a:uLnTx/>
                <a:uFillTx/>
                <a:latin typeface="SegoeUI"/>
                <a:ea typeface="+mn-ea"/>
                <a:cs typeface="+mn-cs"/>
              </a:endParaRPr>
            </a:p>
          </p:txBody>
        </p:sp>
        <p:sp>
          <p:nvSpPr>
            <p:cNvPr id="455" name="Freeform 125">
              <a:extLst>
                <a:ext uri="{FF2B5EF4-FFF2-40B4-BE49-F238E27FC236}">
                  <a16:creationId xmlns:a16="http://schemas.microsoft.com/office/drawing/2014/main" id="{24FA5CEA-3512-493D-AF5B-E2E28C182549}"/>
                </a:ext>
              </a:extLst>
            </p:cNvPr>
            <p:cNvSpPr>
              <a:spLocks noEditPoints="1"/>
            </p:cNvSpPr>
            <p:nvPr/>
          </p:nvSpPr>
          <p:spPr bwMode="auto">
            <a:xfrm>
              <a:off x="3735" y="2058"/>
              <a:ext cx="210" cy="208"/>
            </a:xfrm>
            <a:custGeom>
              <a:avLst/>
              <a:gdLst>
                <a:gd name="T0" fmla="*/ 98 w 102"/>
                <a:gd name="T1" fmla="*/ 45 h 101"/>
                <a:gd name="T2" fmla="*/ 99 w 102"/>
                <a:gd name="T3" fmla="*/ 36 h 101"/>
                <a:gd name="T4" fmla="*/ 95 w 102"/>
                <a:gd name="T5" fmla="*/ 26 h 101"/>
                <a:gd name="T6" fmla="*/ 89 w 102"/>
                <a:gd name="T7" fmla="*/ 21 h 101"/>
                <a:gd name="T8" fmla="*/ 90 w 102"/>
                <a:gd name="T9" fmla="*/ 18 h 101"/>
                <a:gd name="T10" fmla="*/ 81 w 102"/>
                <a:gd name="T11" fmla="*/ 13 h 101"/>
                <a:gd name="T12" fmla="*/ 74 w 102"/>
                <a:gd name="T13" fmla="*/ 8 h 101"/>
                <a:gd name="T14" fmla="*/ 67 w 102"/>
                <a:gd name="T15" fmla="*/ 2 h 101"/>
                <a:gd name="T16" fmla="*/ 64 w 102"/>
                <a:gd name="T17" fmla="*/ 5 h 101"/>
                <a:gd name="T18" fmla="*/ 56 w 102"/>
                <a:gd name="T19" fmla="*/ 1 h 101"/>
                <a:gd name="T20" fmla="*/ 46 w 102"/>
                <a:gd name="T21" fmla="*/ 1 h 101"/>
                <a:gd name="T22" fmla="*/ 39 w 102"/>
                <a:gd name="T23" fmla="*/ 5 h 101"/>
                <a:gd name="T24" fmla="*/ 36 w 102"/>
                <a:gd name="T25" fmla="*/ 2 h 101"/>
                <a:gd name="T26" fmla="*/ 28 w 102"/>
                <a:gd name="T27" fmla="*/ 8 h 101"/>
                <a:gd name="T28" fmla="*/ 21 w 102"/>
                <a:gd name="T29" fmla="*/ 13 h 101"/>
                <a:gd name="T30" fmla="*/ 12 w 102"/>
                <a:gd name="T31" fmla="*/ 18 h 101"/>
                <a:gd name="T32" fmla="*/ 13 w 102"/>
                <a:gd name="T33" fmla="*/ 21 h 101"/>
                <a:gd name="T34" fmla="*/ 7 w 102"/>
                <a:gd name="T35" fmla="*/ 26 h 101"/>
                <a:gd name="T36" fmla="*/ 3 w 102"/>
                <a:gd name="T37" fmla="*/ 36 h 101"/>
                <a:gd name="T38" fmla="*/ 4 w 102"/>
                <a:gd name="T39" fmla="*/ 45 h 101"/>
                <a:gd name="T40" fmla="*/ 0 w 102"/>
                <a:gd name="T41" fmla="*/ 46 h 101"/>
                <a:gd name="T42" fmla="*/ 3 w 102"/>
                <a:gd name="T43" fmla="*/ 56 h 101"/>
                <a:gd name="T44" fmla="*/ 5 w 102"/>
                <a:gd name="T45" fmla="*/ 64 h 101"/>
                <a:gd name="T46" fmla="*/ 6 w 102"/>
                <a:gd name="T47" fmla="*/ 74 h 101"/>
                <a:gd name="T48" fmla="*/ 10 w 102"/>
                <a:gd name="T49" fmla="*/ 74 h 101"/>
                <a:gd name="T50" fmla="*/ 12 w 102"/>
                <a:gd name="T51" fmla="*/ 82 h 101"/>
                <a:gd name="T52" fmla="*/ 20 w 102"/>
                <a:gd name="T53" fmla="*/ 89 h 101"/>
                <a:gd name="T54" fmla="*/ 27 w 102"/>
                <a:gd name="T55" fmla="*/ 92 h 101"/>
                <a:gd name="T56" fmla="*/ 27 w 102"/>
                <a:gd name="T57" fmla="*/ 96 h 101"/>
                <a:gd name="T58" fmla="*/ 37 w 102"/>
                <a:gd name="T59" fmla="*/ 97 h 101"/>
                <a:gd name="T60" fmla="*/ 46 w 102"/>
                <a:gd name="T61" fmla="*/ 99 h 101"/>
                <a:gd name="T62" fmla="*/ 55 w 102"/>
                <a:gd name="T63" fmla="*/ 101 h 101"/>
                <a:gd name="T64" fmla="*/ 57 w 102"/>
                <a:gd name="T65" fmla="*/ 98 h 101"/>
                <a:gd name="T66" fmla="*/ 65 w 102"/>
                <a:gd name="T67" fmla="*/ 98 h 101"/>
                <a:gd name="T68" fmla="*/ 75 w 102"/>
                <a:gd name="T69" fmla="*/ 95 h 101"/>
                <a:gd name="T70" fmla="*/ 80 w 102"/>
                <a:gd name="T71" fmla="*/ 88 h 101"/>
                <a:gd name="T72" fmla="*/ 84 w 102"/>
                <a:gd name="T73" fmla="*/ 89 h 101"/>
                <a:gd name="T74" fmla="*/ 89 w 102"/>
                <a:gd name="T75" fmla="*/ 81 h 101"/>
                <a:gd name="T76" fmla="*/ 93 w 102"/>
                <a:gd name="T77" fmla="*/ 74 h 101"/>
                <a:gd name="T78" fmla="*/ 99 w 102"/>
                <a:gd name="T79" fmla="*/ 66 h 101"/>
                <a:gd name="T80" fmla="*/ 97 w 102"/>
                <a:gd name="T81" fmla="*/ 63 h 101"/>
                <a:gd name="T82" fmla="*/ 101 w 102"/>
                <a:gd name="T83" fmla="*/ 56 h 101"/>
                <a:gd name="T84" fmla="*/ 101 w 102"/>
                <a:gd name="T85" fmla="*/ 45 h 101"/>
                <a:gd name="T86" fmla="*/ 51 w 102"/>
                <a:gd name="T87"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1">
                  <a:moveTo>
                    <a:pt x="101" y="45"/>
                  </a:moveTo>
                  <a:cubicBezTo>
                    <a:pt x="99" y="45"/>
                    <a:pt x="99" y="45"/>
                    <a:pt x="99" y="45"/>
                  </a:cubicBezTo>
                  <a:cubicBezTo>
                    <a:pt x="99" y="45"/>
                    <a:pt x="98" y="45"/>
                    <a:pt x="98" y="45"/>
                  </a:cubicBezTo>
                  <a:cubicBezTo>
                    <a:pt x="98" y="42"/>
                    <a:pt x="97" y="40"/>
                    <a:pt x="97" y="38"/>
                  </a:cubicBezTo>
                  <a:cubicBezTo>
                    <a:pt x="97" y="37"/>
                    <a:pt x="97" y="37"/>
                    <a:pt x="97" y="37"/>
                  </a:cubicBezTo>
                  <a:cubicBezTo>
                    <a:pt x="99" y="36"/>
                    <a:pt x="99" y="36"/>
                    <a:pt x="99" y="36"/>
                  </a:cubicBezTo>
                  <a:cubicBezTo>
                    <a:pt x="99" y="36"/>
                    <a:pt x="100" y="35"/>
                    <a:pt x="99" y="35"/>
                  </a:cubicBezTo>
                  <a:cubicBezTo>
                    <a:pt x="96" y="27"/>
                    <a:pt x="96" y="27"/>
                    <a:pt x="96" y="27"/>
                  </a:cubicBezTo>
                  <a:cubicBezTo>
                    <a:pt x="96" y="27"/>
                    <a:pt x="95" y="26"/>
                    <a:pt x="95" y="26"/>
                  </a:cubicBezTo>
                  <a:cubicBezTo>
                    <a:pt x="93" y="27"/>
                    <a:pt x="93" y="27"/>
                    <a:pt x="93" y="27"/>
                  </a:cubicBezTo>
                  <a:cubicBezTo>
                    <a:pt x="93" y="27"/>
                    <a:pt x="92" y="27"/>
                    <a:pt x="92" y="27"/>
                  </a:cubicBezTo>
                  <a:cubicBezTo>
                    <a:pt x="91" y="25"/>
                    <a:pt x="90" y="23"/>
                    <a:pt x="89" y="21"/>
                  </a:cubicBezTo>
                  <a:cubicBezTo>
                    <a:pt x="88" y="21"/>
                    <a:pt x="88" y="21"/>
                    <a:pt x="89" y="20"/>
                  </a:cubicBezTo>
                  <a:cubicBezTo>
                    <a:pt x="90" y="19"/>
                    <a:pt x="90" y="19"/>
                    <a:pt x="90" y="19"/>
                  </a:cubicBezTo>
                  <a:cubicBezTo>
                    <a:pt x="90" y="19"/>
                    <a:pt x="90" y="18"/>
                    <a:pt x="90" y="18"/>
                  </a:cubicBezTo>
                  <a:cubicBezTo>
                    <a:pt x="84" y="12"/>
                    <a:pt x="84" y="12"/>
                    <a:pt x="84" y="12"/>
                  </a:cubicBezTo>
                  <a:cubicBezTo>
                    <a:pt x="83" y="11"/>
                    <a:pt x="83" y="11"/>
                    <a:pt x="83" y="12"/>
                  </a:cubicBezTo>
                  <a:cubicBezTo>
                    <a:pt x="81" y="13"/>
                    <a:pt x="81" y="13"/>
                    <a:pt x="81" y="13"/>
                  </a:cubicBezTo>
                  <a:cubicBezTo>
                    <a:pt x="81" y="13"/>
                    <a:pt x="81" y="13"/>
                    <a:pt x="80" y="13"/>
                  </a:cubicBezTo>
                  <a:cubicBezTo>
                    <a:pt x="78" y="12"/>
                    <a:pt x="77" y="10"/>
                    <a:pt x="75" y="9"/>
                  </a:cubicBezTo>
                  <a:cubicBezTo>
                    <a:pt x="74" y="9"/>
                    <a:pt x="74" y="9"/>
                    <a:pt x="74" y="8"/>
                  </a:cubicBezTo>
                  <a:cubicBezTo>
                    <a:pt x="75" y="7"/>
                    <a:pt x="75" y="7"/>
                    <a:pt x="75" y="7"/>
                  </a:cubicBezTo>
                  <a:cubicBezTo>
                    <a:pt x="75" y="6"/>
                    <a:pt x="75" y="6"/>
                    <a:pt x="75" y="6"/>
                  </a:cubicBezTo>
                  <a:cubicBezTo>
                    <a:pt x="67" y="2"/>
                    <a:pt x="67" y="2"/>
                    <a:pt x="67" y="2"/>
                  </a:cubicBezTo>
                  <a:cubicBezTo>
                    <a:pt x="66" y="2"/>
                    <a:pt x="66" y="2"/>
                    <a:pt x="66" y="3"/>
                  </a:cubicBezTo>
                  <a:cubicBezTo>
                    <a:pt x="65" y="4"/>
                    <a:pt x="65" y="4"/>
                    <a:pt x="65" y="4"/>
                  </a:cubicBezTo>
                  <a:cubicBezTo>
                    <a:pt x="65" y="5"/>
                    <a:pt x="64" y="5"/>
                    <a:pt x="64" y="5"/>
                  </a:cubicBezTo>
                  <a:cubicBezTo>
                    <a:pt x="62" y="4"/>
                    <a:pt x="59" y="4"/>
                    <a:pt x="57" y="3"/>
                  </a:cubicBezTo>
                  <a:cubicBezTo>
                    <a:pt x="57" y="3"/>
                    <a:pt x="56" y="3"/>
                    <a:pt x="56" y="2"/>
                  </a:cubicBezTo>
                  <a:cubicBezTo>
                    <a:pt x="56" y="1"/>
                    <a:pt x="56" y="1"/>
                    <a:pt x="56" y="1"/>
                  </a:cubicBezTo>
                  <a:cubicBezTo>
                    <a:pt x="56" y="0"/>
                    <a:pt x="56" y="0"/>
                    <a:pt x="55" y="0"/>
                  </a:cubicBezTo>
                  <a:cubicBezTo>
                    <a:pt x="47" y="0"/>
                    <a:pt x="47" y="0"/>
                    <a:pt x="47" y="0"/>
                  </a:cubicBezTo>
                  <a:cubicBezTo>
                    <a:pt x="46" y="0"/>
                    <a:pt x="46" y="0"/>
                    <a:pt x="46" y="1"/>
                  </a:cubicBezTo>
                  <a:cubicBezTo>
                    <a:pt x="46" y="2"/>
                    <a:pt x="46" y="2"/>
                    <a:pt x="46" y="2"/>
                  </a:cubicBezTo>
                  <a:cubicBezTo>
                    <a:pt x="46" y="3"/>
                    <a:pt x="46" y="3"/>
                    <a:pt x="45" y="3"/>
                  </a:cubicBezTo>
                  <a:cubicBezTo>
                    <a:pt x="43" y="4"/>
                    <a:pt x="41" y="4"/>
                    <a:pt x="39" y="5"/>
                  </a:cubicBezTo>
                  <a:cubicBezTo>
                    <a:pt x="38" y="5"/>
                    <a:pt x="38" y="5"/>
                    <a:pt x="38" y="4"/>
                  </a:cubicBezTo>
                  <a:cubicBezTo>
                    <a:pt x="37" y="3"/>
                    <a:pt x="37" y="3"/>
                    <a:pt x="37" y="3"/>
                  </a:cubicBezTo>
                  <a:cubicBezTo>
                    <a:pt x="37" y="2"/>
                    <a:pt x="36" y="2"/>
                    <a:pt x="36" y="2"/>
                  </a:cubicBezTo>
                  <a:cubicBezTo>
                    <a:pt x="28" y="5"/>
                    <a:pt x="28" y="5"/>
                    <a:pt x="28" y="5"/>
                  </a:cubicBezTo>
                  <a:cubicBezTo>
                    <a:pt x="28" y="5"/>
                    <a:pt x="27" y="6"/>
                    <a:pt x="28" y="6"/>
                  </a:cubicBezTo>
                  <a:cubicBezTo>
                    <a:pt x="28" y="8"/>
                    <a:pt x="28" y="8"/>
                    <a:pt x="28" y="8"/>
                  </a:cubicBezTo>
                  <a:cubicBezTo>
                    <a:pt x="28" y="8"/>
                    <a:pt x="28" y="9"/>
                    <a:pt x="28" y="9"/>
                  </a:cubicBezTo>
                  <a:cubicBezTo>
                    <a:pt x="26" y="10"/>
                    <a:pt x="24" y="12"/>
                    <a:pt x="22" y="13"/>
                  </a:cubicBezTo>
                  <a:cubicBezTo>
                    <a:pt x="22" y="13"/>
                    <a:pt x="21" y="13"/>
                    <a:pt x="21" y="13"/>
                  </a:cubicBezTo>
                  <a:cubicBezTo>
                    <a:pt x="20" y="12"/>
                    <a:pt x="20" y="12"/>
                    <a:pt x="20" y="12"/>
                  </a:cubicBezTo>
                  <a:cubicBezTo>
                    <a:pt x="19" y="11"/>
                    <a:pt x="19" y="11"/>
                    <a:pt x="18" y="12"/>
                  </a:cubicBezTo>
                  <a:cubicBezTo>
                    <a:pt x="12" y="18"/>
                    <a:pt x="12" y="18"/>
                    <a:pt x="12" y="18"/>
                  </a:cubicBezTo>
                  <a:cubicBezTo>
                    <a:pt x="12" y="18"/>
                    <a:pt x="12" y="19"/>
                    <a:pt x="12" y="19"/>
                  </a:cubicBezTo>
                  <a:cubicBezTo>
                    <a:pt x="13" y="20"/>
                    <a:pt x="13" y="20"/>
                    <a:pt x="13" y="20"/>
                  </a:cubicBezTo>
                  <a:cubicBezTo>
                    <a:pt x="14" y="21"/>
                    <a:pt x="14" y="21"/>
                    <a:pt x="13" y="21"/>
                  </a:cubicBezTo>
                  <a:cubicBezTo>
                    <a:pt x="12" y="23"/>
                    <a:pt x="11" y="25"/>
                    <a:pt x="10" y="27"/>
                  </a:cubicBezTo>
                  <a:cubicBezTo>
                    <a:pt x="10" y="27"/>
                    <a:pt x="9" y="27"/>
                    <a:pt x="9" y="27"/>
                  </a:cubicBezTo>
                  <a:cubicBezTo>
                    <a:pt x="7" y="26"/>
                    <a:pt x="7" y="26"/>
                    <a:pt x="7" y="26"/>
                  </a:cubicBezTo>
                  <a:cubicBezTo>
                    <a:pt x="7" y="26"/>
                    <a:pt x="6" y="27"/>
                    <a:pt x="6" y="27"/>
                  </a:cubicBezTo>
                  <a:cubicBezTo>
                    <a:pt x="3" y="35"/>
                    <a:pt x="3" y="35"/>
                    <a:pt x="3" y="35"/>
                  </a:cubicBezTo>
                  <a:cubicBezTo>
                    <a:pt x="3" y="35"/>
                    <a:pt x="3" y="36"/>
                    <a:pt x="3" y="36"/>
                  </a:cubicBezTo>
                  <a:cubicBezTo>
                    <a:pt x="5" y="37"/>
                    <a:pt x="5" y="37"/>
                    <a:pt x="5" y="37"/>
                  </a:cubicBezTo>
                  <a:cubicBezTo>
                    <a:pt x="5" y="37"/>
                    <a:pt x="5" y="37"/>
                    <a:pt x="5" y="38"/>
                  </a:cubicBezTo>
                  <a:cubicBezTo>
                    <a:pt x="5" y="40"/>
                    <a:pt x="4" y="42"/>
                    <a:pt x="4" y="45"/>
                  </a:cubicBezTo>
                  <a:cubicBezTo>
                    <a:pt x="4" y="45"/>
                    <a:pt x="3" y="45"/>
                    <a:pt x="3" y="45"/>
                  </a:cubicBezTo>
                  <a:cubicBezTo>
                    <a:pt x="1" y="45"/>
                    <a:pt x="1" y="45"/>
                    <a:pt x="1" y="45"/>
                  </a:cubicBezTo>
                  <a:cubicBezTo>
                    <a:pt x="1" y="45"/>
                    <a:pt x="0" y="46"/>
                    <a:pt x="0" y="46"/>
                  </a:cubicBezTo>
                  <a:cubicBezTo>
                    <a:pt x="0" y="55"/>
                    <a:pt x="0" y="55"/>
                    <a:pt x="0" y="55"/>
                  </a:cubicBezTo>
                  <a:cubicBezTo>
                    <a:pt x="0" y="55"/>
                    <a:pt x="1" y="56"/>
                    <a:pt x="1" y="56"/>
                  </a:cubicBezTo>
                  <a:cubicBezTo>
                    <a:pt x="3" y="56"/>
                    <a:pt x="3" y="56"/>
                    <a:pt x="3" y="56"/>
                  </a:cubicBezTo>
                  <a:cubicBezTo>
                    <a:pt x="3" y="56"/>
                    <a:pt x="4" y="56"/>
                    <a:pt x="4" y="57"/>
                  </a:cubicBezTo>
                  <a:cubicBezTo>
                    <a:pt x="4" y="59"/>
                    <a:pt x="5" y="61"/>
                    <a:pt x="5" y="63"/>
                  </a:cubicBezTo>
                  <a:cubicBezTo>
                    <a:pt x="5" y="64"/>
                    <a:pt x="5" y="64"/>
                    <a:pt x="5" y="64"/>
                  </a:cubicBezTo>
                  <a:cubicBezTo>
                    <a:pt x="3" y="65"/>
                    <a:pt x="3" y="65"/>
                    <a:pt x="3" y="65"/>
                  </a:cubicBezTo>
                  <a:cubicBezTo>
                    <a:pt x="3" y="65"/>
                    <a:pt x="3" y="66"/>
                    <a:pt x="3" y="66"/>
                  </a:cubicBezTo>
                  <a:cubicBezTo>
                    <a:pt x="6" y="74"/>
                    <a:pt x="6" y="74"/>
                    <a:pt x="6" y="74"/>
                  </a:cubicBezTo>
                  <a:cubicBezTo>
                    <a:pt x="6" y="75"/>
                    <a:pt x="7" y="75"/>
                    <a:pt x="7" y="75"/>
                  </a:cubicBezTo>
                  <a:cubicBezTo>
                    <a:pt x="9" y="74"/>
                    <a:pt x="9" y="74"/>
                    <a:pt x="9" y="74"/>
                  </a:cubicBezTo>
                  <a:cubicBezTo>
                    <a:pt x="9" y="74"/>
                    <a:pt x="10" y="74"/>
                    <a:pt x="10" y="74"/>
                  </a:cubicBezTo>
                  <a:cubicBezTo>
                    <a:pt x="11" y="76"/>
                    <a:pt x="12" y="78"/>
                    <a:pt x="13" y="80"/>
                  </a:cubicBezTo>
                  <a:cubicBezTo>
                    <a:pt x="14" y="80"/>
                    <a:pt x="14" y="81"/>
                    <a:pt x="13" y="81"/>
                  </a:cubicBezTo>
                  <a:cubicBezTo>
                    <a:pt x="12" y="82"/>
                    <a:pt x="12" y="82"/>
                    <a:pt x="12" y="82"/>
                  </a:cubicBezTo>
                  <a:cubicBezTo>
                    <a:pt x="12" y="82"/>
                    <a:pt x="12" y="83"/>
                    <a:pt x="12" y="83"/>
                  </a:cubicBezTo>
                  <a:cubicBezTo>
                    <a:pt x="18" y="89"/>
                    <a:pt x="18" y="89"/>
                    <a:pt x="18" y="89"/>
                  </a:cubicBezTo>
                  <a:cubicBezTo>
                    <a:pt x="19" y="90"/>
                    <a:pt x="19" y="90"/>
                    <a:pt x="20" y="89"/>
                  </a:cubicBezTo>
                  <a:cubicBezTo>
                    <a:pt x="21" y="88"/>
                    <a:pt x="21" y="88"/>
                    <a:pt x="21" y="88"/>
                  </a:cubicBezTo>
                  <a:cubicBezTo>
                    <a:pt x="21" y="88"/>
                    <a:pt x="22" y="88"/>
                    <a:pt x="22" y="88"/>
                  </a:cubicBezTo>
                  <a:cubicBezTo>
                    <a:pt x="24" y="89"/>
                    <a:pt x="25" y="91"/>
                    <a:pt x="27" y="92"/>
                  </a:cubicBezTo>
                  <a:cubicBezTo>
                    <a:pt x="28" y="92"/>
                    <a:pt x="28" y="92"/>
                    <a:pt x="28" y="93"/>
                  </a:cubicBezTo>
                  <a:cubicBezTo>
                    <a:pt x="27" y="94"/>
                    <a:pt x="27" y="94"/>
                    <a:pt x="27" y="94"/>
                  </a:cubicBezTo>
                  <a:cubicBezTo>
                    <a:pt x="27" y="95"/>
                    <a:pt x="27" y="95"/>
                    <a:pt x="27" y="96"/>
                  </a:cubicBezTo>
                  <a:cubicBezTo>
                    <a:pt x="35" y="99"/>
                    <a:pt x="35" y="99"/>
                    <a:pt x="35" y="99"/>
                  </a:cubicBezTo>
                  <a:cubicBezTo>
                    <a:pt x="36" y="99"/>
                    <a:pt x="36" y="99"/>
                    <a:pt x="37" y="98"/>
                  </a:cubicBezTo>
                  <a:cubicBezTo>
                    <a:pt x="37" y="97"/>
                    <a:pt x="37" y="97"/>
                    <a:pt x="37" y="97"/>
                  </a:cubicBezTo>
                  <a:cubicBezTo>
                    <a:pt x="37" y="96"/>
                    <a:pt x="38" y="96"/>
                    <a:pt x="38" y="96"/>
                  </a:cubicBezTo>
                  <a:cubicBezTo>
                    <a:pt x="40" y="97"/>
                    <a:pt x="43" y="97"/>
                    <a:pt x="45" y="98"/>
                  </a:cubicBezTo>
                  <a:cubicBezTo>
                    <a:pt x="46" y="98"/>
                    <a:pt x="46" y="98"/>
                    <a:pt x="46" y="99"/>
                  </a:cubicBezTo>
                  <a:cubicBezTo>
                    <a:pt x="46" y="100"/>
                    <a:pt x="46" y="100"/>
                    <a:pt x="46" y="100"/>
                  </a:cubicBezTo>
                  <a:cubicBezTo>
                    <a:pt x="46" y="101"/>
                    <a:pt x="46" y="101"/>
                    <a:pt x="47" y="101"/>
                  </a:cubicBezTo>
                  <a:cubicBezTo>
                    <a:pt x="55" y="101"/>
                    <a:pt x="55" y="101"/>
                    <a:pt x="55" y="101"/>
                  </a:cubicBezTo>
                  <a:cubicBezTo>
                    <a:pt x="56" y="101"/>
                    <a:pt x="56" y="101"/>
                    <a:pt x="56" y="100"/>
                  </a:cubicBezTo>
                  <a:cubicBezTo>
                    <a:pt x="56" y="99"/>
                    <a:pt x="56" y="99"/>
                    <a:pt x="56" y="99"/>
                  </a:cubicBezTo>
                  <a:cubicBezTo>
                    <a:pt x="56" y="98"/>
                    <a:pt x="57" y="98"/>
                    <a:pt x="57" y="98"/>
                  </a:cubicBezTo>
                  <a:cubicBezTo>
                    <a:pt x="59" y="97"/>
                    <a:pt x="61" y="97"/>
                    <a:pt x="63" y="96"/>
                  </a:cubicBezTo>
                  <a:cubicBezTo>
                    <a:pt x="64" y="96"/>
                    <a:pt x="64" y="97"/>
                    <a:pt x="64" y="97"/>
                  </a:cubicBezTo>
                  <a:cubicBezTo>
                    <a:pt x="65" y="98"/>
                    <a:pt x="65" y="98"/>
                    <a:pt x="65" y="98"/>
                  </a:cubicBezTo>
                  <a:cubicBezTo>
                    <a:pt x="65" y="99"/>
                    <a:pt x="66" y="99"/>
                    <a:pt x="66" y="99"/>
                  </a:cubicBezTo>
                  <a:cubicBezTo>
                    <a:pt x="74" y="96"/>
                    <a:pt x="74" y="96"/>
                    <a:pt x="74" y="96"/>
                  </a:cubicBezTo>
                  <a:cubicBezTo>
                    <a:pt x="75" y="96"/>
                    <a:pt x="75" y="95"/>
                    <a:pt x="75" y="95"/>
                  </a:cubicBezTo>
                  <a:cubicBezTo>
                    <a:pt x="74" y="93"/>
                    <a:pt x="74" y="93"/>
                    <a:pt x="74" y="93"/>
                  </a:cubicBezTo>
                  <a:cubicBezTo>
                    <a:pt x="74" y="93"/>
                    <a:pt x="74" y="92"/>
                    <a:pt x="74" y="92"/>
                  </a:cubicBezTo>
                  <a:cubicBezTo>
                    <a:pt x="76" y="91"/>
                    <a:pt x="78" y="89"/>
                    <a:pt x="80" y="88"/>
                  </a:cubicBezTo>
                  <a:cubicBezTo>
                    <a:pt x="81" y="88"/>
                    <a:pt x="81" y="88"/>
                    <a:pt x="81" y="88"/>
                  </a:cubicBezTo>
                  <a:cubicBezTo>
                    <a:pt x="83" y="89"/>
                    <a:pt x="83" y="89"/>
                    <a:pt x="83" y="89"/>
                  </a:cubicBezTo>
                  <a:cubicBezTo>
                    <a:pt x="83" y="90"/>
                    <a:pt x="83" y="90"/>
                    <a:pt x="84" y="89"/>
                  </a:cubicBezTo>
                  <a:cubicBezTo>
                    <a:pt x="90" y="83"/>
                    <a:pt x="90" y="83"/>
                    <a:pt x="90" y="83"/>
                  </a:cubicBezTo>
                  <a:cubicBezTo>
                    <a:pt x="90" y="83"/>
                    <a:pt x="90" y="82"/>
                    <a:pt x="90" y="82"/>
                  </a:cubicBezTo>
                  <a:cubicBezTo>
                    <a:pt x="89" y="81"/>
                    <a:pt x="89" y="81"/>
                    <a:pt x="89" y="81"/>
                  </a:cubicBezTo>
                  <a:cubicBezTo>
                    <a:pt x="88" y="81"/>
                    <a:pt x="88" y="80"/>
                    <a:pt x="89" y="80"/>
                  </a:cubicBezTo>
                  <a:cubicBezTo>
                    <a:pt x="90" y="78"/>
                    <a:pt x="91" y="76"/>
                    <a:pt x="92" y="74"/>
                  </a:cubicBezTo>
                  <a:cubicBezTo>
                    <a:pt x="92" y="74"/>
                    <a:pt x="93" y="74"/>
                    <a:pt x="93" y="74"/>
                  </a:cubicBezTo>
                  <a:cubicBezTo>
                    <a:pt x="95" y="75"/>
                    <a:pt x="95" y="75"/>
                    <a:pt x="95" y="75"/>
                  </a:cubicBezTo>
                  <a:cubicBezTo>
                    <a:pt x="95" y="75"/>
                    <a:pt x="96" y="75"/>
                    <a:pt x="96" y="74"/>
                  </a:cubicBezTo>
                  <a:cubicBezTo>
                    <a:pt x="99" y="66"/>
                    <a:pt x="99" y="66"/>
                    <a:pt x="99" y="66"/>
                  </a:cubicBezTo>
                  <a:cubicBezTo>
                    <a:pt x="100" y="66"/>
                    <a:pt x="99" y="65"/>
                    <a:pt x="99" y="65"/>
                  </a:cubicBezTo>
                  <a:cubicBezTo>
                    <a:pt x="97" y="64"/>
                    <a:pt x="97" y="64"/>
                    <a:pt x="97" y="64"/>
                  </a:cubicBezTo>
                  <a:cubicBezTo>
                    <a:pt x="97" y="64"/>
                    <a:pt x="97" y="64"/>
                    <a:pt x="97" y="63"/>
                  </a:cubicBezTo>
                  <a:cubicBezTo>
                    <a:pt x="97" y="61"/>
                    <a:pt x="98" y="59"/>
                    <a:pt x="98" y="57"/>
                  </a:cubicBezTo>
                  <a:cubicBezTo>
                    <a:pt x="98" y="56"/>
                    <a:pt x="99" y="56"/>
                    <a:pt x="99" y="56"/>
                  </a:cubicBezTo>
                  <a:cubicBezTo>
                    <a:pt x="101" y="56"/>
                    <a:pt x="101" y="56"/>
                    <a:pt x="101" y="56"/>
                  </a:cubicBezTo>
                  <a:cubicBezTo>
                    <a:pt x="101" y="56"/>
                    <a:pt x="102" y="55"/>
                    <a:pt x="102" y="55"/>
                  </a:cubicBezTo>
                  <a:cubicBezTo>
                    <a:pt x="102" y="46"/>
                    <a:pt x="102" y="46"/>
                    <a:pt x="102" y="46"/>
                  </a:cubicBezTo>
                  <a:cubicBezTo>
                    <a:pt x="102" y="46"/>
                    <a:pt x="101" y="45"/>
                    <a:pt x="101" y="45"/>
                  </a:cubicBezTo>
                  <a:moveTo>
                    <a:pt x="51" y="81"/>
                  </a:moveTo>
                  <a:cubicBezTo>
                    <a:pt x="34" y="81"/>
                    <a:pt x="21" y="67"/>
                    <a:pt x="21" y="51"/>
                  </a:cubicBezTo>
                  <a:cubicBezTo>
                    <a:pt x="21" y="34"/>
                    <a:pt x="34" y="20"/>
                    <a:pt x="51" y="20"/>
                  </a:cubicBezTo>
                  <a:cubicBezTo>
                    <a:pt x="68" y="20"/>
                    <a:pt x="81" y="34"/>
                    <a:pt x="81" y="51"/>
                  </a:cubicBezTo>
                  <a:cubicBezTo>
                    <a:pt x="81" y="67"/>
                    <a:pt x="68" y="81"/>
                    <a:pt x="51" y="81"/>
                  </a:cubicBezTo>
                </a:path>
              </a:pathLst>
            </a:custGeom>
            <a:solidFill>
              <a:srgbClr val="0078D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56" name="Freeform 126">
              <a:extLst>
                <a:ext uri="{FF2B5EF4-FFF2-40B4-BE49-F238E27FC236}">
                  <a16:creationId xmlns:a16="http://schemas.microsoft.com/office/drawing/2014/main" id="{4E41AF72-AC57-4FCA-AC05-AC55338CCEA9}"/>
                </a:ext>
              </a:extLst>
            </p:cNvPr>
            <p:cNvSpPr>
              <a:spLocks/>
            </p:cNvSpPr>
            <p:nvPr/>
          </p:nvSpPr>
          <p:spPr bwMode="auto">
            <a:xfrm>
              <a:off x="3883" y="2192"/>
              <a:ext cx="11" cy="14"/>
            </a:xfrm>
            <a:custGeom>
              <a:avLst/>
              <a:gdLst>
                <a:gd name="T0" fmla="*/ 5 w 5"/>
                <a:gd name="T1" fmla="*/ 0 h 7"/>
                <a:gd name="T2" fmla="*/ 5 w 5"/>
                <a:gd name="T3" fmla="*/ 0 h 7"/>
                <a:gd name="T4" fmla="*/ 0 w 5"/>
                <a:gd name="T5" fmla="*/ 7 h 7"/>
                <a:gd name="T6" fmla="*/ 0 w 5"/>
                <a:gd name="T7" fmla="*/ 7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cubicBezTo>
                    <a:pt x="5" y="0"/>
                    <a:pt x="5" y="0"/>
                    <a:pt x="5" y="0"/>
                  </a:cubicBezTo>
                  <a:cubicBezTo>
                    <a:pt x="4" y="3"/>
                    <a:pt x="2" y="5"/>
                    <a:pt x="0" y="7"/>
                  </a:cubicBezTo>
                  <a:cubicBezTo>
                    <a:pt x="0" y="7"/>
                    <a:pt x="0" y="7"/>
                    <a:pt x="0" y="7"/>
                  </a:cubicBezTo>
                  <a:cubicBezTo>
                    <a:pt x="2" y="5"/>
                    <a:pt x="4" y="3"/>
                    <a:pt x="5"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58" name="Freeform 127">
              <a:extLst>
                <a:ext uri="{FF2B5EF4-FFF2-40B4-BE49-F238E27FC236}">
                  <a16:creationId xmlns:a16="http://schemas.microsoft.com/office/drawing/2014/main" id="{3AE8477E-31D6-42E8-B158-B75A7A809531}"/>
                </a:ext>
              </a:extLst>
            </p:cNvPr>
            <p:cNvSpPr>
              <a:spLocks/>
            </p:cNvSpPr>
            <p:nvPr/>
          </p:nvSpPr>
          <p:spPr bwMode="auto">
            <a:xfrm>
              <a:off x="3883" y="2192"/>
              <a:ext cx="50" cy="39"/>
            </a:xfrm>
            <a:custGeom>
              <a:avLst/>
              <a:gdLst>
                <a:gd name="T0" fmla="*/ 8 w 24"/>
                <a:gd name="T1" fmla="*/ 0 h 19"/>
                <a:gd name="T2" fmla="*/ 5 w 24"/>
                <a:gd name="T3" fmla="*/ 0 h 19"/>
                <a:gd name="T4" fmla="*/ 0 w 24"/>
                <a:gd name="T5" fmla="*/ 7 h 19"/>
                <a:gd name="T6" fmla="*/ 17 w 24"/>
                <a:gd name="T7" fmla="*/ 19 h 19"/>
                <a:gd name="T8" fmla="*/ 18 w 24"/>
                <a:gd name="T9" fmla="*/ 18 h 19"/>
                <a:gd name="T10" fmla="*/ 18 w 24"/>
                <a:gd name="T11" fmla="*/ 18 h 19"/>
                <a:gd name="T12" fmla="*/ 18 w 24"/>
                <a:gd name="T13" fmla="*/ 17 h 19"/>
                <a:gd name="T14" fmla="*/ 17 w 24"/>
                <a:gd name="T15" fmla="*/ 16 h 19"/>
                <a:gd name="T16" fmla="*/ 16 w 24"/>
                <a:gd name="T17" fmla="*/ 15 h 19"/>
                <a:gd name="T18" fmla="*/ 17 w 24"/>
                <a:gd name="T19" fmla="*/ 15 h 19"/>
                <a:gd name="T20" fmla="*/ 20 w 24"/>
                <a:gd name="T21" fmla="*/ 9 h 19"/>
                <a:gd name="T22" fmla="*/ 21 w 24"/>
                <a:gd name="T23" fmla="*/ 9 h 19"/>
                <a:gd name="T24" fmla="*/ 21 w 24"/>
                <a:gd name="T25" fmla="*/ 9 h 19"/>
                <a:gd name="T26" fmla="*/ 23 w 24"/>
                <a:gd name="T27" fmla="*/ 10 h 19"/>
                <a:gd name="T28" fmla="*/ 23 w 24"/>
                <a:gd name="T29" fmla="*/ 10 h 19"/>
                <a:gd name="T30" fmla="*/ 24 w 24"/>
                <a:gd name="T31" fmla="*/ 9 h 19"/>
                <a:gd name="T32" fmla="*/ 24 w 24"/>
                <a:gd name="T33" fmla="*/ 8 h 19"/>
                <a:gd name="T34" fmla="*/ 8 w 24"/>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9">
                  <a:moveTo>
                    <a:pt x="8" y="0"/>
                  </a:moveTo>
                  <a:cubicBezTo>
                    <a:pt x="5" y="0"/>
                    <a:pt x="5" y="0"/>
                    <a:pt x="5" y="0"/>
                  </a:cubicBezTo>
                  <a:cubicBezTo>
                    <a:pt x="4" y="3"/>
                    <a:pt x="2" y="5"/>
                    <a:pt x="0" y="7"/>
                  </a:cubicBezTo>
                  <a:cubicBezTo>
                    <a:pt x="17" y="19"/>
                    <a:pt x="17" y="19"/>
                    <a:pt x="17" y="19"/>
                  </a:cubicBezTo>
                  <a:cubicBezTo>
                    <a:pt x="18" y="18"/>
                    <a:pt x="18" y="18"/>
                    <a:pt x="18" y="18"/>
                  </a:cubicBezTo>
                  <a:cubicBezTo>
                    <a:pt x="18" y="18"/>
                    <a:pt x="18" y="18"/>
                    <a:pt x="18" y="18"/>
                  </a:cubicBezTo>
                  <a:cubicBezTo>
                    <a:pt x="18" y="17"/>
                    <a:pt x="18" y="17"/>
                    <a:pt x="18" y="17"/>
                  </a:cubicBezTo>
                  <a:cubicBezTo>
                    <a:pt x="17" y="16"/>
                    <a:pt x="17" y="16"/>
                    <a:pt x="17" y="16"/>
                  </a:cubicBezTo>
                  <a:cubicBezTo>
                    <a:pt x="16" y="16"/>
                    <a:pt x="16" y="15"/>
                    <a:pt x="16" y="15"/>
                  </a:cubicBezTo>
                  <a:cubicBezTo>
                    <a:pt x="16" y="15"/>
                    <a:pt x="16" y="15"/>
                    <a:pt x="17" y="15"/>
                  </a:cubicBezTo>
                  <a:cubicBezTo>
                    <a:pt x="18" y="13"/>
                    <a:pt x="19" y="11"/>
                    <a:pt x="20" y="9"/>
                  </a:cubicBezTo>
                  <a:cubicBezTo>
                    <a:pt x="20" y="9"/>
                    <a:pt x="21" y="9"/>
                    <a:pt x="21" y="9"/>
                  </a:cubicBezTo>
                  <a:cubicBezTo>
                    <a:pt x="21" y="9"/>
                    <a:pt x="21" y="9"/>
                    <a:pt x="21" y="9"/>
                  </a:cubicBezTo>
                  <a:cubicBezTo>
                    <a:pt x="23" y="10"/>
                    <a:pt x="23" y="10"/>
                    <a:pt x="23" y="10"/>
                  </a:cubicBezTo>
                  <a:cubicBezTo>
                    <a:pt x="23" y="10"/>
                    <a:pt x="23" y="10"/>
                    <a:pt x="23" y="10"/>
                  </a:cubicBezTo>
                  <a:cubicBezTo>
                    <a:pt x="24" y="10"/>
                    <a:pt x="24" y="9"/>
                    <a:pt x="24" y="9"/>
                  </a:cubicBezTo>
                  <a:cubicBezTo>
                    <a:pt x="24" y="8"/>
                    <a:pt x="24" y="8"/>
                    <a:pt x="24" y="8"/>
                  </a:cubicBezTo>
                  <a:cubicBezTo>
                    <a:pt x="8" y="0"/>
                    <a:pt x="8" y="0"/>
                    <a:pt x="8"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72" name="Freeform 128">
              <a:extLst>
                <a:ext uri="{FF2B5EF4-FFF2-40B4-BE49-F238E27FC236}">
                  <a16:creationId xmlns:a16="http://schemas.microsoft.com/office/drawing/2014/main" id="{07FB0C58-EE2B-4164-B228-F25EB1E82347}"/>
                </a:ext>
              </a:extLst>
            </p:cNvPr>
            <p:cNvSpPr>
              <a:spLocks noEditPoints="1"/>
            </p:cNvSpPr>
            <p:nvPr/>
          </p:nvSpPr>
          <p:spPr bwMode="auto">
            <a:xfrm>
              <a:off x="3811" y="2223"/>
              <a:ext cx="37" cy="33"/>
            </a:xfrm>
            <a:custGeom>
              <a:avLst/>
              <a:gdLst>
                <a:gd name="T0" fmla="*/ 1 w 18"/>
                <a:gd name="T1" fmla="*/ 16 h 16"/>
                <a:gd name="T2" fmla="*/ 0 w 18"/>
                <a:gd name="T3" fmla="*/ 16 h 16"/>
                <a:gd name="T4" fmla="*/ 0 w 18"/>
                <a:gd name="T5" fmla="*/ 16 h 16"/>
                <a:gd name="T6" fmla="*/ 1 w 18"/>
                <a:gd name="T7" fmla="*/ 16 h 16"/>
                <a:gd name="T8" fmla="*/ 1 w 18"/>
                <a:gd name="T9" fmla="*/ 16 h 16"/>
                <a:gd name="T10" fmla="*/ 18 w 18"/>
                <a:gd name="T11" fmla="*/ 0 h 16"/>
                <a:gd name="T12" fmla="*/ 14 w 18"/>
                <a:gd name="T13" fmla="*/ 1 h 16"/>
                <a:gd name="T14" fmla="*/ 14 w 18"/>
                <a:gd name="T15" fmla="*/ 1 h 16"/>
                <a:gd name="T16" fmla="*/ 14 w 18"/>
                <a:gd name="T17" fmla="*/ 1 h 16"/>
                <a:gd name="T18" fmla="*/ 18 w 18"/>
                <a:gd name="T19" fmla="*/ 0 h 16"/>
                <a:gd name="T20" fmla="*/ 18 w 18"/>
                <a:gd name="T21" fmla="*/ 0 h 16"/>
                <a:gd name="T22" fmla="*/ 7 w 18"/>
                <a:gd name="T23" fmla="*/ 0 h 16"/>
                <a:gd name="T24" fmla="*/ 7 w 18"/>
                <a:gd name="T25" fmla="*/ 0 h 16"/>
                <a:gd name="T26" fmla="*/ 14 w 18"/>
                <a:gd name="T27" fmla="*/ 1 h 16"/>
                <a:gd name="T28" fmla="*/ 7 w 1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6">
                  <a:moveTo>
                    <a:pt x="1" y="16"/>
                  </a:moveTo>
                  <a:cubicBezTo>
                    <a:pt x="1" y="16"/>
                    <a:pt x="1" y="16"/>
                    <a:pt x="0" y="16"/>
                  </a:cubicBezTo>
                  <a:cubicBezTo>
                    <a:pt x="0" y="16"/>
                    <a:pt x="0" y="16"/>
                    <a:pt x="0" y="16"/>
                  </a:cubicBezTo>
                  <a:cubicBezTo>
                    <a:pt x="1" y="16"/>
                    <a:pt x="1" y="16"/>
                    <a:pt x="1" y="16"/>
                  </a:cubicBezTo>
                  <a:cubicBezTo>
                    <a:pt x="1" y="16"/>
                    <a:pt x="1" y="16"/>
                    <a:pt x="1" y="16"/>
                  </a:cubicBezTo>
                  <a:moveTo>
                    <a:pt x="18" y="0"/>
                  </a:moveTo>
                  <a:cubicBezTo>
                    <a:pt x="17" y="0"/>
                    <a:pt x="15" y="1"/>
                    <a:pt x="14" y="1"/>
                  </a:cubicBezTo>
                  <a:cubicBezTo>
                    <a:pt x="14" y="1"/>
                    <a:pt x="14" y="1"/>
                    <a:pt x="14" y="1"/>
                  </a:cubicBezTo>
                  <a:cubicBezTo>
                    <a:pt x="14" y="1"/>
                    <a:pt x="14" y="1"/>
                    <a:pt x="14" y="1"/>
                  </a:cubicBezTo>
                  <a:cubicBezTo>
                    <a:pt x="15" y="1"/>
                    <a:pt x="17" y="0"/>
                    <a:pt x="18" y="0"/>
                  </a:cubicBezTo>
                  <a:cubicBezTo>
                    <a:pt x="18" y="0"/>
                    <a:pt x="18" y="0"/>
                    <a:pt x="18" y="0"/>
                  </a:cubicBezTo>
                  <a:moveTo>
                    <a:pt x="7" y="0"/>
                  </a:moveTo>
                  <a:cubicBezTo>
                    <a:pt x="7" y="0"/>
                    <a:pt x="7" y="0"/>
                    <a:pt x="7" y="0"/>
                  </a:cubicBezTo>
                  <a:cubicBezTo>
                    <a:pt x="9" y="0"/>
                    <a:pt x="11" y="1"/>
                    <a:pt x="14" y="1"/>
                  </a:cubicBezTo>
                  <a:cubicBezTo>
                    <a:pt x="11" y="1"/>
                    <a:pt x="9" y="0"/>
                    <a:pt x="7"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73" name="Freeform 129">
              <a:extLst>
                <a:ext uri="{FF2B5EF4-FFF2-40B4-BE49-F238E27FC236}">
                  <a16:creationId xmlns:a16="http://schemas.microsoft.com/office/drawing/2014/main" id="{780BF0BE-8F7F-495C-9DD2-3881A65AB069}"/>
                </a:ext>
              </a:extLst>
            </p:cNvPr>
            <p:cNvSpPr>
              <a:spLocks/>
            </p:cNvSpPr>
            <p:nvPr/>
          </p:nvSpPr>
          <p:spPr bwMode="auto">
            <a:xfrm>
              <a:off x="3811" y="2223"/>
              <a:ext cx="37" cy="43"/>
            </a:xfrm>
            <a:custGeom>
              <a:avLst/>
              <a:gdLst>
                <a:gd name="T0" fmla="*/ 7 w 18"/>
                <a:gd name="T1" fmla="*/ 0 h 21"/>
                <a:gd name="T2" fmla="*/ 0 w 18"/>
                <a:gd name="T3" fmla="*/ 16 h 21"/>
                <a:gd name="T4" fmla="*/ 1 w 18"/>
                <a:gd name="T5" fmla="*/ 16 h 21"/>
                <a:gd name="T6" fmla="*/ 1 w 18"/>
                <a:gd name="T7" fmla="*/ 16 h 21"/>
                <a:gd name="T8" fmla="*/ 1 w 18"/>
                <a:gd name="T9" fmla="*/ 16 h 21"/>
                <a:gd name="T10" fmla="*/ 8 w 18"/>
                <a:gd name="T11" fmla="*/ 18 h 21"/>
                <a:gd name="T12" fmla="*/ 9 w 18"/>
                <a:gd name="T13" fmla="*/ 19 h 21"/>
                <a:gd name="T14" fmla="*/ 9 w 18"/>
                <a:gd name="T15" fmla="*/ 20 h 21"/>
                <a:gd name="T16" fmla="*/ 10 w 18"/>
                <a:gd name="T17" fmla="*/ 21 h 21"/>
                <a:gd name="T18" fmla="*/ 12 w 18"/>
                <a:gd name="T19" fmla="*/ 21 h 21"/>
                <a:gd name="T20" fmla="*/ 18 w 18"/>
                <a:gd name="T21" fmla="*/ 0 h 21"/>
                <a:gd name="T22" fmla="*/ 14 w 18"/>
                <a:gd name="T23" fmla="*/ 1 h 21"/>
                <a:gd name="T24" fmla="*/ 14 w 18"/>
                <a:gd name="T25" fmla="*/ 1 h 21"/>
                <a:gd name="T26" fmla="*/ 14 w 18"/>
                <a:gd name="T27" fmla="*/ 1 h 21"/>
                <a:gd name="T28" fmla="*/ 7 w 18"/>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1">
                  <a:moveTo>
                    <a:pt x="7" y="0"/>
                  </a:moveTo>
                  <a:cubicBezTo>
                    <a:pt x="0" y="16"/>
                    <a:pt x="0" y="16"/>
                    <a:pt x="0" y="16"/>
                  </a:cubicBezTo>
                  <a:cubicBezTo>
                    <a:pt x="1" y="16"/>
                    <a:pt x="1" y="16"/>
                    <a:pt x="1" y="16"/>
                  </a:cubicBezTo>
                  <a:cubicBezTo>
                    <a:pt x="1" y="16"/>
                    <a:pt x="1" y="16"/>
                    <a:pt x="1" y="16"/>
                  </a:cubicBezTo>
                  <a:cubicBezTo>
                    <a:pt x="1" y="16"/>
                    <a:pt x="1" y="16"/>
                    <a:pt x="1" y="16"/>
                  </a:cubicBezTo>
                  <a:cubicBezTo>
                    <a:pt x="3" y="17"/>
                    <a:pt x="6" y="17"/>
                    <a:pt x="8" y="18"/>
                  </a:cubicBezTo>
                  <a:cubicBezTo>
                    <a:pt x="9" y="18"/>
                    <a:pt x="9" y="18"/>
                    <a:pt x="9" y="19"/>
                  </a:cubicBezTo>
                  <a:cubicBezTo>
                    <a:pt x="9" y="20"/>
                    <a:pt x="9" y="20"/>
                    <a:pt x="9" y="20"/>
                  </a:cubicBezTo>
                  <a:cubicBezTo>
                    <a:pt x="9" y="21"/>
                    <a:pt x="9" y="21"/>
                    <a:pt x="10" y="21"/>
                  </a:cubicBezTo>
                  <a:cubicBezTo>
                    <a:pt x="12" y="21"/>
                    <a:pt x="12" y="21"/>
                    <a:pt x="12" y="21"/>
                  </a:cubicBezTo>
                  <a:cubicBezTo>
                    <a:pt x="18" y="0"/>
                    <a:pt x="18" y="0"/>
                    <a:pt x="18" y="0"/>
                  </a:cubicBezTo>
                  <a:cubicBezTo>
                    <a:pt x="17" y="0"/>
                    <a:pt x="15" y="1"/>
                    <a:pt x="14" y="1"/>
                  </a:cubicBezTo>
                  <a:cubicBezTo>
                    <a:pt x="14" y="1"/>
                    <a:pt x="14" y="1"/>
                    <a:pt x="14" y="1"/>
                  </a:cubicBezTo>
                  <a:cubicBezTo>
                    <a:pt x="14" y="1"/>
                    <a:pt x="14" y="1"/>
                    <a:pt x="14" y="1"/>
                  </a:cubicBezTo>
                  <a:cubicBezTo>
                    <a:pt x="11" y="1"/>
                    <a:pt x="9" y="0"/>
                    <a:pt x="7"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74" name="Freeform 130">
              <a:extLst>
                <a:ext uri="{FF2B5EF4-FFF2-40B4-BE49-F238E27FC236}">
                  <a16:creationId xmlns:a16="http://schemas.microsoft.com/office/drawing/2014/main" id="{F2537D4B-FB19-47CB-B967-6C453218D3B3}"/>
                </a:ext>
              </a:extLst>
            </p:cNvPr>
            <p:cNvSpPr>
              <a:spLocks noEditPoints="1"/>
            </p:cNvSpPr>
            <p:nvPr/>
          </p:nvSpPr>
          <p:spPr bwMode="auto">
            <a:xfrm>
              <a:off x="3826" y="2062"/>
              <a:ext cx="22" cy="39"/>
            </a:xfrm>
            <a:custGeom>
              <a:avLst/>
              <a:gdLst>
                <a:gd name="T0" fmla="*/ 7 w 11"/>
                <a:gd name="T1" fmla="*/ 18 h 19"/>
                <a:gd name="T2" fmla="*/ 11 w 11"/>
                <a:gd name="T3" fmla="*/ 19 h 19"/>
                <a:gd name="T4" fmla="*/ 11 w 11"/>
                <a:gd name="T5" fmla="*/ 19 h 19"/>
                <a:gd name="T6" fmla="*/ 7 w 11"/>
                <a:gd name="T7" fmla="*/ 18 h 19"/>
                <a:gd name="T8" fmla="*/ 7 w 11"/>
                <a:gd name="T9" fmla="*/ 18 h 19"/>
                <a:gd name="T10" fmla="*/ 0 w 11"/>
                <a:gd name="T11" fmla="*/ 19 h 19"/>
                <a:gd name="T12" fmla="*/ 0 w 11"/>
                <a:gd name="T13" fmla="*/ 19 h 19"/>
                <a:gd name="T14" fmla="*/ 7 w 11"/>
                <a:gd name="T15" fmla="*/ 18 h 19"/>
                <a:gd name="T16" fmla="*/ 2 w 11"/>
                <a:gd name="T17" fmla="*/ 0 h 19"/>
                <a:gd name="T18" fmla="*/ 1 w 11"/>
                <a:gd name="T19" fmla="*/ 1 h 19"/>
                <a:gd name="T20" fmla="*/ 1 w 11"/>
                <a:gd name="T21" fmla="*/ 1 h 19"/>
                <a:gd name="T22" fmla="*/ 1 w 11"/>
                <a:gd name="T23" fmla="*/ 1 h 19"/>
                <a:gd name="T24" fmla="*/ 2 w 11"/>
                <a:gd name="T25" fmla="*/ 0 h 19"/>
                <a:gd name="T26" fmla="*/ 2 w 11"/>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9">
                  <a:moveTo>
                    <a:pt x="7" y="18"/>
                  </a:moveTo>
                  <a:cubicBezTo>
                    <a:pt x="8" y="18"/>
                    <a:pt x="9" y="19"/>
                    <a:pt x="11" y="19"/>
                  </a:cubicBezTo>
                  <a:cubicBezTo>
                    <a:pt x="11" y="19"/>
                    <a:pt x="11" y="19"/>
                    <a:pt x="11" y="19"/>
                  </a:cubicBezTo>
                  <a:cubicBezTo>
                    <a:pt x="9" y="19"/>
                    <a:pt x="8" y="18"/>
                    <a:pt x="7" y="18"/>
                  </a:cubicBezTo>
                  <a:moveTo>
                    <a:pt x="7" y="18"/>
                  </a:moveTo>
                  <a:cubicBezTo>
                    <a:pt x="5" y="18"/>
                    <a:pt x="3" y="19"/>
                    <a:pt x="0" y="19"/>
                  </a:cubicBezTo>
                  <a:cubicBezTo>
                    <a:pt x="0" y="19"/>
                    <a:pt x="0" y="19"/>
                    <a:pt x="0" y="19"/>
                  </a:cubicBezTo>
                  <a:cubicBezTo>
                    <a:pt x="3" y="19"/>
                    <a:pt x="5" y="18"/>
                    <a:pt x="7" y="18"/>
                  </a:cubicBezTo>
                  <a:moveTo>
                    <a:pt x="2" y="0"/>
                  </a:moveTo>
                  <a:cubicBezTo>
                    <a:pt x="2" y="1"/>
                    <a:pt x="2" y="1"/>
                    <a:pt x="1" y="1"/>
                  </a:cubicBezTo>
                  <a:cubicBezTo>
                    <a:pt x="1" y="1"/>
                    <a:pt x="1" y="1"/>
                    <a:pt x="1" y="1"/>
                  </a:cubicBezTo>
                  <a:cubicBezTo>
                    <a:pt x="1" y="1"/>
                    <a:pt x="1" y="1"/>
                    <a:pt x="1" y="1"/>
                  </a:cubicBezTo>
                  <a:cubicBezTo>
                    <a:pt x="2" y="1"/>
                    <a:pt x="2" y="1"/>
                    <a:pt x="2" y="0"/>
                  </a:cubicBezTo>
                  <a:cubicBezTo>
                    <a:pt x="2" y="0"/>
                    <a:pt x="2" y="0"/>
                    <a:pt x="2" y="0"/>
                  </a:cubicBezTo>
                </a:path>
              </a:pathLst>
            </a:custGeom>
            <a:solidFill>
              <a:srgbClr val="004E8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75" name="Freeform 131">
              <a:extLst>
                <a:ext uri="{FF2B5EF4-FFF2-40B4-BE49-F238E27FC236}">
                  <a16:creationId xmlns:a16="http://schemas.microsoft.com/office/drawing/2014/main" id="{5F723EAB-006B-4940-8797-0D7F62207C71}"/>
                </a:ext>
              </a:extLst>
            </p:cNvPr>
            <p:cNvSpPr>
              <a:spLocks/>
            </p:cNvSpPr>
            <p:nvPr/>
          </p:nvSpPr>
          <p:spPr bwMode="auto">
            <a:xfrm>
              <a:off x="3817" y="2058"/>
              <a:ext cx="31" cy="43"/>
            </a:xfrm>
            <a:custGeom>
              <a:avLst/>
              <a:gdLst>
                <a:gd name="T0" fmla="*/ 10 w 15"/>
                <a:gd name="T1" fmla="*/ 0 h 21"/>
                <a:gd name="T2" fmla="*/ 7 w 15"/>
                <a:gd name="T3" fmla="*/ 0 h 21"/>
                <a:gd name="T4" fmla="*/ 6 w 15"/>
                <a:gd name="T5" fmla="*/ 1 h 21"/>
                <a:gd name="T6" fmla="*/ 6 w 15"/>
                <a:gd name="T7" fmla="*/ 2 h 21"/>
                <a:gd name="T8" fmla="*/ 6 w 15"/>
                <a:gd name="T9" fmla="*/ 2 h 21"/>
                <a:gd name="T10" fmla="*/ 5 w 15"/>
                <a:gd name="T11" fmla="*/ 3 h 21"/>
                <a:gd name="T12" fmla="*/ 5 w 15"/>
                <a:gd name="T13" fmla="*/ 3 h 21"/>
                <a:gd name="T14" fmla="*/ 0 w 15"/>
                <a:gd name="T15" fmla="*/ 4 h 21"/>
                <a:gd name="T16" fmla="*/ 4 w 15"/>
                <a:gd name="T17" fmla="*/ 21 h 21"/>
                <a:gd name="T18" fmla="*/ 11 w 15"/>
                <a:gd name="T19" fmla="*/ 20 h 21"/>
                <a:gd name="T20" fmla="*/ 11 w 15"/>
                <a:gd name="T21" fmla="*/ 20 h 21"/>
                <a:gd name="T22" fmla="*/ 11 w 15"/>
                <a:gd name="T23" fmla="*/ 20 h 21"/>
                <a:gd name="T24" fmla="*/ 15 w 15"/>
                <a:gd name="T25" fmla="*/ 21 h 21"/>
                <a:gd name="T26" fmla="*/ 10 w 15"/>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1">
                  <a:moveTo>
                    <a:pt x="10" y="0"/>
                  </a:moveTo>
                  <a:cubicBezTo>
                    <a:pt x="7" y="0"/>
                    <a:pt x="7" y="0"/>
                    <a:pt x="7" y="0"/>
                  </a:cubicBezTo>
                  <a:cubicBezTo>
                    <a:pt x="6" y="0"/>
                    <a:pt x="6" y="0"/>
                    <a:pt x="6" y="1"/>
                  </a:cubicBezTo>
                  <a:cubicBezTo>
                    <a:pt x="6" y="2"/>
                    <a:pt x="6" y="2"/>
                    <a:pt x="6" y="2"/>
                  </a:cubicBezTo>
                  <a:cubicBezTo>
                    <a:pt x="6" y="2"/>
                    <a:pt x="6" y="2"/>
                    <a:pt x="6" y="2"/>
                  </a:cubicBezTo>
                  <a:cubicBezTo>
                    <a:pt x="6" y="3"/>
                    <a:pt x="6" y="3"/>
                    <a:pt x="5" y="3"/>
                  </a:cubicBezTo>
                  <a:cubicBezTo>
                    <a:pt x="5" y="3"/>
                    <a:pt x="5" y="3"/>
                    <a:pt x="5" y="3"/>
                  </a:cubicBezTo>
                  <a:cubicBezTo>
                    <a:pt x="3" y="4"/>
                    <a:pt x="2" y="4"/>
                    <a:pt x="0" y="4"/>
                  </a:cubicBezTo>
                  <a:cubicBezTo>
                    <a:pt x="4" y="21"/>
                    <a:pt x="4" y="21"/>
                    <a:pt x="4" y="21"/>
                  </a:cubicBezTo>
                  <a:cubicBezTo>
                    <a:pt x="7" y="21"/>
                    <a:pt x="9" y="20"/>
                    <a:pt x="11" y="20"/>
                  </a:cubicBezTo>
                  <a:cubicBezTo>
                    <a:pt x="11" y="20"/>
                    <a:pt x="11" y="20"/>
                    <a:pt x="11" y="20"/>
                  </a:cubicBezTo>
                  <a:cubicBezTo>
                    <a:pt x="11" y="20"/>
                    <a:pt x="11" y="20"/>
                    <a:pt x="11" y="20"/>
                  </a:cubicBezTo>
                  <a:cubicBezTo>
                    <a:pt x="12" y="20"/>
                    <a:pt x="13" y="21"/>
                    <a:pt x="15" y="21"/>
                  </a:cubicBezTo>
                  <a:cubicBezTo>
                    <a:pt x="10" y="0"/>
                    <a:pt x="10" y="0"/>
                    <a:pt x="10" y="0"/>
                  </a:cubicBezTo>
                </a:path>
              </a:pathLst>
            </a:custGeom>
            <a:solidFill>
              <a:srgbClr val="0067B4"/>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76" name="Freeform 132">
              <a:extLst>
                <a:ext uri="{FF2B5EF4-FFF2-40B4-BE49-F238E27FC236}">
                  <a16:creationId xmlns:a16="http://schemas.microsoft.com/office/drawing/2014/main" id="{0444CF1C-FE47-47ED-B6C1-E95FEB3F2ED5}"/>
                </a:ext>
              </a:extLst>
            </p:cNvPr>
            <p:cNvSpPr>
              <a:spLocks noEditPoints="1"/>
            </p:cNvSpPr>
            <p:nvPr/>
          </p:nvSpPr>
          <p:spPr bwMode="auto">
            <a:xfrm>
              <a:off x="3667" y="1990"/>
              <a:ext cx="346" cy="344"/>
            </a:xfrm>
            <a:custGeom>
              <a:avLst/>
              <a:gdLst>
                <a:gd name="T0" fmla="*/ 152 w 168"/>
                <a:gd name="T1" fmla="*/ 45 h 167"/>
                <a:gd name="T2" fmla="*/ 148 w 168"/>
                <a:gd name="T3" fmla="*/ 33 h 167"/>
                <a:gd name="T4" fmla="*/ 136 w 168"/>
                <a:gd name="T5" fmla="*/ 21 h 167"/>
                <a:gd name="T6" fmla="*/ 125 w 168"/>
                <a:gd name="T7" fmla="*/ 17 h 167"/>
                <a:gd name="T8" fmla="*/ 123 w 168"/>
                <a:gd name="T9" fmla="*/ 9 h 167"/>
                <a:gd name="T10" fmla="*/ 109 w 168"/>
                <a:gd name="T11" fmla="*/ 6 h 167"/>
                <a:gd name="T12" fmla="*/ 95 w 168"/>
                <a:gd name="T13" fmla="*/ 3 h 167"/>
                <a:gd name="T14" fmla="*/ 81 w 168"/>
                <a:gd name="T15" fmla="*/ 0 h 167"/>
                <a:gd name="T16" fmla="*/ 75 w 168"/>
                <a:gd name="T17" fmla="*/ 5 h 167"/>
                <a:gd name="T18" fmla="*/ 63 w 168"/>
                <a:gd name="T19" fmla="*/ 5 h 167"/>
                <a:gd name="T20" fmla="*/ 47 w 168"/>
                <a:gd name="T21" fmla="*/ 11 h 167"/>
                <a:gd name="T22" fmla="*/ 39 w 168"/>
                <a:gd name="T23" fmla="*/ 19 h 167"/>
                <a:gd name="T24" fmla="*/ 30 w 168"/>
                <a:gd name="T25" fmla="*/ 19 h 167"/>
                <a:gd name="T26" fmla="*/ 22 w 168"/>
                <a:gd name="T27" fmla="*/ 35 h 167"/>
                <a:gd name="T28" fmla="*/ 13 w 168"/>
                <a:gd name="T29" fmla="*/ 43 h 167"/>
                <a:gd name="T30" fmla="*/ 7 w 168"/>
                <a:gd name="T31" fmla="*/ 59 h 167"/>
                <a:gd name="T32" fmla="*/ 7 w 168"/>
                <a:gd name="T33" fmla="*/ 70 h 167"/>
                <a:gd name="T34" fmla="*/ 0 w 168"/>
                <a:gd name="T35" fmla="*/ 76 h 167"/>
                <a:gd name="T36" fmla="*/ 3 w 168"/>
                <a:gd name="T37" fmla="*/ 90 h 167"/>
                <a:gd name="T38" fmla="*/ 6 w 168"/>
                <a:gd name="T39" fmla="*/ 105 h 167"/>
                <a:gd name="T40" fmla="*/ 8 w 168"/>
                <a:gd name="T41" fmla="*/ 119 h 167"/>
                <a:gd name="T42" fmla="*/ 16 w 168"/>
                <a:gd name="T43" fmla="*/ 122 h 167"/>
                <a:gd name="T44" fmla="*/ 20 w 168"/>
                <a:gd name="T45" fmla="*/ 134 h 167"/>
                <a:gd name="T46" fmla="*/ 32 w 168"/>
                <a:gd name="T47" fmla="*/ 146 h 167"/>
                <a:gd name="T48" fmla="*/ 43 w 168"/>
                <a:gd name="T49" fmla="*/ 150 h 167"/>
                <a:gd name="T50" fmla="*/ 45 w 168"/>
                <a:gd name="T51" fmla="*/ 158 h 167"/>
                <a:gd name="T52" fmla="*/ 59 w 168"/>
                <a:gd name="T53" fmla="*/ 161 h 167"/>
                <a:gd name="T54" fmla="*/ 73 w 168"/>
                <a:gd name="T55" fmla="*/ 164 h 167"/>
                <a:gd name="T56" fmla="*/ 87 w 168"/>
                <a:gd name="T57" fmla="*/ 167 h 167"/>
                <a:gd name="T58" fmla="*/ 93 w 168"/>
                <a:gd name="T59" fmla="*/ 162 h 167"/>
                <a:gd name="T60" fmla="*/ 106 w 168"/>
                <a:gd name="T61" fmla="*/ 162 h 167"/>
                <a:gd name="T62" fmla="*/ 121 w 168"/>
                <a:gd name="T63" fmla="*/ 156 h 167"/>
                <a:gd name="T64" fmla="*/ 130 w 168"/>
                <a:gd name="T65" fmla="*/ 148 h 167"/>
                <a:gd name="T66" fmla="*/ 138 w 168"/>
                <a:gd name="T67" fmla="*/ 148 h 167"/>
                <a:gd name="T68" fmla="*/ 146 w 168"/>
                <a:gd name="T69" fmla="*/ 132 h 167"/>
                <a:gd name="T70" fmla="*/ 155 w 168"/>
                <a:gd name="T71" fmla="*/ 124 h 167"/>
                <a:gd name="T72" fmla="*/ 161 w 168"/>
                <a:gd name="T73" fmla="*/ 108 h 167"/>
                <a:gd name="T74" fmla="*/ 162 w 168"/>
                <a:gd name="T75" fmla="*/ 97 h 167"/>
                <a:gd name="T76" fmla="*/ 168 w 168"/>
                <a:gd name="T77" fmla="*/ 91 h 167"/>
                <a:gd name="T78" fmla="*/ 165 w 168"/>
                <a:gd name="T79" fmla="*/ 77 h 167"/>
                <a:gd name="T80" fmla="*/ 162 w 168"/>
                <a:gd name="T81" fmla="*/ 62 h 167"/>
                <a:gd name="T82" fmla="*/ 160 w 168"/>
                <a:gd name="T83" fmla="*/ 48 h 167"/>
                <a:gd name="T84" fmla="*/ 91 w 168"/>
                <a:gd name="T85" fmla="*/ 83 h 167"/>
                <a:gd name="T86" fmla="*/ 80 w 168"/>
                <a:gd name="T87" fmla="*/ 78 h 167"/>
                <a:gd name="T88" fmla="*/ 57 w 168"/>
                <a:gd name="T89" fmla="*/ 38 h 167"/>
                <a:gd name="T90" fmla="*/ 70 w 168"/>
                <a:gd name="T91" fmla="*/ 94 h 167"/>
                <a:gd name="T92" fmla="*/ 25 w 168"/>
                <a:gd name="T93" fmla="*/ 109 h 167"/>
                <a:gd name="T94" fmla="*/ 70 w 168"/>
                <a:gd name="T95" fmla="*/ 138 h 167"/>
                <a:gd name="T96" fmla="*/ 95 w 168"/>
                <a:gd name="T97" fmla="*/ 98 h 167"/>
                <a:gd name="T98" fmla="*/ 108 w 168"/>
                <a:gd name="T99" fmla="*/ 145 h 167"/>
                <a:gd name="T100" fmla="*/ 100 w 168"/>
                <a:gd name="T101" fmla="*/ 77 h 167"/>
                <a:gd name="T102" fmla="*/ 80 w 168"/>
                <a:gd name="T103" fmla="*/ 21 h 167"/>
                <a:gd name="T104" fmla="*/ 138 w 168"/>
                <a:gd name="T105" fmla="*/ 9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67">
                  <a:moveTo>
                    <a:pt x="156" y="46"/>
                  </a:moveTo>
                  <a:cubicBezTo>
                    <a:pt x="156" y="46"/>
                    <a:pt x="156" y="46"/>
                    <a:pt x="156" y="46"/>
                  </a:cubicBezTo>
                  <a:cubicBezTo>
                    <a:pt x="155" y="47"/>
                    <a:pt x="153" y="46"/>
                    <a:pt x="152" y="45"/>
                  </a:cubicBezTo>
                  <a:cubicBezTo>
                    <a:pt x="151" y="42"/>
                    <a:pt x="149" y="40"/>
                    <a:pt x="148" y="37"/>
                  </a:cubicBezTo>
                  <a:cubicBezTo>
                    <a:pt x="147" y="36"/>
                    <a:pt x="147" y="34"/>
                    <a:pt x="148" y="33"/>
                  </a:cubicBezTo>
                  <a:cubicBezTo>
                    <a:pt x="148" y="33"/>
                    <a:pt x="148" y="33"/>
                    <a:pt x="148" y="33"/>
                  </a:cubicBezTo>
                  <a:cubicBezTo>
                    <a:pt x="149" y="32"/>
                    <a:pt x="149" y="30"/>
                    <a:pt x="148" y="29"/>
                  </a:cubicBezTo>
                  <a:cubicBezTo>
                    <a:pt x="140" y="21"/>
                    <a:pt x="140" y="21"/>
                    <a:pt x="140" y="21"/>
                  </a:cubicBezTo>
                  <a:cubicBezTo>
                    <a:pt x="139" y="20"/>
                    <a:pt x="137" y="20"/>
                    <a:pt x="136" y="21"/>
                  </a:cubicBezTo>
                  <a:cubicBezTo>
                    <a:pt x="136" y="21"/>
                    <a:pt x="136" y="21"/>
                    <a:pt x="136" y="21"/>
                  </a:cubicBezTo>
                  <a:cubicBezTo>
                    <a:pt x="135" y="22"/>
                    <a:pt x="133" y="22"/>
                    <a:pt x="132" y="21"/>
                  </a:cubicBezTo>
                  <a:cubicBezTo>
                    <a:pt x="130" y="20"/>
                    <a:pt x="128" y="18"/>
                    <a:pt x="125" y="17"/>
                  </a:cubicBezTo>
                  <a:cubicBezTo>
                    <a:pt x="124" y="16"/>
                    <a:pt x="124" y="14"/>
                    <a:pt x="124" y="13"/>
                  </a:cubicBezTo>
                  <a:cubicBezTo>
                    <a:pt x="124" y="13"/>
                    <a:pt x="124" y="13"/>
                    <a:pt x="124" y="13"/>
                  </a:cubicBezTo>
                  <a:cubicBezTo>
                    <a:pt x="125" y="11"/>
                    <a:pt x="124" y="10"/>
                    <a:pt x="123" y="9"/>
                  </a:cubicBezTo>
                  <a:cubicBezTo>
                    <a:pt x="113" y="5"/>
                    <a:pt x="113" y="5"/>
                    <a:pt x="113" y="5"/>
                  </a:cubicBezTo>
                  <a:cubicBezTo>
                    <a:pt x="111" y="4"/>
                    <a:pt x="109" y="5"/>
                    <a:pt x="109" y="6"/>
                  </a:cubicBezTo>
                  <a:cubicBezTo>
                    <a:pt x="109" y="6"/>
                    <a:pt x="109" y="6"/>
                    <a:pt x="109" y="6"/>
                  </a:cubicBezTo>
                  <a:cubicBezTo>
                    <a:pt x="108" y="8"/>
                    <a:pt x="106" y="8"/>
                    <a:pt x="105" y="8"/>
                  </a:cubicBezTo>
                  <a:cubicBezTo>
                    <a:pt x="102" y="7"/>
                    <a:pt x="100" y="6"/>
                    <a:pt x="97" y="6"/>
                  </a:cubicBezTo>
                  <a:cubicBezTo>
                    <a:pt x="96" y="6"/>
                    <a:pt x="95" y="5"/>
                    <a:pt x="95" y="3"/>
                  </a:cubicBezTo>
                  <a:cubicBezTo>
                    <a:pt x="95" y="3"/>
                    <a:pt x="95" y="3"/>
                    <a:pt x="95" y="3"/>
                  </a:cubicBezTo>
                  <a:cubicBezTo>
                    <a:pt x="95" y="1"/>
                    <a:pt x="93" y="0"/>
                    <a:pt x="92" y="0"/>
                  </a:cubicBezTo>
                  <a:cubicBezTo>
                    <a:pt x="81" y="0"/>
                    <a:pt x="81" y="0"/>
                    <a:pt x="81" y="0"/>
                  </a:cubicBezTo>
                  <a:cubicBezTo>
                    <a:pt x="79" y="0"/>
                    <a:pt x="78" y="1"/>
                    <a:pt x="78" y="3"/>
                  </a:cubicBezTo>
                  <a:cubicBezTo>
                    <a:pt x="78" y="3"/>
                    <a:pt x="78" y="3"/>
                    <a:pt x="78" y="3"/>
                  </a:cubicBezTo>
                  <a:cubicBezTo>
                    <a:pt x="78" y="4"/>
                    <a:pt x="76" y="5"/>
                    <a:pt x="75" y="5"/>
                  </a:cubicBezTo>
                  <a:cubicBezTo>
                    <a:pt x="72" y="6"/>
                    <a:pt x="69" y="6"/>
                    <a:pt x="66" y="7"/>
                  </a:cubicBezTo>
                  <a:cubicBezTo>
                    <a:pt x="65" y="7"/>
                    <a:pt x="63" y="7"/>
                    <a:pt x="63" y="5"/>
                  </a:cubicBezTo>
                  <a:cubicBezTo>
                    <a:pt x="63" y="5"/>
                    <a:pt x="63" y="5"/>
                    <a:pt x="63" y="5"/>
                  </a:cubicBezTo>
                  <a:cubicBezTo>
                    <a:pt x="62" y="4"/>
                    <a:pt x="60" y="3"/>
                    <a:pt x="59" y="4"/>
                  </a:cubicBezTo>
                  <a:cubicBezTo>
                    <a:pt x="48" y="8"/>
                    <a:pt x="48" y="8"/>
                    <a:pt x="48" y="8"/>
                  </a:cubicBezTo>
                  <a:cubicBezTo>
                    <a:pt x="47" y="8"/>
                    <a:pt x="46" y="10"/>
                    <a:pt x="47" y="11"/>
                  </a:cubicBezTo>
                  <a:cubicBezTo>
                    <a:pt x="47" y="11"/>
                    <a:pt x="47" y="11"/>
                    <a:pt x="47" y="11"/>
                  </a:cubicBezTo>
                  <a:cubicBezTo>
                    <a:pt x="47" y="13"/>
                    <a:pt x="47" y="14"/>
                    <a:pt x="45" y="15"/>
                  </a:cubicBezTo>
                  <a:cubicBezTo>
                    <a:pt x="43" y="16"/>
                    <a:pt x="41" y="18"/>
                    <a:pt x="39" y="19"/>
                  </a:cubicBezTo>
                  <a:cubicBezTo>
                    <a:pt x="37" y="20"/>
                    <a:pt x="36" y="20"/>
                    <a:pt x="35" y="19"/>
                  </a:cubicBezTo>
                  <a:cubicBezTo>
                    <a:pt x="35" y="19"/>
                    <a:pt x="35" y="19"/>
                    <a:pt x="35" y="19"/>
                  </a:cubicBezTo>
                  <a:cubicBezTo>
                    <a:pt x="33" y="18"/>
                    <a:pt x="32" y="18"/>
                    <a:pt x="30" y="19"/>
                  </a:cubicBezTo>
                  <a:cubicBezTo>
                    <a:pt x="22" y="27"/>
                    <a:pt x="22" y="27"/>
                    <a:pt x="22" y="27"/>
                  </a:cubicBezTo>
                  <a:cubicBezTo>
                    <a:pt x="21" y="28"/>
                    <a:pt x="21" y="30"/>
                    <a:pt x="22" y="31"/>
                  </a:cubicBezTo>
                  <a:cubicBezTo>
                    <a:pt x="23" y="32"/>
                    <a:pt x="23" y="34"/>
                    <a:pt x="22" y="35"/>
                  </a:cubicBezTo>
                  <a:cubicBezTo>
                    <a:pt x="21" y="37"/>
                    <a:pt x="19" y="40"/>
                    <a:pt x="17" y="42"/>
                  </a:cubicBezTo>
                  <a:cubicBezTo>
                    <a:pt x="16" y="43"/>
                    <a:pt x="15" y="44"/>
                    <a:pt x="13" y="43"/>
                  </a:cubicBezTo>
                  <a:cubicBezTo>
                    <a:pt x="13" y="43"/>
                    <a:pt x="13" y="43"/>
                    <a:pt x="13" y="43"/>
                  </a:cubicBezTo>
                  <a:cubicBezTo>
                    <a:pt x="12" y="43"/>
                    <a:pt x="10" y="43"/>
                    <a:pt x="10" y="45"/>
                  </a:cubicBezTo>
                  <a:cubicBezTo>
                    <a:pt x="5" y="55"/>
                    <a:pt x="5" y="55"/>
                    <a:pt x="5" y="55"/>
                  </a:cubicBezTo>
                  <a:cubicBezTo>
                    <a:pt x="4" y="57"/>
                    <a:pt x="5" y="58"/>
                    <a:pt x="7" y="59"/>
                  </a:cubicBezTo>
                  <a:cubicBezTo>
                    <a:pt x="7" y="59"/>
                    <a:pt x="7" y="59"/>
                    <a:pt x="7" y="59"/>
                  </a:cubicBezTo>
                  <a:cubicBezTo>
                    <a:pt x="8" y="60"/>
                    <a:pt x="9" y="61"/>
                    <a:pt x="8" y="63"/>
                  </a:cubicBezTo>
                  <a:cubicBezTo>
                    <a:pt x="8" y="65"/>
                    <a:pt x="7" y="68"/>
                    <a:pt x="7" y="70"/>
                  </a:cubicBezTo>
                  <a:cubicBezTo>
                    <a:pt x="6" y="72"/>
                    <a:pt x="5" y="73"/>
                    <a:pt x="4" y="73"/>
                  </a:cubicBezTo>
                  <a:cubicBezTo>
                    <a:pt x="4" y="73"/>
                    <a:pt x="4" y="73"/>
                    <a:pt x="4" y="73"/>
                  </a:cubicBezTo>
                  <a:cubicBezTo>
                    <a:pt x="2" y="73"/>
                    <a:pt x="1" y="74"/>
                    <a:pt x="0" y="76"/>
                  </a:cubicBezTo>
                  <a:cubicBezTo>
                    <a:pt x="0" y="87"/>
                    <a:pt x="0" y="87"/>
                    <a:pt x="0" y="87"/>
                  </a:cubicBezTo>
                  <a:cubicBezTo>
                    <a:pt x="0" y="89"/>
                    <a:pt x="1" y="90"/>
                    <a:pt x="3" y="90"/>
                  </a:cubicBezTo>
                  <a:cubicBezTo>
                    <a:pt x="3" y="90"/>
                    <a:pt x="3" y="90"/>
                    <a:pt x="3" y="90"/>
                  </a:cubicBezTo>
                  <a:cubicBezTo>
                    <a:pt x="5" y="90"/>
                    <a:pt x="6" y="91"/>
                    <a:pt x="6" y="93"/>
                  </a:cubicBezTo>
                  <a:cubicBezTo>
                    <a:pt x="6" y="96"/>
                    <a:pt x="7" y="99"/>
                    <a:pt x="8" y="102"/>
                  </a:cubicBezTo>
                  <a:cubicBezTo>
                    <a:pt x="8" y="103"/>
                    <a:pt x="7" y="104"/>
                    <a:pt x="6" y="105"/>
                  </a:cubicBezTo>
                  <a:cubicBezTo>
                    <a:pt x="6" y="105"/>
                    <a:pt x="6" y="105"/>
                    <a:pt x="6" y="105"/>
                  </a:cubicBezTo>
                  <a:cubicBezTo>
                    <a:pt x="4" y="106"/>
                    <a:pt x="3" y="107"/>
                    <a:pt x="4" y="109"/>
                  </a:cubicBezTo>
                  <a:cubicBezTo>
                    <a:pt x="8" y="119"/>
                    <a:pt x="8" y="119"/>
                    <a:pt x="8" y="119"/>
                  </a:cubicBezTo>
                  <a:cubicBezTo>
                    <a:pt x="9" y="121"/>
                    <a:pt x="10" y="122"/>
                    <a:pt x="12" y="121"/>
                  </a:cubicBezTo>
                  <a:cubicBezTo>
                    <a:pt x="12" y="121"/>
                    <a:pt x="12" y="121"/>
                    <a:pt x="12" y="121"/>
                  </a:cubicBezTo>
                  <a:cubicBezTo>
                    <a:pt x="13" y="120"/>
                    <a:pt x="15" y="121"/>
                    <a:pt x="16" y="122"/>
                  </a:cubicBezTo>
                  <a:cubicBezTo>
                    <a:pt x="17" y="125"/>
                    <a:pt x="19" y="127"/>
                    <a:pt x="20" y="130"/>
                  </a:cubicBezTo>
                  <a:cubicBezTo>
                    <a:pt x="21" y="131"/>
                    <a:pt x="21" y="133"/>
                    <a:pt x="20" y="134"/>
                  </a:cubicBezTo>
                  <a:cubicBezTo>
                    <a:pt x="20" y="134"/>
                    <a:pt x="20" y="134"/>
                    <a:pt x="20" y="134"/>
                  </a:cubicBezTo>
                  <a:cubicBezTo>
                    <a:pt x="19" y="135"/>
                    <a:pt x="19" y="137"/>
                    <a:pt x="20" y="138"/>
                  </a:cubicBezTo>
                  <a:cubicBezTo>
                    <a:pt x="28" y="146"/>
                    <a:pt x="28" y="146"/>
                    <a:pt x="28" y="146"/>
                  </a:cubicBezTo>
                  <a:cubicBezTo>
                    <a:pt x="29" y="147"/>
                    <a:pt x="31" y="147"/>
                    <a:pt x="32" y="146"/>
                  </a:cubicBezTo>
                  <a:cubicBezTo>
                    <a:pt x="32" y="146"/>
                    <a:pt x="32" y="146"/>
                    <a:pt x="32" y="146"/>
                  </a:cubicBezTo>
                  <a:cubicBezTo>
                    <a:pt x="33" y="145"/>
                    <a:pt x="35" y="145"/>
                    <a:pt x="36" y="146"/>
                  </a:cubicBezTo>
                  <a:cubicBezTo>
                    <a:pt x="38" y="147"/>
                    <a:pt x="40" y="149"/>
                    <a:pt x="43" y="150"/>
                  </a:cubicBezTo>
                  <a:cubicBezTo>
                    <a:pt x="44" y="151"/>
                    <a:pt x="44" y="153"/>
                    <a:pt x="44" y="154"/>
                  </a:cubicBezTo>
                  <a:cubicBezTo>
                    <a:pt x="44" y="154"/>
                    <a:pt x="44" y="154"/>
                    <a:pt x="44" y="154"/>
                  </a:cubicBezTo>
                  <a:cubicBezTo>
                    <a:pt x="43" y="156"/>
                    <a:pt x="44" y="157"/>
                    <a:pt x="45" y="158"/>
                  </a:cubicBezTo>
                  <a:cubicBezTo>
                    <a:pt x="56" y="162"/>
                    <a:pt x="56" y="162"/>
                    <a:pt x="56" y="162"/>
                  </a:cubicBezTo>
                  <a:cubicBezTo>
                    <a:pt x="57" y="163"/>
                    <a:pt x="59" y="162"/>
                    <a:pt x="59" y="161"/>
                  </a:cubicBezTo>
                  <a:cubicBezTo>
                    <a:pt x="59" y="161"/>
                    <a:pt x="59" y="161"/>
                    <a:pt x="59" y="161"/>
                  </a:cubicBezTo>
                  <a:cubicBezTo>
                    <a:pt x="60" y="160"/>
                    <a:pt x="62" y="159"/>
                    <a:pt x="63" y="159"/>
                  </a:cubicBezTo>
                  <a:cubicBezTo>
                    <a:pt x="66" y="160"/>
                    <a:pt x="68" y="161"/>
                    <a:pt x="71" y="161"/>
                  </a:cubicBezTo>
                  <a:cubicBezTo>
                    <a:pt x="72" y="161"/>
                    <a:pt x="73" y="163"/>
                    <a:pt x="73" y="164"/>
                  </a:cubicBezTo>
                  <a:cubicBezTo>
                    <a:pt x="73" y="164"/>
                    <a:pt x="73" y="164"/>
                    <a:pt x="73" y="164"/>
                  </a:cubicBezTo>
                  <a:cubicBezTo>
                    <a:pt x="73" y="166"/>
                    <a:pt x="75" y="167"/>
                    <a:pt x="76" y="167"/>
                  </a:cubicBezTo>
                  <a:cubicBezTo>
                    <a:pt x="87" y="167"/>
                    <a:pt x="87" y="167"/>
                    <a:pt x="87" y="167"/>
                  </a:cubicBezTo>
                  <a:cubicBezTo>
                    <a:pt x="89" y="167"/>
                    <a:pt x="90" y="166"/>
                    <a:pt x="90" y="164"/>
                  </a:cubicBezTo>
                  <a:cubicBezTo>
                    <a:pt x="90" y="164"/>
                    <a:pt x="90" y="164"/>
                    <a:pt x="90" y="164"/>
                  </a:cubicBezTo>
                  <a:cubicBezTo>
                    <a:pt x="91" y="163"/>
                    <a:pt x="92" y="162"/>
                    <a:pt x="93" y="162"/>
                  </a:cubicBezTo>
                  <a:cubicBezTo>
                    <a:pt x="96" y="161"/>
                    <a:pt x="99" y="161"/>
                    <a:pt x="102" y="160"/>
                  </a:cubicBezTo>
                  <a:cubicBezTo>
                    <a:pt x="103" y="160"/>
                    <a:pt x="105" y="160"/>
                    <a:pt x="105" y="162"/>
                  </a:cubicBezTo>
                  <a:cubicBezTo>
                    <a:pt x="106" y="162"/>
                    <a:pt x="106" y="162"/>
                    <a:pt x="106" y="162"/>
                  </a:cubicBezTo>
                  <a:cubicBezTo>
                    <a:pt x="106" y="163"/>
                    <a:pt x="108" y="164"/>
                    <a:pt x="109" y="164"/>
                  </a:cubicBezTo>
                  <a:cubicBezTo>
                    <a:pt x="120" y="159"/>
                    <a:pt x="120" y="159"/>
                    <a:pt x="120" y="159"/>
                  </a:cubicBezTo>
                  <a:cubicBezTo>
                    <a:pt x="121" y="159"/>
                    <a:pt x="122" y="157"/>
                    <a:pt x="121" y="156"/>
                  </a:cubicBezTo>
                  <a:cubicBezTo>
                    <a:pt x="121" y="156"/>
                    <a:pt x="121" y="156"/>
                    <a:pt x="121" y="156"/>
                  </a:cubicBezTo>
                  <a:cubicBezTo>
                    <a:pt x="121" y="154"/>
                    <a:pt x="121" y="153"/>
                    <a:pt x="123" y="152"/>
                  </a:cubicBezTo>
                  <a:cubicBezTo>
                    <a:pt x="125" y="151"/>
                    <a:pt x="127" y="149"/>
                    <a:pt x="130" y="148"/>
                  </a:cubicBezTo>
                  <a:cubicBezTo>
                    <a:pt x="131" y="147"/>
                    <a:pt x="132" y="147"/>
                    <a:pt x="133" y="148"/>
                  </a:cubicBezTo>
                  <a:cubicBezTo>
                    <a:pt x="133" y="148"/>
                    <a:pt x="133" y="148"/>
                    <a:pt x="133" y="148"/>
                  </a:cubicBezTo>
                  <a:cubicBezTo>
                    <a:pt x="135" y="149"/>
                    <a:pt x="136" y="149"/>
                    <a:pt x="138" y="148"/>
                  </a:cubicBezTo>
                  <a:cubicBezTo>
                    <a:pt x="146" y="140"/>
                    <a:pt x="146" y="140"/>
                    <a:pt x="146" y="140"/>
                  </a:cubicBezTo>
                  <a:cubicBezTo>
                    <a:pt x="147" y="139"/>
                    <a:pt x="147" y="137"/>
                    <a:pt x="146" y="136"/>
                  </a:cubicBezTo>
                  <a:cubicBezTo>
                    <a:pt x="145" y="135"/>
                    <a:pt x="145" y="133"/>
                    <a:pt x="146" y="132"/>
                  </a:cubicBezTo>
                  <a:cubicBezTo>
                    <a:pt x="148" y="130"/>
                    <a:pt x="149" y="127"/>
                    <a:pt x="151" y="125"/>
                  </a:cubicBezTo>
                  <a:cubicBezTo>
                    <a:pt x="152" y="124"/>
                    <a:pt x="153" y="123"/>
                    <a:pt x="155" y="124"/>
                  </a:cubicBezTo>
                  <a:cubicBezTo>
                    <a:pt x="155" y="124"/>
                    <a:pt x="155" y="124"/>
                    <a:pt x="155" y="124"/>
                  </a:cubicBezTo>
                  <a:cubicBezTo>
                    <a:pt x="156" y="124"/>
                    <a:pt x="158" y="124"/>
                    <a:pt x="159" y="122"/>
                  </a:cubicBezTo>
                  <a:cubicBezTo>
                    <a:pt x="163" y="112"/>
                    <a:pt x="163" y="112"/>
                    <a:pt x="163" y="112"/>
                  </a:cubicBezTo>
                  <a:cubicBezTo>
                    <a:pt x="164" y="111"/>
                    <a:pt x="163" y="109"/>
                    <a:pt x="161" y="108"/>
                  </a:cubicBezTo>
                  <a:cubicBezTo>
                    <a:pt x="161" y="108"/>
                    <a:pt x="161" y="108"/>
                    <a:pt x="161" y="108"/>
                  </a:cubicBezTo>
                  <a:cubicBezTo>
                    <a:pt x="160" y="107"/>
                    <a:pt x="159" y="106"/>
                    <a:pt x="160" y="105"/>
                  </a:cubicBezTo>
                  <a:cubicBezTo>
                    <a:pt x="161" y="102"/>
                    <a:pt x="161" y="99"/>
                    <a:pt x="162" y="97"/>
                  </a:cubicBezTo>
                  <a:cubicBezTo>
                    <a:pt x="162" y="95"/>
                    <a:pt x="163" y="94"/>
                    <a:pt x="165" y="94"/>
                  </a:cubicBezTo>
                  <a:cubicBezTo>
                    <a:pt x="165" y="94"/>
                    <a:pt x="165" y="94"/>
                    <a:pt x="165" y="94"/>
                  </a:cubicBezTo>
                  <a:cubicBezTo>
                    <a:pt x="166" y="94"/>
                    <a:pt x="168" y="93"/>
                    <a:pt x="168" y="91"/>
                  </a:cubicBezTo>
                  <a:cubicBezTo>
                    <a:pt x="168" y="80"/>
                    <a:pt x="168" y="80"/>
                    <a:pt x="168" y="80"/>
                  </a:cubicBezTo>
                  <a:cubicBezTo>
                    <a:pt x="168" y="78"/>
                    <a:pt x="167" y="77"/>
                    <a:pt x="165" y="77"/>
                  </a:cubicBezTo>
                  <a:cubicBezTo>
                    <a:pt x="165" y="77"/>
                    <a:pt x="165" y="77"/>
                    <a:pt x="165" y="77"/>
                  </a:cubicBezTo>
                  <a:cubicBezTo>
                    <a:pt x="164" y="77"/>
                    <a:pt x="162" y="76"/>
                    <a:pt x="162" y="74"/>
                  </a:cubicBezTo>
                  <a:cubicBezTo>
                    <a:pt x="162" y="71"/>
                    <a:pt x="161" y="69"/>
                    <a:pt x="161" y="66"/>
                  </a:cubicBezTo>
                  <a:cubicBezTo>
                    <a:pt x="160" y="64"/>
                    <a:pt x="161" y="63"/>
                    <a:pt x="162" y="62"/>
                  </a:cubicBezTo>
                  <a:cubicBezTo>
                    <a:pt x="162" y="62"/>
                    <a:pt x="162" y="62"/>
                    <a:pt x="162" y="62"/>
                  </a:cubicBezTo>
                  <a:cubicBezTo>
                    <a:pt x="164" y="61"/>
                    <a:pt x="165" y="60"/>
                    <a:pt x="164" y="58"/>
                  </a:cubicBezTo>
                  <a:cubicBezTo>
                    <a:pt x="160" y="48"/>
                    <a:pt x="160" y="48"/>
                    <a:pt x="160" y="48"/>
                  </a:cubicBezTo>
                  <a:cubicBezTo>
                    <a:pt x="159" y="46"/>
                    <a:pt x="158" y="46"/>
                    <a:pt x="156" y="46"/>
                  </a:cubicBezTo>
                  <a:close/>
                  <a:moveTo>
                    <a:pt x="80" y="78"/>
                  </a:moveTo>
                  <a:cubicBezTo>
                    <a:pt x="84" y="75"/>
                    <a:pt x="90" y="77"/>
                    <a:pt x="91" y="83"/>
                  </a:cubicBezTo>
                  <a:cubicBezTo>
                    <a:pt x="91" y="85"/>
                    <a:pt x="90" y="88"/>
                    <a:pt x="88" y="89"/>
                  </a:cubicBezTo>
                  <a:cubicBezTo>
                    <a:pt x="84" y="92"/>
                    <a:pt x="78" y="90"/>
                    <a:pt x="77" y="84"/>
                  </a:cubicBezTo>
                  <a:cubicBezTo>
                    <a:pt x="77" y="82"/>
                    <a:pt x="78" y="79"/>
                    <a:pt x="80" y="78"/>
                  </a:cubicBezTo>
                  <a:close/>
                  <a:moveTo>
                    <a:pt x="25" y="109"/>
                  </a:moveTo>
                  <a:cubicBezTo>
                    <a:pt x="14" y="82"/>
                    <a:pt x="23" y="52"/>
                    <a:pt x="45" y="35"/>
                  </a:cubicBezTo>
                  <a:cubicBezTo>
                    <a:pt x="49" y="31"/>
                    <a:pt x="55" y="33"/>
                    <a:pt x="57" y="38"/>
                  </a:cubicBezTo>
                  <a:cubicBezTo>
                    <a:pt x="70" y="72"/>
                    <a:pt x="70" y="72"/>
                    <a:pt x="70" y="72"/>
                  </a:cubicBezTo>
                  <a:cubicBezTo>
                    <a:pt x="67" y="77"/>
                    <a:pt x="65" y="84"/>
                    <a:pt x="68" y="90"/>
                  </a:cubicBezTo>
                  <a:cubicBezTo>
                    <a:pt x="68" y="92"/>
                    <a:pt x="69" y="93"/>
                    <a:pt x="70" y="94"/>
                  </a:cubicBezTo>
                  <a:cubicBezTo>
                    <a:pt x="54" y="130"/>
                    <a:pt x="54" y="130"/>
                    <a:pt x="54" y="130"/>
                  </a:cubicBezTo>
                  <a:cubicBezTo>
                    <a:pt x="52" y="135"/>
                    <a:pt x="46" y="137"/>
                    <a:pt x="41" y="133"/>
                  </a:cubicBezTo>
                  <a:cubicBezTo>
                    <a:pt x="34" y="126"/>
                    <a:pt x="28" y="118"/>
                    <a:pt x="25" y="109"/>
                  </a:cubicBezTo>
                  <a:close/>
                  <a:moveTo>
                    <a:pt x="108" y="145"/>
                  </a:moveTo>
                  <a:cubicBezTo>
                    <a:pt x="97" y="149"/>
                    <a:pt x="86" y="151"/>
                    <a:pt x="76" y="149"/>
                  </a:cubicBezTo>
                  <a:cubicBezTo>
                    <a:pt x="71" y="148"/>
                    <a:pt x="68" y="143"/>
                    <a:pt x="70" y="138"/>
                  </a:cubicBezTo>
                  <a:cubicBezTo>
                    <a:pt x="86" y="101"/>
                    <a:pt x="86" y="101"/>
                    <a:pt x="86" y="101"/>
                  </a:cubicBezTo>
                  <a:cubicBezTo>
                    <a:pt x="87" y="101"/>
                    <a:pt x="89" y="101"/>
                    <a:pt x="90" y="100"/>
                  </a:cubicBezTo>
                  <a:cubicBezTo>
                    <a:pt x="92" y="99"/>
                    <a:pt x="93" y="98"/>
                    <a:pt x="95" y="98"/>
                  </a:cubicBezTo>
                  <a:cubicBezTo>
                    <a:pt x="131" y="114"/>
                    <a:pt x="131" y="114"/>
                    <a:pt x="131" y="114"/>
                  </a:cubicBezTo>
                  <a:cubicBezTo>
                    <a:pt x="136" y="116"/>
                    <a:pt x="138" y="122"/>
                    <a:pt x="135" y="126"/>
                  </a:cubicBezTo>
                  <a:cubicBezTo>
                    <a:pt x="128" y="134"/>
                    <a:pt x="119" y="141"/>
                    <a:pt x="108" y="145"/>
                  </a:cubicBezTo>
                  <a:close/>
                  <a:moveTo>
                    <a:pt x="138" y="98"/>
                  </a:moveTo>
                  <a:cubicBezTo>
                    <a:pt x="102" y="82"/>
                    <a:pt x="102" y="82"/>
                    <a:pt x="102" y="82"/>
                  </a:cubicBezTo>
                  <a:cubicBezTo>
                    <a:pt x="101" y="80"/>
                    <a:pt x="101" y="79"/>
                    <a:pt x="100" y="77"/>
                  </a:cubicBezTo>
                  <a:cubicBezTo>
                    <a:pt x="98" y="71"/>
                    <a:pt x="93" y="67"/>
                    <a:pt x="86" y="66"/>
                  </a:cubicBezTo>
                  <a:cubicBezTo>
                    <a:pt x="73" y="32"/>
                    <a:pt x="73" y="32"/>
                    <a:pt x="73" y="32"/>
                  </a:cubicBezTo>
                  <a:cubicBezTo>
                    <a:pt x="71" y="27"/>
                    <a:pt x="74" y="21"/>
                    <a:pt x="80" y="21"/>
                  </a:cubicBezTo>
                  <a:cubicBezTo>
                    <a:pt x="107" y="19"/>
                    <a:pt x="134" y="35"/>
                    <a:pt x="145" y="62"/>
                  </a:cubicBezTo>
                  <a:cubicBezTo>
                    <a:pt x="149" y="71"/>
                    <a:pt x="150" y="81"/>
                    <a:pt x="149" y="91"/>
                  </a:cubicBezTo>
                  <a:cubicBezTo>
                    <a:pt x="148" y="96"/>
                    <a:pt x="143" y="100"/>
                    <a:pt x="138" y="98"/>
                  </a:cubicBezTo>
                  <a:close/>
                </a:path>
              </a:pathLst>
            </a:custGeom>
            <a:solidFill>
              <a:srgbClr val="75757A"/>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77" name="Freeform 133">
              <a:extLst>
                <a:ext uri="{FF2B5EF4-FFF2-40B4-BE49-F238E27FC236}">
                  <a16:creationId xmlns:a16="http://schemas.microsoft.com/office/drawing/2014/main" id="{F21A9CBA-A84F-4F79-94B1-6F1B4CF89B4E}"/>
                </a:ext>
              </a:extLst>
            </p:cNvPr>
            <p:cNvSpPr>
              <a:spLocks/>
            </p:cNvSpPr>
            <p:nvPr/>
          </p:nvSpPr>
          <p:spPr bwMode="auto">
            <a:xfrm>
              <a:off x="3811" y="2178"/>
              <a:ext cx="126" cy="96"/>
            </a:xfrm>
            <a:custGeom>
              <a:avLst/>
              <a:gdLst>
                <a:gd name="T0" fmla="*/ 25 w 61"/>
                <a:gd name="T1" fmla="*/ 0 h 47"/>
                <a:gd name="T2" fmla="*/ 14 w 61"/>
                <a:gd name="T3" fmla="*/ 6 h 47"/>
                <a:gd name="T4" fmla="*/ 11 w 61"/>
                <a:gd name="T5" fmla="*/ 5 h 47"/>
                <a:gd name="T6" fmla="*/ 0 w 61"/>
                <a:gd name="T7" fmla="*/ 47 h 47"/>
                <a:gd name="T8" fmla="*/ 16 w 61"/>
                <a:gd name="T9" fmla="*/ 10 h 47"/>
                <a:gd name="T10" fmla="*/ 20 w 61"/>
                <a:gd name="T11" fmla="*/ 9 h 47"/>
                <a:gd name="T12" fmla="*/ 25 w 61"/>
                <a:gd name="T13" fmla="*/ 7 h 47"/>
                <a:gd name="T14" fmla="*/ 61 w 61"/>
                <a:gd name="T15" fmla="*/ 23 h 47"/>
                <a:gd name="T16" fmla="*/ 25 w 61"/>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7">
                  <a:moveTo>
                    <a:pt x="25" y="0"/>
                  </a:moveTo>
                  <a:cubicBezTo>
                    <a:pt x="23" y="3"/>
                    <a:pt x="19" y="6"/>
                    <a:pt x="14" y="6"/>
                  </a:cubicBezTo>
                  <a:cubicBezTo>
                    <a:pt x="13" y="6"/>
                    <a:pt x="12" y="6"/>
                    <a:pt x="11" y="5"/>
                  </a:cubicBezTo>
                  <a:cubicBezTo>
                    <a:pt x="0" y="47"/>
                    <a:pt x="0" y="47"/>
                    <a:pt x="0" y="47"/>
                  </a:cubicBezTo>
                  <a:cubicBezTo>
                    <a:pt x="16" y="10"/>
                    <a:pt x="16" y="10"/>
                    <a:pt x="16" y="10"/>
                  </a:cubicBezTo>
                  <a:cubicBezTo>
                    <a:pt x="17" y="10"/>
                    <a:pt x="19" y="10"/>
                    <a:pt x="20" y="9"/>
                  </a:cubicBezTo>
                  <a:cubicBezTo>
                    <a:pt x="22" y="8"/>
                    <a:pt x="23" y="7"/>
                    <a:pt x="25" y="7"/>
                  </a:cubicBezTo>
                  <a:cubicBezTo>
                    <a:pt x="61" y="23"/>
                    <a:pt x="61" y="23"/>
                    <a:pt x="61" y="23"/>
                  </a:cubicBezTo>
                  <a:lnTo>
                    <a:pt x="25" y="0"/>
                  </a:ln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sp>
          <p:nvSpPr>
            <p:cNvPr id="478" name="Freeform 134">
              <a:extLst>
                <a:ext uri="{FF2B5EF4-FFF2-40B4-BE49-F238E27FC236}">
                  <a16:creationId xmlns:a16="http://schemas.microsoft.com/office/drawing/2014/main" id="{5EA9F91E-2811-491D-8541-F72E4FECDFED}"/>
                </a:ext>
              </a:extLst>
            </p:cNvPr>
            <p:cNvSpPr>
              <a:spLocks/>
            </p:cNvSpPr>
            <p:nvPr/>
          </p:nvSpPr>
          <p:spPr bwMode="auto">
            <a:xfrm>
              <a:off x="3805" y="2023"/>
              <a:ext cx="115" cy="99"/>
            </a:xfrm>
            <a:custGeom>
              <a:avLst/>
              <a:gdLst>
                <a:gd name="T0" fmla="*/ 9 w 56"/>
                <a:gd name="T1" fmla="*/ 2 h 48"/>
                <a:gd name="T2" fmla="*/ 2 w 56"/>
                <a:gd name="T3" fmla="*/ 13 h 48"/>
                <a:gd name="T4" fmla="*/ 18 w 56"/>
                <a:gd name="T5" fmla="*/ 48 h 48"/>
                <a:gd name="T6" fmla="*/ 6 w 56"/>
                <a:gd name="T7" fmla="*/ 16 h 48"/>
                <a:gd name="T8" fmla="*/ 13 w 56"/>
                <a:gd name="T9" fmla="*/ 5 h 48"/>
                <a:gd name="T10" fmla="*/ 56 w 56"/>
                <a:gd name="T11" fmla="*/ 17 h 48"/>
                <a:gd name="T12" fmla="*/ 9 w 56"/>
                <a:gd name="T13" fmla="*/ 2 h 48"/>
              </a:gdLst>
              <a:ahLst/>
              <a:cxnLst>
                <a:cxn ang="0">
                  <a:pos x="T0" y="T1"/>
                </a:cxn>
                <a:cxn ang="0">
                  <a:pos x="T2" y="T3"/>
                </a:cxn>
                <a:cxn ang="0">
                  <a:pos x="T4" y="T5"/>
                </a:cxn>
                <a:cxn ang="0">
                  <a:pos x="T6" y="T7"/>
                </a:cxn>
                <a:cxn ang="0">
                  <a:pos x="T8" y="T9"/>
                </a:cxn>
                <a:cxn ang="0">
                  <a:pos x="T10" y="T11"/>
                </a:cxn>
                <a:cxn ang="0">
                  <a:pos x="T12" y="T13"/>
                </a:cxn>
              </a:cxnLst>
              <a:rect l="0" t="0" r="r" b="b"/>
              <a:pathLst>
                <a:path w="56" h="48">
                  <a:moveTo>
                    <a:pt x="9" y="2"/>
                  </a:moveTo>
                  <a:cubicBezTo>
                    <a:pt x="3" y="2"/>
                    <a:pt x="0" y="8"/>
                    <a:pt x="2" y="13"/>
                  </a:cubicBezTo>
                  <a:cubicBezTo>
                    <a:pt x="2" y="13"/>
                    <a:pt x="15" y="41"/>
                    <a:pt x="18" y="48"/>
                  </a:cubicBezTo>
                  <a:cubicBezTo>
                    <a:pt x="6" y="16"/>
                    <a:pt x="6" y="16"/>
                    <a:pt x="6" y="16"/>
                  </a:cubicBezTo>
                  <a:cubicBezTo>
                    <a:pt x="4" y="11"/>
                    <a:pt x="7" y="5"/>
                    <a:pt x="13" y="5"/>
                  </a:cubicBezTo>
                  <a:cubicBezTo>
                    <a:pt x="28" y="4"/>
                    <a:pt x="43" y="8"/>
                    <a:pt x="56" y="17"/>
                  </a:cubicBezTo>
                  <a:cubicBezTo>
                    <a:pt x="43" y="6"/>
                    <a:pt x="26" y="0"/>
                    <a:pt x="9" y="2"/>
                  </a:cubicBezTo>
                  <a:close/>
                </a:path>
              </a:pathLst>
            </a:custGeom>
            <a:solidFill>
              <a:srgbClr val="3C3C41"/>
            </a:solidFill>
            <a:ln>
              <a:noFill/>
            </a:ln>
            <a:sp3d>
              <a:bevelB w="139700" prst="softRound"/>
            </a:sp3d>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14188"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1A1A1A"/>
                </a:solidFill>
                <a:effectLst/>
                <a:uLnTx/>
                <a:uFillTx/>
                <a:latin typeface="Segoe UI"/>
                <a:ea typeface="+mn-ea"/>
                <a:cs typeface="+mn-cs"/>
              </a:endParaRPr>
            </a:p>
          </p:txBody>
        </p:sp>
      </p:grpSp>
      <p:pic>
        <p:nvPicPr>
          <p:cNvPr id="479" name="Picture 478" descr="A picture containing transport, indoor, building&#10;&#10;Description automatically generated">
            <a:extLst>
              <a:ext uri="{FF2B5EF4-FFF2-40B4-BE49-F238E27FC236}">
                <a16:creationId xmlns:a16="http://schemas.microsoft.com/office/drawing/2014/main" id="{3A521088-96AA-4B42-BEED-157FC7779E2D}"/>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7450228" y="7257008"/>
            <a:ext cx="891820" cy="891820"/>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pic>
        <p:nvPicPr>
          <p:cNvPr id="480" name="Picture 479" descr="Website screenshot of graphs">
            <a:extLst>
              <a:ext uri="{FF2B5EF4-FFF2-40B4-BE49-F238E27FC236}">
                <a16:creationId xmlns:a16="http://schemas.microsoft.com/office/drawing/2014/main" id="{2AA53A47-A35C-415B-A8DC-E77C57923CA0}"/>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5642979" y="7760571"/>
            <a:ext cx="897903" cy="897903"/>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pic>
        <p:nvPicPr>
          <p:cNvPr id="481" name="Picture 480" descr="A person sitting on a table&#10;&#10;Description automatically generated">
            <a:extLst>
              <a:ext uri="{FF2B5EF4-FFF2-40B4-BE49-F238E27FC236}">
                <a16:creationId xmlns:a16="http://schemas.microsoft.com/office/drawing/2014/main" id="{7171DE47-D441-4BFF-9966-6103C8F4012B}"/>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3789613" y="7257990"/>
            <a:ext cx="890649" cy="890649"/>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pic>
        <p:nvPicPr>
          <p:cNvPr id="482" name="Picture 481" descr="A person wearing a hat&#10;&#10;Description automatically generated">
            <a:extLst>
              <a:ext uri="{FF2B5EF4-FFF2-40B4-BE49-F238E27FC236}">
                <a16:creationId xmlns:a16="http://schemas.microsoft.com/office/drawing/2014/main" id="{4BA0EFD8-8BC6-4EF4-823A-5E19D2EAEB85}"/>
              </a:ext>
            </a:extLst>
          </p:cNvPr>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5700253" y="6871824"/>
            <a:ext cx="761382" cy="761382"/>
          </a:xfrm>
          <a:prstGeom prst="ellipse">
            <a:avLst/>
          </a:prstGeom>
          <a:solidFill>
            <a:srgbClr val="FFFFFF"/>
          </a:solidFill>
          <a:ln w="10795" cap="flat" cmpd="sng" algn="ctr">
            <a:noFill/>
            <a:prstDash val="solid"/>
          </a:ln>
          <a:effectLst>
            <a:outerShdw blurRad="254000" dist="50800" dir="2700000" sx="101000" sy="101000" algn="tl" rotWithShape="0">
              <a:prstClr val="black">
                <a:alpha val="35000"/>
              </a:prstClr>
            </a:outerShdw>
          </a:effectLst>
          <a:scene3d>
            <a:camera prst="orthographicFront">
              <a:rot lat="16800000" lon="0" rev="0"/>
            </a:camera>
            <a:lightRig rig="threePt" dir="t"/>
          </a:scene3d>
          <a:sp3d/>
        </p:spPr>
      </p:pic>
      <p:pic>
        <p:nvPicPr>
          <p:cNvPr id="185" name="Picture 184" descr="subtle world map">
            <a:extLst>
              <a:ext uri="{FF2B5EF4-FFF2-40B4-BE49-F238E27FC236}">
                <a16:creationId xmlns:a16="http://schemas.microsoft.com/office/drawing/2014/main" id="{4945730A-4D39-4F46-9D1E-1FD39EDAA749}"/>
              </a:ext>
            </a:extLst>
          </p:cNvPr>
          <p:cNvPicPr>
            <a:picLocks noChangeAspect="1"/>
          </p:cNvPicPr>
          <p:nvPr/>
        </p:nvPicPr>
        <p:blipFill>
          <a:blip cstate="email">
            <a:alphaModFix amt="7000"/>
            <a:duotone>
              <a:prstClr val="black"/>
              <a:srgbClr val="0078D4">
                <a:tint val="45000"/>
                <a:satMod val="400000"/>
              </a:srgbClr>
            </a:duotone>
            <a:extLst>
              <a:ext uri="{28A0092B-C50C-407E-A947-70E740481C1C}">
                <a14:useLocalDpi xmlns:a14="http://schemas.microsoft.com/office/drawing/2010/main"/>
              </a:ext>
            </a:extLst>
          </a:blip>
          <a:srcRect/>
          <a:stretch>
            <a:fillRect/>
          </a:stretch>
        </p:blipFill>
        <p:spPr>
          <a:xfrm>
            <a:off x="148836" y="219178"/>
            <a:ext cx="11894327" cy="6419644"/>
          </a:xfrm>
          <a:custGeom>
            <a:avLst/>
            <a:gdLst>
              <a:gd name="connsiteX0" fmla="*/ 5978390 w 11894327"/>
              <a:gd name="connsiteY0" fmla="*/ 194663 h 6419644"/>
              <a:gd name="connsiteX1" fmla="*/ 4958484 w 11894327"/>
              <a:gd name="connsiteY1" fmla="*/ 396083 h 6419644"/>
              <a:gd name="connsiteX2" fmla="*/ 4831087 w 11894327"/>
              <a:gd name="connsiteY2" fmla="*/ 456447 h 6419644"/>
              <a:gd name="connsiteX3" fmla="*/ 4718902 w 11894327"/>
              <a:gd name="connsiteY3" fmla="*/ 448774 h 6419644"/>
              <a:gd name="connsiteX4" fmla="*/ 4496264 w 11894327"/>
              <a:gd name="connsiteY4" fmla="*/ 443829 h 6419644"/>
              <a:gd name="connsiteX5" fmla="*/ 3391552 w 11894327"/>
              <a:gd name="connsiteY5" fmla="*/ 687224 h 6419644"/>
              <a:gd name="connsiteX6" fmla="*/ 4066260 w 11894327"/>
              <a:gd name="connsiteY6" fmla="*/ 911492 h 6419644"/>
              <a:gd name="connsiteX7" fmla="*/ 4212684 w 11894327"/>
              <a:gd name="connsiteY7" fmla="*/ 921506 h 6419644"/>
              <a:gd name="connsiteX8" fmla="*/ 4204120 w 11894327"/>
              <a:gd name="connsiteY8" fmla="*/ 930438 h 6419644"/>
              <a:gd name="connsiteX9" fmla="*/ 3838693 w 11894327"/>
              <a:gd name="connsiteY9" fmla="*/ 1863501 h 6419644"/>
              <a:gd name="connsiteX10" fmla="*/ 4327296 w 11894327"/>
              <a:gd name="connsiteY10" fmla="*/ 2925037 h 6419644"/>
              <a:gd name="connsiteX11" fmla="*/ 4379454 w 11894327"/>
              <a:gd name="connsiteY11" fmla="*/ 2969797 h 6419644"/>
              <a:gd name="connsiteX12" fmla="*/ 4517004 w 11894327"/>
              <a:gd name="connsiteY12" fmla="*/ 3231559 h 6419644"/>
              <a:gd name="connsiteX13" fmla="*/ 4483465 w 11894327"/>
              <a:gd name="connsiteY13" fmla="*/ 3362866 h 6419644"/>
              <a:gd name="connsiteX14" fmla="*/ 4440078 w 11894327"/>
              <a:gd name="connsiteY14" fmla="*/ 3796121 h 6419644"/>
              <a:gd name="connsiteX15" fmla="*/ 5381620 w 11894327"/>
              <a:gd name="connsiteY15" fmla="*/ 5578751 h 6419644"/>
              <a:gd name="connsiteX16" fmla="*/ 5456153 w 11894327"/>
              <a:gd name="connsiteY16" fmla="*/ 5624333 h 6419644"/>
              <a:gd name="connsiteX17" fmla="*/ 5456153 w 11894327"/>
              <a:gd name="connsiteY17" fmla="*/ 5733233 h 6419644"/>
              <a:gd name="connsiteX18" fmla="*/ 5654204 w 11894327"/>
              <a:gd name="connsiteY18" fmla="*/ 5733233 h 6419644"/>
              <a:gd name="connsiteX19" fmla="*/ 5744372 w 11894327"/>
              <a:gd name="connsiteY19" fmla="*/ 5776959 h 6419644"/>
              <a:gd name="connsiteX20" fmla="*/ 5881005 w 11894327"/>
              <a:gd name="connsiteY20" fmla="*/ 5827301 h 6419644"/>
              <a:gd name="connsiteX21" fmla="*/ 5890779 w 11894327"/>
              <a:gd name="connsiteY21" fmla="*/ 5845901 h 6419644"/>
              <a:gd name="connsiteX22" fmla="*/ 5897383 w 11894327"/>
              <a:gd name="connsiteY22" fmla="*/ 5833335 h 6419644"/>
              <a:gd name="connsiteX23" fmla="*/ 5940577 w 11894327"/>
              <a:gd name="connsiteY23" fmla="*/ 5849250 h 6419644"/>
              <a:gd name="connsiteX24" fmla="*/ 6575622 w 11894327"/>
              <a:gd name="connsiteY24" fmla="*/ 5945899 h 6419644"/>
              <a:gd name="connsiteX25" fmla="*/ 8711166 w 11894327"/>
              <a:gd name="connsiteY25" fmla="*/ 3796121 h 6419644"/>
              <a:gd name="connsiteX26" fmla="*/ 8103687 w 11894327"/>
              <a:gd name="connsiteY26" fmla="*/ 2294343 h 6419644"/>
              <a:gd name="connsiteX27" fmla="*/ 8057543 w 11894327"/>
              <a:gd name="connsiteY27" fmla="*/ 2251617 h 6419644"/>
              <a:gd name="connsiteX28" fmla="*/ 8074616 w 11894327"/>
              <a:gd name="connsiteY28" fmla="*/ 2199830 h 6419644"/>
              <a:gd name="connsiteX29" fmla="*/ 8118087 w 11894327"/>
              <a:gd name="connsiteY29" fmla="*/ 1863501 h 6419644"/>
              <a:gd name="connsiteX30" fmla="*/ 7752661 w 11894327"/>
              <a:gd name="connsiteY30" fmla="*/ 930438 h 6419644"/>
              <a:gd name="connsiteX31" fmla="*/ 7748777 w 11894327"/>
              <a:gd name="connsiteY31" fmla="*/ 926387 h 6419644"/>
              <a:gd name="connsiteX32" fmla="*/ 7772149 w 11894327"/>
              <a:gd name="connsiteY32" fmla="*/ 924789 h 6419644"/>
              <a:gd name="connsiteX33" fmla="*/ 8446857 w 11894327"/>
              <a:gd name="connsiteY33" fmla="*/ 700521 h 6419644"/>
              <a:gd name="connsiteX34" fmla="*/ 7342145 w 11894327"/>
              <a:gd name="connsiteY34" fmla="*/ 457126 h 6419644"/>
              <a:gd name="connsiteX35" fmla="*/ 7136755 w 11894327"/>
              <a:gd name="connsiteY35" fmla="*/ 461688 h 6419644"/>
              <a:gd name="connsiteX36" fmla="*/ 6998297 w 11894327"/>
              <a:gd name="connsiteY36" fmla="*/ 396083 h 6419644"/>
              <a:gd name="connsiteX37" fmla="*/ 5978390 w 11894327"/>
              <a:gd name="connsiteY37" fmla="*/ 194663 h 6419644"/>
              <a:gd name="connsiteX38" fmla="*/ 0 w 11894327"/>
              <a:gd name="connsiteY38" fmla="*/ 0 h 6419644"/>
              <a:gd name="connsiteX39" fmla="*/ 11894327 w 11894327"/>
              <a:gd name="connsiteY39" fmla="*/ 0 h 6419644"/>
              <a:gd name="connsiteX40" fmla="*/ 11894327 w 11894327"/>
              <a:gd name="connsiteY40" fmla="*/ 6419644 h 6419644"/>
              <a:gd name="connsiteX41" fmla="*/ 0 w 11894327"/>
              <a:gd name="connsiteY41" fmla="*/ 6419644 h 641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894327" h="6419644">
                <a:moveTo>
                  <a:pt x="5978390" y="194663"/>
                </a:moveTo>
                <a:cubicBezTo>
                  <a:pt x="5609102" y="194663"/>
                  <a:pt x="5261664" y="267628"/>
                  <a:pt x="4958484" y="396083"/>
                </a:cubicBezTo>
                <a:lnTo>
                  <a:pt x="4831087" y="456447"/>
                </a:lnTo>
                <a:lnTo>
                  <a:pt x="4718902" y="448774"/>
                </a:lnTo>
                <a:cubicBezTo>
                  <a:pt x="4646988" y="445532"/>
                  <a:pt x="4572529" y="443829"/>
                  <a:pt x="4496264" y="443829"/>
                </a:cubicBezTo>
                <a:cubicBezTo>
                  <a:pt x="3886148" y="443829"/>
                  <a:pt x="3391552" y="552801"/>
                  <a:pt x="3391552" y="687224"/>
                </a:cubicBezTo>
                <a:cubicBezTo>
                  <a:pt x="3391552" y="788041"/>
                  <a:pt x="3669763" y="874542"/>
                  <a:pt x="4066260" y="911492"/>
                </a:cubicBezTo>
                <a:lnTo>
                  <a:pt x="4212684" y="921506"/>
                </a:lnTo>
                <a:lnTo>
                  <a:pt x="4204120" y="930438"/>
                </a:lnTo>
                <a:cubicBezTo>
                  <a:pt x="3973409" y="1196786"/>
                  <a:pt x="3838693" y="1517873"/>
                  <a:pt x="3838693" y="1863501"/>
                </a:cubicBezTo>
                <a:cubicBezTo>
                  <a:pt x="3838693" y="2266734"/>
                  <a:pt x="4022056" y="2636564"/>
                  <a:pt x="4327296" y="2925037"/>
                </a:cubicBezTo>
                <a:lnTo>
                  <a:pt x="4379454" y="2969797"/>
                </a:lnTo>
                <a:lnTo>
                  <a:pt x="4517004" y="3231559"/>
                </a:lnTo>
                <a:lnTo>
                  <a:pt x="4483465" y="3362866"/>
                </a:lnTo>
                <a:cubicBezTo>
                  <a:pt x="4455018" y="3502811"/>
                  <a:pt x="4440078" y="3647710"/>
                  <a:pt x="4440078" y="3796121"/>
                </a:cubicBezTo>
                <a:cubicBezTo>
                  <a:pt x="4440078" y="4538178"/>
                  <a:pt x="4813561" y="5192420"/>
                  <a:pt x="5381620" y="5578751"/>
                </a:cubicBezTo>
                <a:lnTo>
                  <a:pt x="5456153" y="5624333"/>
                </a:lnTo>
                <a:lnTo>
                  <a:pt x="5456153" y="5733233"/>
                </a:lnTo>
                <a:lnTo>
                  <a:pt x="5654204" y="5733233"/>
                </a:lnTo>
                <a:lnTo>
                  <a:pt x="5744372" y="5776959"/>
                </a:lnTo>
                <a:lnTo>
                  <a:pt x="5881005" y="5827301"/>
                </a:lnTo>
                <a:lnTo>
                  <a:pt x="5890779" y="5845901"/>
                </a:lnTo>
                <a:lnTo>
                  <a:pt x="5897383" y="5833335"/>
                </a:lnTo>
                <a:lnTo>
                  <a:pt x="5940577" y="5849250"/>
                </a:lnTo>
                <a:cubicBezTo>
                  <a:pt x="6141188" y="5912062"/>
                  <a:pt x="6354480" y="5945899"/>
                  <a:pt x="6575622" y="5945899"/>
                </a:cubicBezTo>
                <a:cubicBezTo>
                  <a:pt x="7755050" y="5945899"/>
                  <a:pt x="8711166" y="4983411"/>
                  <a:pt x="8711166" y="3796121"/>
                </a:cubicBezTo>
                <a:cubicBezTo>
                  <a:pt x="8711166" y="3211752"/>
                  <a:pt x="8479548" y="2681841"/>
                  <a:pt x="8103687" y="2294343"/>
                </a:cubicBezTo>
                <a:lnTo>
                  <a:pt x="8057543" y="2251617"/>
                </a:lnTo>
                <a:lnTo>
                  <a:pt x="8074616" y="2199830"/>
                </a:lnTo>
                <a:cubicBezTo>
                  <a:pt x="8103119" y="2091193"/>
                  <a:pt x="8118087" y="1978710"/>
                  <a:pt x="8118087" y="1863501"/>
                </a:cubicBezTo>
                <a:cubicBezTo>
                  <a:pt x="8118087" y="1517873"/>
                  <a:pt x="7983372" y="1196786"/>
                  <a:pt x="7752661" y="930438"/>
                </a:cubicBezTo>
                <a:lnTo>
                  <a:pt x="7748777" y="926387"/>
                </a:lnTo>
                <a:lnTo>
                  <a:pt x="7772149" y="924789"/>
                </a:lnTo>
                <a:cubicBezTo>
                  <a:pt x="8168647" y="887839"/>
                  <a:pt x="8446857" y="801338"/>
                  <a:pt x="8446857" y="700521"/>
                </a:cubicBezTo>
                <a:cubicBezTo>
                  <a:pt x="8446857" y="566098"/>
                  <a:pt x="7952261" y="457126"/>
                  <a:pt x="7342145" y="457126"/>
                </a:cubicBezTo>
                <a:lnTo>
                  <a:pt x="7136755" y="461688"/>
                </a:lnTo>
                <a:lnTo>
                  <a:pt x="6998297" y="396083"/>
                </a:lnTo>
                <a:cubicBezTo>
                  <a:pt x="6695116" y="267628"/>
                  <a:pt x="6347678" y="194663"/>
                  <a:pt x="5978390" y="194663"/>
                </a:cubicBezTo>
                <a:close/>
                <a:moveTo>
                  <a:pt x="0" y="0"/>
                </a:moveTo>
                <a:lnTo>
                  <a:pt x="11894327" y="0"/>
                </a:lnTo>
                <a:lnTo>
                  <a:pt x="11894327" y="6419644"/>
                </a:lnTo>
                <a:lnTo>
                  <a:pt x="0" y="6419644"/>
                </a:lnTo>
                <a:close/>
              </a:path>
            </a:pathLst>
          </a:custGeom>
        </p:spPr>
      </p:pic>
      <p:sp>
        <p:nvSpPr>
          <p:cNvPr id="186" name="Title 3">
            <a:extLst>
              <a:ext uri="{FF2B5EF4-FFF2-40B4-BE49-F238E27FC236}">
                <a16:creationId xmlns:a16="http://schemas.microsoft.com/office/drawing/2014/main" id="{3FFB069C-8BE6-46F2-BE3A-9FD2076DEB48}"/>
              </a:ext>
            </a:extLst>
          </p:cNvPr>
          <p:cNvSpPr txBox="1">
            <a:spLocks/>
          </p:cNvSpPr>
          <p:nvPr/>
        </p:nvSpPr>
        <p:spPr>
          <a:xfrm>
            <a:off x="455995" y="449263"/>
            <a:ext cx="4488072" cy="1007471"/>
          </a:xfrm>
          <a:prstGeom prst="rect">
            <a:avLst/>
          </a:prstGeom>
        </p:spPr>
        <p:txBody>
          <a:bodyPr vert="horz" wrap="square" lIns="0" tIns="91440" rIns="146304" bIns="91440" rtlCol="0" anchor="t">
            <a:noAutofit/>
          </a:bodyPr>
          <a:lstStyle>
            <a:lvl1pPr algn="l" defTabSz="914367" rtl="0" eaLnBrk="1" latinLnBrk="0" hangingPunct="1">
              <a:lnSpc>
                <a:spcPct val="90000"/>
              </a:lnSpc>
              <a:spcBef>
                <a:spcPct val="0"/>
              </a:spcBef>
              <a:buNone/>
              <a:defRPr lang="en-US" sz="3200" b="0" kern="1200" cap="none" spc="-49" baseline="0" dirty="0" smtClean="0">
                <a:ln w="3175">
                  <a:noFill/>
                </a:ln>
                <a:solidFill>
                  <a:schemeClr val="tx1"/>
                </a:solidFill>
                <a:effectLst/>
                <a:latin typeface="+mj-lt"/>
                <a:ea typeface="+mn-ea"/>
                <a:cs typeface="Segoe UI" pitchFamily="34" charset="0"/>
              </a:defRPr>
            </a:lvl1pPr>
          </a:lstStyle>
          <a:p>
            <a:r>
              <a:rPr lang="en-US" dirty="0"/>
              <a:t>Digital Transformation</a:t>
            </a:r>
            <a:br>
              <a:rPr lang="en-US" dirty="0"/>
            </a:br>
            <a:r>
              <a:rPr lang="en-US" sz="2400" i="1" dirty="0"/>
              <a:t>The Microsoft Platform</a:t>
            </a:r>
            <a:br>
              <a:rPr lang="en-US" dirty="0"/>
            </a:br>
            <a:endParaRPr lang="en-US" dirty="0"/>
          </a:p>
        </p:txBody>
      </p:sp>
    </p:spTree>
    <p:extLst>
      <p:ext uri="{BB962C8B-B14F-4D97-AF65-F5344CB8AC3E}">
        <p14:creationId xmlns:p14="http://schemas.microsoft.com/office/powerpoint/2010/main" val="248162953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par>
                                <p:cTn id="9" presetID="10" presetClass="exit" presetSubtype="0" fill="hold" nodeType="withEffect">
                                  <p:stCondLst>
                                    <p:cond delay="400"/>
                                  </p:stCondLst>
                                  <p:childTnLst>
                                    <p:animEffect transition="out" filter="fade">
                                      <p:cBhvr>
                                        <p:cTn id="10" dur="250"/>
                                        <p:tgtEl>
                                          <p:spTgt spid="252"/>
                                        </p:tgtEl>
                                      </p:cBhvr>
                                    </p:animEffect>
                                    <p:set>
                                      <p:cBhvr>
                                        <p:cTn id="11" dur="1" fill="hold">
                                          <p:stCondLst>
                                            <p:cond delay="249"/>
                                          </p:stCondLst>
                                        </p:cTn>
                                        <p:tgtEl>
                                          <p:spTgt spid="252"/>
                                        </p:tgtEl>
                                        <p:attrNameLst>
                                          <p:attrName>style.visibility</p:attrName>
                                        </p:attrNameLst>
                                      </p:cBhvr>
                                      <p:to>
                                        <p:strVal val="hidden"/>
                                      </p:to>
                                    </p:set>
                                  </p:childTnLst>
                                </p:cTn>
                              </p:par>
                              <p:par>
                                <p:cTn id="12" presetID="64" presetClass="path" presetSubtype="0" accel="50000" decel="50000" fill="hold" nodeType="withEffect">
                                  <p:stCondLst>
                                    <p:cond delay="0"/>
                                  </p:stCondLst>
                                  <p:childTnLst>
                                    <p:animMotion origin="layout" path="M 0 -1.85185E-6 L 0 -0.04791 " pathEditMode="relative" rAng="0" ptsTypes="AA">
                                      <p:cBhvr>
                                        <p:cTn id="13" dur="750" fill="hold"/>
                                        <p:tgtEl>
                                          <p:spTgt spid="252"/>
                                        </p:tgtEl>
                                        <p:attrNameLst>
                                          <p:attrName>ppt_x</p:attrName>
                                          <p:attrName>ppt_y</p:attrName>
                                        </p:attrNameLst>
                                      </p:cBhvr>
                                      <p:rCtr x="0" y="-2407"/>
                                    </p:animMotion>
                                  </p:childTnLst>
                                </p:cTn>
                              </p:par>
                              <p:par>
                                <p:cTn id="14" presetID="22" presetClass="entr" presetSubtype="4" fill="hold" nodeType="withEffect">
                                  <p:stCondLst>
                                    <p:cond delay="100"/>
                                  </p:stCondLst>
                                  <p:childTnLst>
                                    <p:set>
                                      <p:cBhvr>
                                        <p:cTn id="15" dur="1" fill="hold">
                                          <p:stCondLst>
                                            <p:cond delay="0"/>
                                          </p:stCondLst>
                                        </p:cTn>
                                        <p:tgtEl>
                                          <p:spTgt spid="274"/>
                                        </p:tgtEl>
                                        <p:attrNameLst>
                                          <p:attrName>style.visibility</p:attrName>
                                        </p:attrNameLst>
                                      </p:cBhvr>
                                      <p:to>
                                        <p:strVal val="visible"/>
                                      </p:to>
                                    </p:set>
                                    <p:animEffect transition="in" filter="wipe(down)">
                                      <p:cBhvr>
                                        <p:cTn id="16" dur="750"/>
                                        <p:tgtEl>
                                          <p:spTgt spid="274"/>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 -1.48148E-6 L 0 -0.07986 " pathEditMode="relative" rAng="0" ptsTypes="AA">
                                      <p:cBhvr>
                                        <p:cTn id="22" dur="750" fill="hold"/>
                                        <p:tgtEl>
                                          <p:spTgt spid="237"/>
                                        </p:tgtEl>
                                        <p:attrNameLst>
                                          <p:attrName>ppt_x</p:attrName>
                                          <p:attrName>ppt_y</p:attrName>
                                        </p:attrNameLst>
                                      </p:cBhvr>
                                      <p:rCtr x="0" y="-4005"/>
                                    </p:animMotion>
                                  </p:childTnLst>
                                </p:cTn>
                              </p:par>
                              <p:par>
                                <p:cTn id="23" presetID="10" presetClass="exit" presetSubtype="0" fill="hold" nodeType="withEffect">
                                  <p:stCondLst>
                                    <p:cond delay="330"/>
                                  </p:stCondLst>
                                  <p:childTnLst>
                                    <p:animEffect transition="out" filter="fade">
                                      <p:cBhvr>
                                        <p:cTn id="24" dur="250"/>
                                        <p:tgtEl>
                                          <p:spTgt spid="237"/>
                                        </p:tgtEl>
                                      </p:cBhvr>
                                    </p:animEffect>
                                    <p:set>
                                      <p:cBhvr>
                                        <p:cTn id="25" dur="1" fill="hold">
                                          <p:stCondLst>
                                            <p:cond delay="249"/>
                                          </p:stCondLst>
                                        </p:cTn>
                                        <p:tgtEl>
                                          <p:spTgt spid="237"/>
                                        </p:tgtEl>
                                        <p:attrNameLst>
                                          <p:attrName>style.visibility</p:attrName>
                                        </p:attrNameLst>
                                      </p:cBhvr>
                                      <p:to>
                                        <p:strVal val="hidden"/>
                                      </p:to>
                                    </p:set>
                                  </p:childTnLst>
                                </p:cTn>
                              </p:par>
                              <p:par>
                                <p:cTn id="26" presetID="22" presetClass="entr" presetSubtype="4" fill="hold" nodeType="withEffect">
                                  <p:stCondLst>
                                    <p:cond delay="250"/>
                                  </p:stCondLst>
                                  <p:childTnLst>
                                    <p:set>
                                      <p:cBhvr>
                                        <p:cTn id="27" dur="1" fill="hold">
                                          <p:stCondLst>
                                            <p:cond delay="0"/>
                                          </p:stCondLst>
                                        </p:cTn>
                                        <p:tgtEl>
                                          <p:spTgt spid="278"/>
                                        </p:tgtEl>
                                        <p:attrNameLst>
                                          <p:attrName>style.visibility</p:attrName>
                                        </p:attrNameLst>
                                      </p:cBhvr>
                                      <p:to>
                                        <p:strVal val="visible"/>
                                      </p:to>
                                    </p:set>
                                    <p:animEffect transition="in" filter="wipe(down)">
                                      <p:cBhvr>
                                        <p:cTn id="28" dur="750"/>
                                        <p:tgtEl>
                                          <p:spTgt spid="27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5"/>
                                        </p:tgtEl>
                                        <p:attrNameLst>
                                          <p:attrName>style.visibility</p:attrName>
                                        </p:attrNameLst>
                                      </p:cBhvr>
                                      <p:to>
                                        <p:strVal val="visible"/>
                                      </p:to>
                                    </p:set>
                                    <p:animEffect transition="in" filter="fade">
                                      <p:cBhvr>
                                        <p:cTn id="33" dur="500"/>
                                        <p:tgtEl>
                                          <p:spTgt spid="34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8"/>
                                        </p:tgtEl>
                                        <p:attrNameLst>
                                          <p:attrName>style.visibility</p:attrName>
                                        </p:attrNameLst>
                                      </p:cBhvr>
                                      <p:to>
                                        <p:strVal val="visible"/>
                                      </p:to>
                                    </p:set>
                                    <p:animEffect transition="in" filter="fade">
                                      <p:cBhvr>
                                        <p:cTn id="38" dur="500"/>
                                        <p:tgtEl>
                                          <p:spTgt spid="3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2"/>
                                        </p:tgtEl>
                                        <p:attrNameLst>
                                          <p:attrName>style.visibility</p:attrName>
                                        </p:attrNameLst>
                                      </p:cBhvr>
                                      <p:to>
                                        <p:strVal val="visible"/>
                                      </p:to>
                                    </p:set>
                                    <p:animEffect transition="in" filter="fade">
                                      <p:cBhvr>
                                        <p:cTn id="43" dur="500"/>
                                        <p:tgtEl>
                                          <p:spTgt spid="35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250"/>
                                  </p:stCondLst>
                                  <p:childTnLst>
                                    <p:set>
                                      <p:cBhvr>
                                        <p:cTn id="47" dur="indefinite"/>
                                        <p:tgtEl>
                                          <p:spTgt spid="252"/>
                                        </p:tgtEl>
                                        <p:attrNameLst>
                                          <p:attrName>style.opacity</p:attrName>
                                        </p:attrNameLst>
                                      </p:cBhvr>
                                      <p:to>
                                        <p:strVal val="0.15"/>
                                      </p:to>
                                    </p:set>
                                    <p:animEffect filter="image" prLst="opacity: 0.15">
                                      <p:cBhvr rctx="IE">
                                        <p:cTn id="48" dur="indefinite"/>
                                        <p:tgtEl>
                                          <p:spTgt spid="252"/>
                                        </p:tgtEl>
                                      </p:cBhvr>
                                    </p:animEffect>
                                  </p:childTnLst>
                                </p:cTn>
                              </p:par>
                              <p:par>
                                <p:cTn id="49" presetID="9" presetClass="emph" presetSubtype="0" nodeType="withEffect">
                                  <p:stCondLst>
                                    <p:cond delay="250"/>
                                  </p:stCondLst>
                                  <p:childTnLst>
                                    <p:set>
                                      <p:cBhvr>
                                        <p:cTn id="50" dur="indefinite"/>
                                        <p:tgtEl>
                                          <p:spTgt spid="213"/>
                                        </p:tgtEl>
                                        <p:attrNameLst>
                                          <p:attrName>style.opacity</p:attrName>
                                        </p:attrNameLst>
                                      </p:cBhvr>
                                      <p:to>
                                        <p:strVal val="0.15"/>
                                      </p:to>
                                    </p:set>
                                    <p:animEffect filter="image" prLst="opacity: 0.15">
                                      <p:cBhvr rctx="IE">
                                        <p:cTn id="51" dur="indefinite"/>
                                        <p:tgtEl>
                                          <p:spTgt spid="213"/>
                                        </p:tgtEl>
                                      </p:cBhvr>
                                    </p:animEffect>
                                  </p:childTnLst>
                                </p:cTn>
                              </p:par>
                              <p:par>
                                <p:cTn id="52" presetID="9" presetClass="emph" presetSubtype="0" nodeType="withEffect">
                                  <p:stCondLst>
                                    <p:cond delay="250"/>
                                  </p:stCondLst>
                                  <p:childTnLst>
                                    <p:set>
                                      <p:cBhvr>
                                        <p:cTn id="53" dur="indefinite"/>
                                        <p:tgtEl>
                                          <p:spTgt spid="225"/>
                                        </p:tgtEl>
                                        <p:attrNameLst>
                                          <p:attrName>style.opacity</p:attrName>
                                        </p:attrNameLst>
                                      </p:cBhvr>
                                      <p:to>
                                        <p:strVal val="0.15"/>
                                      </p:to>
                                    </p:set>
                                    <p:animEffect filter="image" prLst="opacity: 0.15">
                                      <p:cBhvr rctx="IE">
                                        <p:cTn id="54" dur="indefinite"/>
                                        <p:tgtEl>
                                          <p:spTgt spid="225"/>
                                        </p:tgtEl>
                                      </p:cBhvr>
                                    </p:animEffect>
                                  </p:childTnLst>
                                </p:cTn>
                              </p:par>
                              <p:par>
                                <p:cTn id="55" presetID="9" presetClass="emph" presetSubtype="0" nodeType="withEffect">
                                  <p:stCondLst>
                                    <p:cond delay="250"/>
                                  </p:stCondLst>
                                  <p:childTnLst>
                                    <p:set>
                                      <p:cBhvr>
                                        <p:cTn id="56" dur="indefinite"/>
                                        <p:tgtEl>
                                          <p:spTgt spid="240"/>
                                        </p:tgtEl>
                                        <p:attrNameLst>
                                          <p:attrName>style.opacity</p:attrName>
                                        </p:attrNameLst>
                                      </p:cBhvr>
                                      <p:to>
                                        <p:strVal val="0.15"/>
                                      </p:to>
                                    </p:set>
                                    <p:animEffect filter="image" prLst="opacity: 0.15">
                                      <p:cBhvr rctx="IE">
                                        <p:cTn id="57" dur="indefinite"/>
                                        <p:tgtEl>
                                          <p:spTgt spid="240"/>
                                        </p:tgtEl>
                                      </p:cBhvr>
                                    </p:animEffect>
                                  </p:childTnLst>
                                </p:cTn>
                              </p:par>
                              <p:par>
                                <p:cTn id="58" presetID="9" presetClass="emph" presetSubtype="0" nodeType="withEffect">
                                  <p:stCondLst>
                                    <p:cond delay="250"/>
                                  </p:stCondLst>
                                  <p:childTnLst>
                                    <p:set>
                                      <p:cBhvr>
                                        <p:cTn id="59" dur="indefinite"/>
                                        <p:tgtEl>
                                          <p:spTgt spid="198"/>
                                        </p:tgtEl>
                                        <p:attrNameLst>
                                          <p:attrName>style.opacity</p:attrName>
                                        </p:attrNameLst>
                                      </p:cBhvr>
                                      <p:to>
                                        <p:strVal val="0.15"/>
                                      </p:to>
                                    </p:set>
                                    <p:animEffect filter="image" prLst="opacity: 0.15">
                                      <p:cBhvr rctx="IE">
                                        <p:cTn id="60" dur="indefinite"/>
                                        <p:tgtEl>
                                          <p:spTgt spid="198"/>
                                        </p:tgtEl>
                                      </p:cBhvr>
                                    </p:animEffect>
                                  </p:childTnLst>
                                </p:cTn>
                              </p:par>
                              <p:par>
                                <p:cTn id="61" presetID="9" presetClass="emph" presetSubtype="0" nodeType="withEffect">
                                  <p:stCondLst>
                                    <p:cond delay="250"/>
                                  </p:stCondLst>
                                  <p:childTnLst>
                                    <p:set>
                                      <p:cBhvr>
                                        <p:cTn id="62" dur="indefinite"/>
                                        <p:tgtEl>
                                          <p:spTgt spid="237"/>
                                        </p:tgtEl>
                                        <p:attrNameLst>
                                          <p:attrName>style.opacity</p:attrName>
                                        </p:attrNameLst>
                                      </p:cBhvr>
                                      <p:to>
                                        <p:strVal val="0.15"/>
                                      </p:to>
                                    </p:set>
                                    <p:animEffect filter="image" prLst="opacity: 0.15">
                                      <p:cBhvr rctx="IE">
                                        <p:cTn id="63" dur="indefinite"/>
                                        <p:tgtEl>
                                          <p:spTgt spid="237"/>
                                        </p:tgtEl>
                                      </p:cBhvr>
                                    </p:animEffect>
                                  </p:childTnLst>
                                </p:cTn>
                              </p:par>
                              <p:par>
                                <p:cTn id="64" presetID="10" presetClass="entr" presetSubtype="0" fill="hold" nodeType="withEffect">
                                  <p:stCondLst>
                                    <p:cond delay="250"/>
                                  </p:stCondLst>
                                  <p:childTnLst>
                                    <p:set>
                                      <p:cBhvr>
                                        <p:cTn id="65" dur="1" fill="hold">
                                          <p:stCondLst>
                                            <p:cond delay="0"/>
                                          </p:stCondLst>
                                        </p:cTn>
                                        <p:tgtEl>
                                          <p:spTgt spid="358"/>
                                        </p:tgtEl>
                                        <p:attrNameLst>
                                          <p:attrName>style.visibility</p:attrName>
                                        </p:attrNameLst>
                                      </p:cBhvr>
                                      <p:to>
                                        <p:strVal val="visible"/>
                                      </p:to>
                                    </p:set>
                                    <p:animEffect transition="in" filter="fade">
                                      <p:cBhvr>
                                        <p:cTn id="66" dur="250"/>
                                        <p:tgtEl>
                                          <p:spTgt spid="358"/>
                                        </p:tgtEl>
                                      </p:cBhvr>
                                    </p:animEffect>
                                  </p:childTnLst>
                                </p:cTn>
                              </p:par>
                              <p:par>
                                <p:cTn id="67" presetID="42" presetClass="path" presetSubtype="0" decel="100000" fill="hold" nodeType="withEffect">
                                  <p:stCondLst>
                                    <p:cond delay="0"/>
                                  </p:stCondLst>
                                  <p:childTnLst>
                                    <p:animMotion origin="layout" path="M 0 -3.7037E-7 L 0 0.22153 " pathEditMode="relative" rAng="0" ptsTypes="AA">
                                      <p:cBhvr>
                                        <p:cTn id="68" dur="500" spd="-100000" fill="hold"/>
                                        <p:tgtEl>
                                          <p:spTgt spid="358"/>
                                        </p:tgtEl>
                                        <p:attrNameLst>
                                          <p:attrName>ppt_x</p:attrName>
                                          <p:attrName>ppt_y</p:attrName>
                                        </p:attrNameLst>
                                      </p:cBhvr>
                                      <p:rCtr x="0"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8655F-00F6-488B-BA06-11C64B46957E}"/>
              </a:ext>
            </a:extLst>
          </p:cNvPr>
          <p:cNvSpPr/>
          <p:nvPr/>
        </p:nvSpPr>
        <p:spPr bwMode="auto">
          <a:xfrm>
            <a:off x="9758723" y="2213002"/>
            <a:ext cx="1582911" cy="2589519"/>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a:extLst>
              <a:ext uri="{FF2B5EF4-FFF2-40B4-BE49-F238E27FC236}">
                <a16:creationId xmlns:a16="http://schemas.microsoft.com/office/drawing/2014/main" id="{0E6A87B1-AFFC-4278-9DE6-B3D9D3CAF3A8}"/>
              </a:ext>
            </a:extLst>
          </p:cNvPr>
          <p:cNvPicPr>
            <a:picLocks noChangeAspect="1"/>
          </p:cNvPicPr>
          <p:nvPr/>
        </p:nvPicPr>
        <p:blipFill>
          <a:blip/>
          <a:stretch>
            <a:fillRect/>
          </a:stretch>
        </p:blipFill>
        <p:spPr>
          <a:xfrm>
            <a:off x="6728981" y="2008974"/>
            <a:ext cx="5359675" cy="3162463"/>
          </a:xfrm>
          <a:prstGeom prst="rect">
            <a:avLst/>
          </a:prstGeom>
        </p:spPr>
      </p:pic>
      <p:pic>
        <p:nvPicPr>
          <p:cNvPr id="10" name="Picture 9">
            <a:extLst>
              <a:ext uri="{FF2B5EF4-FFF2-40B4-BE49-F238E27FC236}">
                <a16:creationId xmlns:a16="http://schemas.microsoft.com/office/drawing/2014/main" id="{F6C030AB-B306-4FC1-A8C0-63A4CAE4C88C}"/>
              </a:ext>
            </a:extLst>
          </p:cNvPr>
          <p:cNvPicPr>
            <a:picLocks noChangeAspect="1"/>
          </p:cNvPicPr>
          <p:nvPr/>
        </p:nvPicPr>
        <p:blipFill>
          <a:blip/>
          <a:stretch>
            <a:fillRect/>
          </a:stretch>
        </p:blipFill>
        <p:spPr>
          <a:xfrm>
            <a:off x="451924" y="1876458"/>
            <a:ext cx="6142146" cy="3212534"/>
          </a:xfrm>
          <a:prstGeom prst="rect">
            <a:avLst/>
          </a:prstGeom>
        </p:spPr>
      </p:pic>
      <p:pic>
        <p:nvPicPr>
          <p:cNvPr id="15" name="Picture 14">
            <a:extLst>
              <a:ext uri="{FF2B5EF4-FFF2-40B4-BE49-F238E27FC236}">
                <a16:creationId xmlns:a16="http://schemas.microsoft.com/office/drawing/2014/main" id="{773F934C-E577-481E-991B-9EEBE6A1818F}"/>
              </a:ext>
            </a:extLst>
          </p:cNvPr>
          <p:cNvPicPr>
            <a:picLocks noChangeAspect="1"/>
          </p:cNvPicPr>
          <p:nvPr/>
        </p:nvPicPr>
        <p:blipFill>
          <a:blip/>
          <a:stretch>
            <a:fillRect/>
          </a:stretch>
        </p:blipFill>
        <p:spPr>
          <a:xfrm>
            <a:off x="2178997" y="317741"/>
            <a:ext cx="8266979" cy="1143800"/>
          </a:xfrm>
          <a:prstGeom prst="rect">
            <a:avLst/>
          </a:prstGeom>
        </p:spPr>
      </p:pic>
    </p:spTree>
    <p:extLst>
      <p:ext uri="{BB962C8B-B14F-4D97-AF65-F5344CB8AC3E}">
        <p14:creationId xmlns:p14="http://schemas.microsoft.com/office/powerpoint/2010/main" val="14042675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070F3-F192-401C-BEB0-4A193244924B}"/>
              </a:ext>
            </a:extLst>
          </p:cNvPr>
          <p:cNvPicPr>
            <a:picLocks noChangeAspect="1"/>
          </p:cNvPicPr>
          <p:nvPr/>
        </p:nvPicPr>
        <p:blipFill>
          <a:blip/>
          <a:stretch>
            <a:fillRect/>
          </a:stretch>
        </p:blipFill>
        <p:spPr>
          <a:xfrm>
            <a:off x="0" y="0"/>
            <a:ext cx="12214893" cy="6858000"/>
          </a:xfrm>
          <a:prstGeom prst="rect">
            <a:avLst/>
          </a:prstGeom>
        </p:spPr>
      </p:pic>
    </p:spTree>
    <p:extLst>
      <p:ext uri="{BB962C8B-B14F-4D97-AF65-F5344CB8AC3E}">
        <p14:creationId xmlns:p14="http://schemas.microsoft.com/office/powerpoint/2010/main" val="2993352155"/>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4-3_Illustration_2018_Cloud_011.potx" id="{D63B1F66-717E-4E20-8CFF-59CF45D8D530}" vid="{88DE614F-CA35-455B-A375-9C485130B5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2063</Words>
  <Application>Microsoft Office PowerPoint</Application>
  <PresentationFormat>Widescreen</PresentationFormat>
  <Paragraphs>347</Paragraphs>
  <Slides>38</Slides>
  <Notes>24</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38</vt:i4>
      </vt:variant>
    </vt:vector>
  </HeadingPairs>
  <TitlesOfParts>
    <vt:vector size="56" baseType="lpstr">
      <vt:lpstr>Arial</vt:lpstr>
      <vt:lpstr>Calibri</vt:lpstr>
      <vt:lpstr>Calibri Light</vt:lpstr>
      <vt:lpstr>Consolas</vt:lpstr>
      <vt:lpstr>Segoe Pro SemiLight</vt:lpstr>
      <vt:lpstr>Segoe Script</vt:lpstr>
      <vt:lpstr>Segoe UI</vt:lpstr>
      <vt:lpstr>Segoe UI Light</vt:lpstr>
      <vt:lpstr>Segoe UI Semibold</vt:lpstr>
      <vt:lpstr>Segoe UI Semilight</vt:lpstr>
      <vt:lpstr>SegoeUI</vt:lpstr>
      <vt:lpstr>Wingdings</vt:lpstr>
      <vt:lpstr>WHITE TEMPLATE</vt:lpstr>
      <vt:lpstr>Office Theme</vt:lpstr>
      <vt:lpstr>Office Theme</vt:lpstr>
      <vt:lpstr>Office Theme</vt:lpstr>
      <vt:lpstr>Office Theme</vt:lpstr>
      <vt:lpstr>Office Theme</vt:lpstr>
      <vt:lpstr>The New  Microsoft</vt:lpstr>
      <vt:lpstr>Our mission</vt:lpstr>
      <vt:lpstr>Customer Feedback on their Need</vt:lpstr>
      <vt:lpstr>What is Digital Transformation?</vt:lpstr>
      <vt:lpstr>What is Digital Transformation?</vt:lpstr>
      <vt:lpstr>Digital Transformation Pillars </vt:lpstr>
      <vt:lpstr>PowerPoint Presentation</vt:lpstr>
      <vt:lpstr>PowerPoint Presentation</vt:lpstr>
      <vt:lpstr>PowerPoint Presentation</vt:lpstr>
      <vt:lpstr>PowerPoint Presentation</vt:lpstr>
      <vt:lpstr>PowerPoint Presentation</vt:lpstr>
      <vt:lpstr>Digital Transformation  for Business Leaders</vt:lpstr>
      <vt:lpstr>What are Solution Assessments?</vt:lpstr>
      <vt:lpstr>Solution Assessments follow a four-phased approach</vt:lpstr>
      <vt:lpstr>PowerPoint Presentation</vt:lpstr>
      <vt:lpstr>PowerPoint Presentation</vt:lpstr>
      <vt:lpstr>PowerPoint Presentation</vt:lpstr>
      <vt:lpstr>Azure/Data &amp; Infrastructure Optimization/Migration Solution Assessment </vt:lpstr>
      <vt:lpstr>PowerPoint Presentation</vt:lpstr>
      <vt:lpstr>Azure Assessments … Customer Stage Perspective </vt:lpstr>
      <vt:lpstr>Cybersecurity Solution Assessment </vt:lpstr>
      <vt:lpstr>If we can’t protect people, then we don’t deserve their trust</vt:lpstr>
      <vt:lpstr>PowerPoint Presentation</vt:lpstr>
      <vt:lpstr>PowerPoint Presentation</vt:lpstr>
      <vt:lpstr>Operation Scale</vt:lpstr>
      <vt:lpstr>Navigating a shifting world</vt:lpstr>
      <vt:lpstr>PowerPoint Presentation</vt:lpstr>
      <vt:lpstr>Microsoft Security</vt:lpstr>
      <vt:lpstr>Secure your organization with Zero Trust</vt:lpstr>
      <vt:lpstr>PowerPoint Presentation</vt:lpstr>
      <vt:lpstr>PowerPoint Presentation</vt:lpstr>
      <vt:lpstr>PowerPoint Presentation</vt:lpstr>
      <vt:lpstr>PowerPoint Presentation</vt:lpstr>
      <vt:lpstr>What is SIEM , What is SOAR ? </vt:lpstr>
      <vt:lpstr>Business Continuity Solution Assessment/s </vt:lpstr>
      <vt:lpstr>Business Continuity Customer Needs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Microsoft</dc:title>
  <dc:creator>user</dc:creator>
  <cp:lastModifiedBy>Dr. Ing. Islam Amro</cp:lastModifiedBy>
  <cp:revision>1</cp:revision>
  <dcterms:modified xsi:type="dcterms:W3CDTF">2023-07-02T09:21:59Z</dcterms:modified>
</cp:coreProperties>
</file>